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35" r:id="rId5"/>
  </p:sldMasterIdLst>
  <p:notesMasterIdLst>
    <p:notesMasterId r:id="rId43"/>
  </p:notesMasterIdLst>
  <p:handoutMasterIdLst>
    <p:handoutMasterId r:id="rId44"/>
  </p:handoutMasterIdLst>
  <p:sldIdLst>
    <p:sldId id="381" r:id="rId6"/>
    <p:sldId id="333" r:id="rId7"/>
    <p:sldId id="294" r:id="rId8"/>
    <p:sldId id="289" r:id="rId9"/>
    <p:sldId id="337" r:id="rId10"/>
    <p:sldId id="346" r:id="rId11"/>
    <p:sldId id="407" r:id="rId12"/>
    <p:sldId id="392" r:id="rId13"/>
    <p:sldId id="393" r:id="rId14"/>
    <p:sldId id="388" r:id="rId15"/>
    <p:sldId id="389" r:id="rId16"/>
    <p:sldId id="314" r:id="rId17"/>
    <p:sldId id="394" r:id="rId18"/>
    <p:sldId id="350" r:id="rId19"/>
    <p:sldId id="408" r:id="rId20"/>
    <p:sldId id="395" r:id="rId21"/>
    <p:sldId id="361" r:id="rId22"/>
    <p:sldId id="345" r:id="rId23"/>
    <p:sldId id="396" r:id="rId24"/>
    <p:sldId id="351" r:id="rId25"/>
    <p:sldId id="397" r:id="rId26"/>
    <p:sldId id="398" r:id="rId27"/>
    <p:sldId id="399" r:id="rId28"/>
    <p:sldId id="400" r:id="rId29"/>
    <p:sldId id="401" r:id="rId30"/>
    <p:sldId id="403" r:id="rId31"/>
    <p:sldId id="402" r:id="rId32"/>
    <p:sldId id="321" r:id="rId33"/>
    <p:sldId id="405" r:id="rId34"/>
    <p:sldId id="406" r:id="rId35"/>
    <p:sldId id="336" r:id="rId36"/>
    <p:sldId id="409" r:id="rId37"/>
    <p:sldId id="410" r:id="rId38"/>
    <p:sldId id="299" r:id="rId39"/>
    <p:sldId id="349" r:id="rId40"/>
    <p:sldId id="411" r:id="rId41"/>
    <p:sldId id="300" r:id="rId4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8F76DF20-D6F9-1543-B26E-3B7D02500090}">
          <p14:sldIdLst>
            <p14:sldId id="381"/>
            <p14:sldId id="333"/>
            <p14:sldId id="294"/>
            <p14:sldId id="289"/>
            <p14:sldId id="337"/>
            <p14:sldId id="346"/>
            <p14:sldId id="407"/>
            <p14:sldId id="392"/>
            <p14:sldId id="393"/>
            <p14:sldId id="388"/>
            <p14:sldId id="389"/>
            <p14:sldId id="314"/>
            <p14:sldId id="394"/>
            <p14:sldId id="350"/>
            <p14:sldId id="408"/>
            <p14:sldId id="395"/>
            <p14:sldId id="361"/>
            <p14:sldId id="345"/>
            <p14:sldId id="396"/>
            <p14:sldId id="351"/>
            <p14:sldId id="397"/>
            <p14:sldId id="398"/>
            <p14:sldId id="399"/>
            <p14:sldId id="400"/>
            <p14:sldId id="401"/>
            <p14:sldId id="403"/>
            <p14:sldId id="402"/>
            <p14:sldId id="321"/>
            <p14:sldId id="405"/>
            <p14:sldId id="406"/>
            <p14:sldId id="336"/>
            <p14:sldId id="409"/>
            <p14:sldId id="410"/>
            <p14:sldId id="299"/>
            <p14:sldId id="349"/>
            <p14:sldId id="411"/>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E32"/>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3"/>
    <p:restoredTop sz="71973"/>
  </p:normalViewPr>
  <p:slideViewPr>
    <p:cSldViewPr snapToGrid="0" snapToObjects="1" showGuides="1">
      <p:cViewPr varScale="1">
        <p:scale>
          <a:sx n="90" d="100"/>
          <a:sy n="90" d="100"/>
        </p:scale>
        <p:origin x="2256" y="192"/>
      </p:cViewPr>
      <p:guideLst/>
    </p:cSldViewPr>
  </p:slideViewPr>
  <p:notesTextViewPr>
    <p:cViewPr>
      <p:scale>
        <a:sx n="3" d="2"/>
        <a:sy n="3" d="2"/>
      </p:scale>
      <p:origin x="0" y="0"/>
    </p:cViewPr>
  </p:notesTextViewPr>
  <p:notesViewPr>
    <p:cSldViewPr snapToGrid="0" snapToObjects="1" showGuides="1">
      <p:cViewPr varScale="1">
        <p:scale>
          <a:sx n="120" d="100"/>
          <a:sy n="120" d="100"/>
        </p:scale>
        <p:origin x="440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11/9/22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11/9/22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a:t>
            </a:r>
          </a:p>
          <a:p>
            <a:endParaRPr lang="en-US" dirty="0"/>
          </a:p>
          <a:p>
            <a:r>
              <a:rPr lang="en-US" dirty="0"/>
              <a:t>Thank you for joining the HEUG E-Academy Program. The topic of this webinar, ‘Today’s Special: </a:t>
            </a:r>
            <a:r>
              <a:rPr lang="en-US" dirty="0" err="1"/>
              <a:t>eForms</a:t>
            </a:r>
            <a:r>
              <a:rPr lang="en-US" dirty="0"/>
              <a:t> Your Way with a Side of AWE’ will cover the exciting topic of Gideon Taylor </a:t>
            </a:r>
            <a:r>
              <a:rPr lang="en-US" dirty="0" err="1"/>
              <a:t>eForms</a:t>
            </a:r>
            <a:r>
              <a:rPr lang="en-US" dirty="0"/>
              <a:t>, a bolt-on </a:t>
            </a:r>
            <a:r>
              <a:rPr lang="en-US" dirty="0" err="1"/>
              <a:t>eForm</a:t>
            </a:r>
            <a:r>
              <a:rPr lang="en-US" dirty="0"/>
              <a:t> application that utilizes Peoplesoft Approval Workflow Engine, also known as AWE. This topic is near and dear to my heart and I am excited to share this with you today.</a:t>
            </a:r>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1396679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To the left is the entire AWE approval definition workflow we built for this form. </a:t>
            </a:r>
          </a:p>
          <a:p>
            <a:pPr marL="628650" lvl="1" indent="-171450">
              <a:buFont typeface="Arial" panose="020B0604020202020204" pitchFamily="34" charset="0"/>
              <a:buChar char="•"/>
            </a:pPr>
            <a:r>
              <a:rPr lang="en-US" dirty="0"/>
              <a:t>Within this workflow you can see groups, these are the groupings I described earlier. These are called paths and paths can have several steps within them.</a:t>
            </a:r>
          </a:p>
          <a:p>
            <a:pPr marL="171450" lvl="0" indent="-171450">
              <a:buFont typeface="Arial" panose="020B0604020202020204" pitchFamily="34" charset="0"/>
              <a:buChar char="•"/>
            </a:pPr>
            <a:r>
              <a:rPr lang="en-US" dirty="0"/>
              <a:t>Building the routing based on Paths with steps would allow each workflow path to process independently from one another from start to finish.</a:t>
            </a:r>
          </a:p>
          <a:p>
            <a:pPr marL="628650" lvl="1" indent="-171450">
              <a:buFont typeface="Arial" panose="020B0604020202020204" pitchFamily="34" charset="0"/>
              <a:buChar char="•"/>
            </a:pPr>
            <a:r>
              <a:rPr lang="en-US" dirty="0"/>
              <a:t>This means if a student request required workflow in the Letters and Science Path (as you can see here in the path highlighted in the bottom image) and Engineering Path the workflow would start at the same time. </a:t>
            </a:r>
          </a:p>
          <a:p>
            <a:pPr marL="628650" lvl="1" indent="-171450">
              <a:buFont typeface="Arial" panose="020B0604020202020204" pitchFamily="34" charset="0"/>
              <a:buChar char="•"/>
            </a:pPr>
            <a:r>
              <a:rPr lang="en-US" dirty="0"/>
              <a:t>The workflow completes once all paths and steps involved have acquired all approvals</a:t>
            </a:r>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242561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Finally, reviewing this project with experience under our belt we determined we could do better and requirements of the student request were evolving.</a:t>
            </a:r>
          </a:p>
          <a:p>
            <a:pPr marL="171450" lvl="0" indent="-171450">
              <a:buFont typeface="Arial" panose="020B0604020202020204" pitchFamily="34" charset="0"/>
              <a:buChar char="•"/>
            </a:pPr>
            <a:r>
              <a:rPr lang="en-US" dirty="0"/>
              <a:t>Since the original form was completed, maintenance and enhancements of this form have complicated due to the various moving parts in this one request.</a:t>
            </a:r>
          </a:p>
          <a:p>
            <a:pPr marL="628650" lvl="1" indent="-171450">
              <a:buFont typeface="Arial" panose="020B0604020202020204" pitchFamily="34" charset="0"/>
              <a:buChar char="•"/>
            </a:pPr>
            <a:r>
              <a:rPr lang="en-US" dirty="0"/>
              <a:t>If workflow changes were needed, which initially happened often, retesting could be significant.</a:t>
            </a:r>
          </a:p>
          <a:p>
            <a:pPr marL="628650" lvl="1" indent="-171450">
              <a:buFont typeface="Arial" panose="020B0604020202020204" pitchFamily="34" charset="0"/>
              <a:buChar char="•"/>
            </a:pPr>
            <a:r>
              <a:rPr lang="en-US" dirty="0"/>
              <a:t>Configuration-based logic changes also required significant testing due to the variations in requests and how they interact with one another.</a:t>
            </a:r>
          </a:p>
          <a:p>
            <a:pPr marL="628650" lvl="1" indent="-171450">
              <a:buFont typeface="Arial" panose="020B0604020202020204" pitchFamily="34" charset="0"/>
              <a:buChar char="•"/>
            </a:pPr>
            <a:r>
              <a:rPr lang="en-US" dirty="0"/>
              <a:t>Finally, Graduate </a:t>
            </a:r>
            <a:r>
              <a:rPr lang="en-US" dirty="0" err="1"/>
              <a:t>Divison</a:t>
            </a:r>
            <a:r>
              <a:rPr lang="en-US" dirty="0"/>
              <a:t> wanted to open the form for student submissions</a:t>
            </a:r>
          </a:p>
          <a:p>
            <a:pPr marL="171450" lvl="0" indent="-171450">
              <a:buFont typeface="Arial" panose="020B0604020202020204" pitchFamily="34" charset="0"/>
              <a:buChar char="•"/>
            </a:pPr>
            <a:r>
              <a:rPr lang="en-US" dirty="0"/>
              <a:t>This form is heavily used with over 102,000 submissions since Late 2016, it was critical to improve the experience for our users.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Moving forward, we have been in the process of separating out Graduate Division from the Undergraduate colleges and building forms that would be easier to maintain and modify along with providing a better experience for our partners.</a:t>
            </a:r>
          </a:p>
          <a:p>
            <a:pPr marL="628650" lvl="1" indent="-171450">
              <a:buFont typeface="Arial" panose="020B0604020202020204" pitchFamily="34" charset="0"/>
              <a:buChar char="•"/>
            </a:pPr>
            <a:r>
              <a:rPr lang="en-US" dirty="0"/>
              <a:t>The Graduate Program Plan Request</a:t>
            </a:r>
          </a:p>
          <a:p>
            <a:pPr marL="1085850" lvl="2" indent="-171450">
              <a:buFont typeface="Arial" panose="020B0604020202020204" pitchFamily="34" charset="0"/>
              <a:buChar char="•"/>
            </a:pPr>
            <a:r>
              <a:rPr lang="en-US" dirty="0"/>
              <a:t>Has been broken down into 2 different requests: Program/Plan Changes and Expected Graduation Term Changes</a:t>
            </a:r>
          </a:p>
          <a:p>
            <a:pPr marL="628650" lvl="1" indent="-171450">
              <a:buFont typeface="Arial" panose="020B0604020202020204" pitchFamily="34" charset="0"/>
              <a:buChar char="•"/>
            </a:pPr>
            <a:r>
              <a:rPr lang="en-US" dirty="0"/>
              <a:t>We are currently in the development phase of building 2 undergraduate forms as well</a:t>
            </a:r>
          </a:p>
          <a:p>
            <a:pPr marL="1085850" lvl="2" indent="-171450">
              <a:buFont typeface="Arial" panose="020B0604020202020204" pitchFamily="34" charset="0"/>
              <a:buChar char="•"/>
            </a:pPr>
            <a:r>
              <a:rPr lang="en-US" dirty="0"/>
              <a:t>One that handles Degree Plans – Majors, Minors, Subplans, Expected Graduation terms, Requirement terms, certificates</a:t>
            </a:r>
          </a:p>
          <a:p>
            <a:pPr marL="1085850" lvl="2" indent="-171450">
              <a:buFont typeface="Arial" panose="020B0604020202020204" pitchFamily="34" charset="0"/>
              <a:buChar char="•"/>
            </a:pPr>
            <a:r>
              <a:rPr lang="en-US" dirty="0"/>
              <a:t>And the other Degree Programs – College Level requests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I hope I highlighted here is that this tool can really handle complexity or simplicity. In some cases the complexity is great, in others, like our Change of Academic Program Plan form. </a:t>
            </a:r>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1296934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original CPP form which is still in use in production by undergraduate </a:t>
            </a:r>
            <a:r>
              <a:rPr lang="en-US" dirty="0" err="1"/>
              <a:t>adivsing</a:t>
            </a:r>
            <a:r>
              <a:rPr lang="en-US" dirty="0"/>
              <a:t>. </a:t>
            </a:r>
          </a:p>
          <a:p>
            <a:endParaRPr lang="en-US" dirty="0"/>
          </a:p>
          <a:p>
            <a:r>
              <a:rPr lang="en-US" dirty="0"/>
              <a:t>I will walk through the submission of a request and highlight the variations I mentioned earlier.</a:t>
            </a:r>
          </a:p>
        </p:txBody>
      </p:sp>
      <p:sp>
        <p:nvSpPr>
          <p:cNvPr id="4" name="Slide Number Placeholder 3"/>
          <p:cNvSpPr>
            <a:spLocks noGrp="1"/>
          </p:cNvSpPr>
          <p:nvPr>
            <p:ph type="sldNum" sz="quarter" idx="5"/>
          </p:nvPr>
        </p:nvSpPr>
        <p:spPr/>
        <p:txBody>
          <a:bodyPr/>
          <a:lstStyle/>
          <a:p>
            <a:fld id="{6F8E2375-F1B1-284C-A827-B0E603FDBDD8}" type="slidenum">
              <a:rPr lang="en-US" smtClean="0"/>
              <a:t>12</a:t>
            </a:fld>
            <a:endParaRPr lang="en-US"/>
          </a:p>
        </p:txBody>
      </p:sp>
    </p:spTree>
    <p:extLst>
      <p:ext uri="{BB962C8B-B14F-4D97-AF65-F5344CB8AC3E}">
        <p14:creationId xmlns:p14="http://schemas.microsoft.com/office/powerpoint/2010/main" val="826357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Name Change Petition was identified as a good candidate for an </a:t>
            </a:r>
            <a:r>
              <a:rPr lang="en-US" dirty="0" err="1"/>
              <a:t>eForm</a:t>
            </a:r>
            <a:r>
              <a:rPr lang="en-US" dirty="0"/>
              <a:t> project due to several factors:</a:t>
            </a:r>
          </a:p>
          <a:p>
            <a:pPr marL="171450" indent="-171450">
              <a:buFont typeface="Arial" panose="020B0604020202020204" pitchFamily="34" charset="0"/>
              <a:buChar char="•"/>
            </a:pPr>
            <a:r>
              <a:rPr lang="en-US" dirty="0"/>
              <a:t>There were two PDF forms as part of the process: One for Alumni and the other for active students</a:t>
            </a:r>
          </a:p>
          <a:p>
            <a:pPr marL="628650" lvl="1" indent="-171450">
              <a:buFont typeface="Arial" panose="020B0604020202020204" pitchFamily="34" charset="0"/>
              <a:buChar char="•"/>
            </a:pPr>
            <a:r>
              <a:rPr lang="en-US" dirty="0"/>
              <a:t>Form submissions, workflow and communications were done through email</a:t>
            </a:r>
          </a:p>
          <a:p>
            <a:pPr marL="628650" lvl="1" indent="-171450">
              <a:buFont typeface="Arial" panose="020B0604020202020204" pitchFamily="34" charset="0"/>
              <a:buChar char="•"/>
            </a:pPr>
            <a:r>
              <a:rPr lang="en-US" dirty="0"/>
              <a:t>Updates were manually completed by OR staff once the form portion of the process was completed.</a:t>
            </a:r>
          </a:p>
          <a:p>
            <a:pPr marL="171450" lvl="0" indent="-171450">
              <a:buFont typeface="Arial" panose="020B0604020202020204" pitchFamily="34" charset="0"/>
              <a:buChar char="•"/>
            </a:pPr>
            <a:r>
              <a:rPr lang="en-US" dirty="0"/>
              <a:t>The data needed to ensure the legal name change request was valid included data that is designated P4, by UC standards which requires the highest level of protection.</a:t>
            </a:r>
          </a:p>
          <a:p>
            <a:pPr marL="628650" lvl="1" indent="-171450">
              <a:buFont typeface="Arial" panose="020B0604020202020204" pitchFamily="34" charset="0"/>
              <a:buChar char="•"/>
            </a:pPr>
            <a:r>
              <a:rPr lang="en-US" dirty="0"/>
              <a:t>Email communications were no longer a secure way of acquiring this information.</a:t>
            </a:r>
          </a:p>
          <a:p>
            <a:pPr marL="628650" lvl="1" indent="-171450">
              <a:buFont typeface="Arial" panose="020B0604020202020204" pitchFamily="34" charset="0"/>
              <a:buChar char="•"/>
            </a:pPr>
            <a:r>
              <a:rPr lang="en-US" dirty="0"/>
              <a:t>Campus Solutions is P4 Level secure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 form build was Medium on a scale of Small to Large effort of Complexity, we built a page updates into the form which update students to update Legal Name, Diploma Name and preferred last name update. </a:t>
            </a:r>
          </a:p>
          <a:p>
            <a:pPr marL="628650" lvl="1" indent="-171450">
              <a:buFont typeface="Arial" panose="020B0604020202020204" pitchFamily="34" charset="0"/>
              <a:buChar char="•"/>
            </a:pPr>
            <a:r>
              <a:rPr lang="en-US" dirty="0"/>
              <a:t>All notifications are automated</a:t>
            </a:r>
          </a:p>
          <a:p>
            <a:pPr marL="628650" lvl="1" indent="-171450">
              <a:buFont typeface="Arial" panose="020B0604020202020204" pitchFamily="34" charset="0"/>
              <a:buChar char="•"/>
            </a:pPr>
            <a:r>
              <a:rPr lang="en-US" dirty="0"/>
              <a:t>The document trail is contained within the form through workflow recycle functionality</a:t>
            </a:r>
          </a:p>
          <a:p>
            <a:pPr marL="628650" lvl="1" indent="-171450">
              <a:buFont typeface="Arial" panose="020B0604020202020204" pitchFamily="34" charset="0"/>
              <a:buChar char="•"/>
            </a:pPr>
            <a:r>
              <a:rPr lang="en-US" dirty="0"/>
              <a:t>Historical Name data is displayed for staff within the form for ease of approvals</a:t>
            </a:r>
          </a:p>
          <a:p>
            <a:pPr marL="628650" lvl="1" indent="-171450">
              <a:buFont typeface="Arial" panose="020B0604020202020204" pitchFamily="34" charset="0"/>
              <a:buChar char="•"/>
            </a:pPr>
            <a:r>
              <a:rPr lang="en-US" dirty="0"/>
              <a:t>If the updated name in the form is contained in the historical data, the form logic bases the request off of a correction which changes the requirements from the student.</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a:p>
        </p:txBody>
      </p:sp>
    </p:spTree>
    <p:extLst>
      <p:ext uri="{BB962C8B-B14F-4D97-AF65-F5344CB8AC3E}">
        <p14:creationId xmlns:p14="http://schemas.microsoft.com/office/powerpoint/2010/main" val="188112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Schedule Change Petition – This form has been an iterative and started out as a small effort request to alleviate the influx of requests anticipated due to Covid-19.</a:t>
            </a:r>
          </a:p>
          <a:p>
            <a:r>
              <a:rPr lang="en-US" dirty="0"/>
              <a:t>Over the past few terms has been evolving into a more complex, automated, intelligent process.</a:t>
            </a:r>
          </a:p>
          <a:p>
            <a:pPr marL="171450" indent="-171450">
              <a:buFont typeface="Arial" panose="020B0604020202020204" pitchFamily="34" charset="0"/>
              <a:buChar char="•"/>
            </a:pPr>
            <a:r>
              <a:rPr lang="en-US" dirty="0"/>
              <a:t>This form started as an emergency request to handle late drops for the College of Letters &amp; Science</a:t>
            </a:r>
          </a:p>
          <a:p>
            <a:pPr marL="628650" lvl="1" indent="-171450">
              <a:buFont typeface="Arial" panose="020B0604020202020204" pitchFamily="34" charset="0"/>
              <a:buChar char="•"/>
            </a:pPr>
            <a:r>
              <a:rPr lang="en-US" dirty="0"/>
              <a:t>The number of late drops was expected to rise due to the effects of Covid-19. </a:t>
            </a:r>
          </a:p>
          <a:p>
            <a:pPr marL="628650" lvl="1" indent="-171450">
              <a:buFont typeface="Arial" panose="020B0604020202020204" pitchFamily="34" charset="0"/>
              <a:buChar char="•"/>
            </a:pPr>
            <a:r>
              <a:rPr lang="en-US" dirty="0"/>
              <a:t>The potential estimated staff hour savings was over 100 hours with over 3,000 requests submitted.</a:t>
            </a:r>
          </a:p>
          <a:p>
            <a:pPr marL="628650" lvl="1" indent="-171450">
              <a:buFont typeface="Arial" panose="020B0604020202020204" pitchFamily="34" charset="0"/>
              <a:buChar char="•"/>
            </a:pPr>
            <a:r>
              <a:rPr lang="en-US" dirty="0"/>
              <a:t>Form went through the SDLC process in 9 days and was running in production on the 9</a:t>
            </a:r>
            <a:r>
              <a:rPr lang="en-US" baseline="30000" dirty="0"/>
              <a:t>th</a:t>
            </a:r>
            <a:r>
              <a:rPr lang="en-US" dirty="0"/>
              <a:t> day.</a:t>
            </a:r>
          </a:p>
          <a:p>
            <a:pPr marL="1085850" lvl="2" indent="-171450">
              <a:buFont typeface="Arial" panose="020B0604020202020204" pitchFamily="34" charset="0"/>
              <a:buChar char="•"/>
            </a:pPr>
            <a:r>
              <a:rPr lang="en-US" dirty="0"/>
              <a:t>Displayed student’s enrolled classes and allowed student to select from list which courses they wanted to drop</a:t>
            </a:r>
          </a:p>
          <a:p>
            <a:pPr marL="1085850" lvl="2" indent="-171450">
              <a:buFont typeface="Arial" panose="020B0604020202020204" pitchFamily="34" charset="0"/>
              <a:buChar char="•"/>
            </a:pPr>
            <a:r>
              <a:rPr lang="en-US" dirty="0" err="1"/>
              <a:t>Configruation</a:t>
            </a:r>
            <a:r>
              <a:rPr lang="en-US" dirty="0"/>
              <a:t> based logic and custom logic validations allowed for auto-approval of the requests under most circumstances</a:t>
            </a:r>
          </a:p>
          <a:p>
            <a:pPr marL="171450" lvl="0" indent="-171450">
              <a:buFont typeface="Arial" panose="020B0604020202020204" pitchFamily="34" charset="0"/>
              <a:buChar char="•"/>
            </a:pPr>
            <a:r>
              <a:rPr lang="en-US" dirty="0"/>
              <a:t>Ongoing enhancements under development now include</a:t>
            </a:r>
          </a:p>
          <a:p>
            <a:pPr marL="628650" lvl="1" indent="-171450">
              <a:buFont typeface="Arial" panose="020B0604020202020204" pitchFamily="34" charset="0"/>
              <a:buChar char="•"/>
            </a:pPr>
            <a:r>
              <a:rPr lang="en-US" dirty="0"/>
              <a:t>Adding College of Engineering student/staff submissions</a:t>
            </a:r>
          </a:p>
          <a:p>
            <a:pPr marL="628650" lvl="1" indent="-171450">
              <a:buFont typeface="Arial" panose="020B0604020202020204" pitchFamily="34" charset="0"/>
              <a:buChar char="•"/>
            </a:pPr>
            <a:r>
              <a:rPr lang="en-US" dirty="0"/>
              <a:t>Adding Classes</a:t>
            </a:r>
          </a:p>
          <a:p>
            <a:pPr marL="628650" lvl="1" indent="-171450">
              <a:buFont typeface="Arial" panose="020B0604020202020204" pitchFamily="34" charset="0"/>
              <a:buChar char="•"/>
            </a:pPr>
            <a:r>
              <a:rPr lang="en-US" dirty="0"/>
              <a:t>Grading basis and Unit Changes</a:t>
            </a:r>
          </a:p>
          <a:p>
            <a:pPr marL="628650" lvl="1" indent="-171450">
              <a:buFont typeface="Arial" panose="020B0604020202020204" pitchFamily="34" charset="0"/>
              <a:buChar char="•"/>
            </a:pPr>
            <a:r>
              <a:rPr lang="en-US" dirty="0"/>
              <a:t>Maximum unit approvals</a:t>
            </a:r>
          </a:p>
          <a:p>
            <a:pPr marL="628650" lvl="1" indent="-171450">
              <a:buFont typeface="Arial" panose="020B0604020202020204" pitchFamily="34" charset="0"/>
              <a:buChar char="•"/>
            </a:pPr>
            <a:r>
              <a:rPr lang="en-US" dirty="0"/>
              <a:t>Lab/Lecture co-requisite de-coupling exceptions</a:t>
            </a:r>
          </a:p>
          <a:p>
            <a:pPr marL="628650" lvl="1" indent="-171450">
              <a:buFont typeface="Arial" panose="020B0604020202020204" pitchFamily="34" charset="0"/>
              <a:buChar char="•"/>
            </a:pPr>
            <a:r>
              <a:rPr lang="en-US" dirty="0"/>
              <a:t>And Department Error corrections</a:t>
            </a:r>
          </a:p>
          <a:p>
            <a:pPr marL="628650" lvl="1" indent="-171450">
              <a:buFont typeface="Arial" panose="020B0604020202020204" pitchFamily="34" charset="0"/>
              <a:buChar char="•"/>
            </a:pPr>
            <a:r>
              <a:rPr lang="en-US" dirty="0"/>
              <a:t>Adding Service Indicators to track the number of late actions a student has taken:</a:t>
            </a:r>
          </a:p>
          <a:p>
            <a:pPr marL="1085850" lvl="2" indent="-171450">
              <a:buFont typeface="Arial" panose="020B0604020202020204" pitchFamily="34" charset="0"/>
              <a:buChar char="•"/>
            </a:pPr>
            <a:r>
              <a:rPr lang="en-US" dirty="0"/>
              <a:t>Letters and Science: A total of 2 late actions</a:t>
            </a:r>
          </a:p>
          <a:p>
            <a:pPr marL="1085850" lvl="2" indent="-171450">
              <a:buFont typeface="Arial" panose="020B0604020202020204" pitchFamily="34" charset="0"/>
              <a:buChar char="•"/>
            </a:pPr>
            <a:r>
              <a:rPr lang="en-US" dirty="0"/>
              <a:t>College of Engineering: A total of 2 terms of unlimited late actions</a:t>
            </a:r>
          </a:p>
          <a:p>
            <a:pPr marL="628650" lvl="1"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14</a:t>
            </a:fld>
            <a:endParaRPr lang="en-US"/>
          </a:p>
        </p:txBody>
      </p:sp>
    </p:spTree>
    <p:extLst>
      <p:ext uri="{BB962C8B-B14F-4D97-AF65-F5344CB8AC3E}">
        <p14:creationId xmlns:p14="http://schemas.microsoft.com/office/powerpoint/2010/main" val="245809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newer Graduate Change of Academic Program Plan form that was built to replace the use of the original form just demoed. This submission is advisor based and utilizing an </a:t>
            </a:r>
            <a:r>
              <a:rPr lang="en-US" dirty="0" err="1"/>
              <a:t>eForm</a:t>
            </a:r>
            <a:r>
              <a:rPr lang="en-US" dirty="0"/>
              <a:t> tile we created for Graduate Advisors.</a:t>
            </a:r>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15</a:t>
            </a:fld>
            <a:endParaRPr lang="en-US"/>
          </a:p>
        </p:txBody>
      </p:sp>
    </p:spTree>
    <p:extLst>
      <p:ext uri="{BB962C8B-B14F-4D97-AF65-F5344CB8AC3E}">
        <p14:creationId xmlns:p14="http://schemas.microsoft.com/office/powerpoint/2010/main" val="128412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Bef>
                <a:spcPts val="1000"/>
              </a:spcBef>
            </a:pPr>
            <a:r>
              <a:rPr lang="en-US" sz="1200" b="0" dirty="0">
                <a:solidFill>
                  <a:schemeClr val="tx1"/>
                </a:solidFill>
              </a:rPr>
              <a:t>Statement of Legal Residency has been handled through custom built pages and tables in CS. This process was refactored a couple years ago and still needed technical refactoring</a:t>
            </a:r>
          </a:p>
          <a:p>
            <a:pPr marL="171450" indent="-171450">
              <a:lnSpc>
                <a:spcPct val="130000"/>
              </a:lnSpc>
              <a:spcBef>
                <a:spcPts val="1000"/>
              </a:spcBef>
              <a:buFont typeface="Arial" panose="020B0604020202020204" pitchFamily="34" charset="0"/>
              <a:buChar char="•"/>
            </a:pPr>
            <a:r>
              <a:rPr lang="en-US" sz="1200" b="0" dirty="0">
                <a:solidFill>
                  <a:schemeClr val="tx1"/>
                </a:solidFill>
              </a:rPr>
              <a:t>There is a heavy technical burden when it comes to maintenance and updates to this custom application.</a:t>
            </a:r>
          </a:p>
          <a:p>
            <a:pPr marL="171450" indent="-171450">
              <a:lnSpc>
                <a:spcPct val="130000"/>
              </a:lnSpc>
              <a:spcBef>
                <a:spcPts val="1000"/>
              </a:spcBef>
              <a:buFont typeface="Arial" panose="020B0604020202020204" pitchFamily="34" charset="0"/>
              <a:buChar char="•"/>
            </a:pPr>
            <a:r>
              <a:rPr lang="en-US" sz="1200" b="0" dirty="0">
                <a:solidFill>
                  <a:schemeClr val="tx1"/>
                </a:solidFill>
              </a:rPr>
              <a:t>We were hoping to rebuild the process with a form.</a:t>
            </a:r>
          </a:p>
          <a:p>
            <a:pPr marL="171450" indent="-171450">
              <a:lnSpc>
                <a:spcPct val="130000"/>
              </a:lnSpc>
              <a:spcBef>
                <a:spcPts val="1000"/>
              </a:spcBef>
              <a:buFont typeface="Arial" panose="020B0604020202020204" pitchFamily="34" charset="0"/>
              <a:buChar char="•"/>
            </a:pPr>
            <a:endParaRPr lang="en-US" sz="1200" b="0" dirty="0">
              <a:solidFill>
                <a:schemeClr val="tx1"/>
              </a:solidFill>
            </a:endParaRPr>
          </a:p>
          <a:p>
            <a:pPr marL="0" indent="0">
              <a:lnSpc>
                <a:spcPct val="130000"/>
              </a:lnSpc>
              <a:spcBef>
                <a:spcPts val="1000"/>
              </a:spcBef>
              <a:buFont typeface="Arial" panose="020B0604020202020204" pitchFamily="34" charset="0"/>
              <a:buNone/>
            </a:pPr>
            <a:r>
              <a:rPr lang="en-US" sz="1200" b="1" dirty="0">
                <a:solidFill>
                  <a:schemeClr val="tx1">
                    <a:alpha val="70000"/>
                  </a:schemeClr>
                </a:solidFill>
              </a:rPr>
              <a:t>During our Analysis</a:t>
            </a:r>
          </a:p>
          <a:p>
            <a:pPr marL="171450" indent="-171450">
              <a:lnSpc>
                <a:spcPct val="130000"/>
              </a:lnSpc>
              <a:spcBef>
                <a:spcPts val="1000"/>
              </a:spcBef>
              <a:buFont typeface="Arial" panose="020B0604020202020204" pitchFamily="34" charset="0"/>
              <a:buChar char="•"/>
            </a:pPr>
            <a:r>
              <a:rPr lang="en-US" sz="1200" dirty="0">
                <a:solidFill>
                  <a:schemeClr val="tx1">
                    <a:alpha val="70000"/>
                  </a:schemeClr>
                </a:solidFill>
              </a:rPr>
              <a:t>We realized the design of the current process and the formatting would not be replicable and due to the number of questions (300+) the available field options would not work.</a:t>
            </a:r>
          </a:p>
          <a:p>
            <a:pPr marL="171450" indent="-171450">
              <a:lnSpc>
                <a:spcPct val="130000"/>
              </a:lnSpc>
              <a:spcBef>
                <a:spcPts val="1000"/>
              </a:spcBef>
              <a:buFont typeface="Arial" panose="020B0604020202020204" pitchFamily="34" charset="0"/>
              <a:buChar char="•"/>
            </a:pPr>
            <a:r>
              <a:rPr lang="en-US" sz="1200" dirty="0">
                <a:solidFill>
                  <a:schemeClr val="tx1">
                    <a:alpha val="70000"/>
                  </a:schemeClr>
                </a:solidFill>
              </a:rPr>
              <a:t>We would have needed to customize field options which meant potentially changing Campus Solutions framework for checkbox logic in fluid.</a:t>
            </a:r>
          </a:p>
          <a:p>
            <a:pPr marL="171450" indent="-171450">
              <a:lnSpc>
                <a:spcPct val="130000"/>
              </a:lnSpc>
              <a:spcBef>
                <a:spcPts val="1000"/>
              </a:spcBef>
              <a:buFont typeface="Arial" panose="020B0604020202020204" pitchFamily="34" charset="0"/>
              <a:buChar char="•"/>
            </a:pPr>
            <a:r>
              <a:rPr lang="en-US" sz="1200" dirty="0">
                <a:solidFill>
                  <a:schemeClr val="tx1">
                    <a:alpha val="70000"/>
                  </a:schemeClr>
                </a:solidFill>
              </a:rPr>
              <a:t>This effort is not finished. As functionality continues to evolve, we will revisit moving this process to an </a:t>
            </a:r>
            <a:r>
              <a:rPr lang="en-US" sz="1200" dirty="0" err="1">
                <a:solidFill>
                  <a:schemeClr val="tx1">
                    <a:alpha val="70000"/>
                  </a:schemeClr>
                </a:solidFill>
              </a:rPr>
              <a:t>eform</a:t>
            </a: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16</a:t>
            </a:fld>
            <a:endParaRPr lang="en-US"/>
          </a:p>
        </p:txBody>
      </p:sp>
    </p:spTree>
    <p:extLst>
      <p:ext uri="{BB962C8B-B14F-4D97-AF65-F5344CB8AC3E}">
        <p14:creationId xmlns:p14="http://schemas.microsoft.com/office/powerpoint/2010/main" val="292110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begin your </a:t>
            </a:r>
            <a:r>
              <a:rPr lang="en-US" dirty="0" err="1"/>
              <a:t>eform</a:t>
            </a:r>
            <a:r>
              <a:rPr lang="en-US" dirty="0"/>
              <a:t> projects some things to keep in mind:</a:t>
            </a:r>
          </a:p>
          <a:p>
            <a:endParaRPr lang="en-US" dirty="0"/>
          </a:p>
          <a:p>
            <a:pPr marL="171450" indent="-171450">
              <a:buFont typeface="Arial" panose="020B0604020202020204" pitchFamily="34" charset="0"/>
              <a:buChar char="•"/>
            </a:pPr>
            <a:r>
              <a:rPr lang="en-US" dirty="0"/>
              <a:t>Having a specification template that captures all the areas of a form and workflow build: From form parts to query records…</a:t>
            </a:r>
          </a:p>
          <a:p>
            <a:pPr marL="628650" lvl="1" indent="-171450">
              <a:buFont typeface="Arial" panose="020B0604020202020204" pitchFamily="34" charset="0"/>
              <a:buChar char="•"/>
            </a:pPr>
            <a:r>
              <a:rPr lang="en-US" dirty="0"/>
              <a:t>We are 6 years into building forms and are continuously improving our specification</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Identify Standards, preferably before you begin projects</a:t>
            </a:r>
          </a:p>
          <a:p>
            <a:pPr marL="628650" lvl="1" indent="-171450">
              <a:buFont typeface="Arial" panose="020B0604020202020204" pitchFamily="34" charset="0"/>
              <a:buChar char="•"/>
            </a:pPr>
            <a:r>
              <a:rPr lang="en-US" dirty="0"/>
              <a:t>This has been iterative for Berkeley</a:t>
            </a:r>
          </a:p>
          <a:p>
            <a:pPr marL="1085850" lvl="2" indent="-171450">
              <a:buFont typeface="Arial" panose="020B0604020202020204" pitchFamily="34" charset="0"/>
              <a:buChar char="•"/>
            </a:pPr>
            <a:r>
              <a:rPr lang="en-US" dirty="0"/>
              <a:t>As we worked with forms and became better familiar with the inner-workings, our naming conventions evolved</a:t>
            </a:r>
          </a:p>
          <a:p>
            <a:pPr marL="1085850" lvl="2" indent="-171450">
              <a:buFont typeface="Arial" panose="020B0604020202020204" pitchFamily="34" charset="0"/>
              <a:buChar char="•"/>
            </a:pPr>
            <a:r>
              <a:rPr lang="en-US" dirty="0"/>
              <a:t>Keep in mind that you will continuously find ways to improve standards, and these will change.</a:t>
            </a:r>
          </a:p>
          <a:p>
            <a:pPr marL="628650" lvl="1" indent="-171450">
              <a:buFont typeface="Arial" panose="020B0604020202020204" pitchFamily="34" charset="0"/>
              <a:buChar char="•"/>
            </a:pPr>
            <a:r>
              <a:rPr lang="en-US" dirty="0"/>
              <a:t>Naming conventions also tie heavily into standardization of form setup</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Keep in mind that innovation takes time.</a:t>
            </a:r>
          </a:p>
          <a:p>
            <a:pPr marL="628650" lvl="1" indent="-171450">
              <a:buFont typeface="Arial" panose="020B0604020202020204" pitchFamily="34" charset="0"/>
              <a:buChar char="•"/>
            </a:pPr>
            <a:r>
              <a:rPr lang="en-US" dirty="0"/>
              <a:t>Even replacing a pdf version of a form with an </a:t>
            </a:r>
            <a:r>
              <a:rPr lang="en-US" dirty="0" err="1"/>
              <a:t>eForm</a:t>
            </a:r>
            <a:r>
              <a:rPr lang="en-US" dirty="0"/>
              <a:t> is a redesign </a:t>
            </a:r>
          </a:p>
          <a:p>
            <a:pPr marL="628650" lvl="1" indent="-171450">
              <a:buFont typeface="Arial" panose="020B0604020202020204" pitchFamily="34" charset="0"/>
              <a:buChar char="•"/>
            </a:pPr>
            <a:r>
              <a:rPr lang="en-US" dirty="0"/>
              <a:t>Always improve</a:t>
            </a:r>
          </a:p>
          <a:p>
            <a:pPr marL="1085850" lvl="2" indent="-171450">
              <a:buFont typeface="Arial" panose="020B0604020202020204" pitchFamily="34" charset="0"/>
              <a:buChar char="•"/>
            </a:pPr>
            <a:r>
              <a:rPr lang="en-US" dirty="0"/>
              <a:t>As new releases and new functionality are delivered by Gideon Taylor, review your forms to see where you can easily improve and do it. </a:t>
            </a:r>
          </a:p>
          <a:p>
            <a:pPr marL="1543050" lvl="3" indent="-171450">
              <a:buFont typeface="Arial" panose="020B0604020202020204" pitchFamily="34" charset="0"/>
              <a:buChar char="•"/>
            </a:pPr>
            <a:r>
              <a:rPr lang="en-US" dirty="0"/>
              <a:t>Small wins are great ones!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Change Management In the beginning of our form experience, this was a significant challenge – convincing partners replacing their processes with </a:t>
            </a:r>
            <a:r>
              <a:rPr lang="en-US" dirty="0" err="1"/>
              <a:t>eForms</a:t>
            </a:r>
            <a:r>
              <a:rPr lang="en-US" dirty="0"/>
              <a:t> would be good.</a:t>
            </a:r>
          </a:p>
          <a:p>
            <a:pPr marL="628650" lvl="1" indent="-171450">
              <a:buFont typeface="Arial" panose="020B0604020202020204" pitchFamily="34" charset="0"/>
              <a:buChar char="•"/>
            </a:pPr>
            <a:r>
              <a:rPr lang="en-US" dirty="0"/>
              <a:t>One of the concerns form our partners was</a:t>
            </a:r>
          </a:p>
          <a:p>
            <a:pPr marL="1085850" lvl="2" indent="-171450">
              <a:buFont typeface="Arial" panose="020B0604020202020204" pitchFamily="34" charset="0"/>
              <a:buChar char="•"/>
            </a:pPr>
            <a:r>
              <a:rPr lang="en-US" dirty="0"/>
              <a:t>Access – if </a:t>
            </a:r>
            <a:r>
              <a:rPr lang="en-US" dirty="0" err="1"/>
              <a:t>eForms</a:t>
            </a:r>
            <a:r>
              <a:rPr lang="en-US" dirty="0"/>
              <a:t> are more readily available, submissions will increase and inundate staff.</a:t>
            </a:r>
          </a:p>
          <a:p>
            <a:pPr marL="1543050" lvl="3" indent="-171450">
              <a:buFont typeface="Arial" panose="020B0604020202020204" pitchFamily="34" charset="0"/>
              <a:buChar char="•"/>
            </a:pPr>
            <a:r>
              <a:rPr lang="en-US" dirty="0"/>
              <a:t>This has not been the case for any of the forms we have built for the processes across campus.</a:t>
            </a:r>
          </a:p>
          <a:p>
            <a:pPr marL="1543050" lvl="3" indent="-171450">
              <a:buFont typeface="Arial" panose="020B0604020202020204" pitchFamily="34" charset="0"/>
              <a:buChar char="•"/>
            </a:pPr>
            <a:r>
              <a:rPr lang="en-US" dirty="0"/>
              <a:t>Keep in mind that normally, these request result in some kind of action happening with the students record.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Manage Expectations – Avoiding Scope Creep</a:t>
            </a:r>
          </a:p>
          <a:p>
            <a:pPr marL="628650" lvl="1" indent="-171450">
              <a:buFont typeface="Arial" panose="020B0604020202020204" pitchFamily="34" charset="0"/>
              <a:buChar char="•"/>
            </a:pPr>
            <a:r>
              <a:rPr lang="en-US" dirty="0"/>
              <a:t>This is usually impossible to some degree.</a:t>
            </a:r>
          </a:p>
          <a:p>
            <a:pPr marL="1085850" lvl="2" indent="-171450">
              <a:buFont typeface="Arial" panose="020B0604020202020204" pitchFamily="34" charset="0"/>
              <a:buChar char="•"/>
            </a:pPr>
            <a:r>
              <a:rPr lang="en-US" dirty="0"/>
              <a:t>Managing it is important because it could mean an on-time delivery of your project or pushing it out.</a:t>
            </a:r>
          </a:p>
          <a:p>
            <a:pPr marL="1085850" lvl="2" indent="-171450">
              <a:buFont typeface="Arial" panose="020B0604020202020204" pitchFamily="34" charset="0"/>
              <a:buChar char="•"/>
            </a:pPr>
            <a:r>
              <a:rPr lang="en-US" dirty="0"/>
              <a:t>As partners become more experienced with forms and their capabilities, they tend to request more: Automation, Validation, etc.</a:t>
            </a:r>
          </a:p>
          <a:p>
            <a:pPr marL="1543050" lvl="3" indent="-171450">
              <a:buFont typeface="Arial" panose="020B0604020202020204" pitchFamily="34" charset="0"/>
              <a:buChar char="•"/>
            </a:pPr>
            <a:r>
              <a:rPr lang="en-US" dirty="0"/>
              <a:t>The best way to begin is starting simple.</a:t>
            </a:r>
          </a:p>
          <a:p>
            <a:pPr marL="1543050" lvl="3" indent="-171450">
              <a:buFont typeface="Arial" panose="020B0604020202020204" pitchFamily="34" charset="0"/>
              <a:buChar char="•"/>
            </a:pPr>
            <a:r>
              <a:rPr lang="en-US" dirty="0"/>
              <a:t>As your team becomes more familiar with functionality, setup and the ability to reuse code across requests that are similar, building more complex forms will get easier.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17</a:t>
            </a:fld>
            <a:endParaRPr lang="en-US"/>
          </a:p>
        </p:txBody>
      </p:sp>
    </p:spTree>
    <p:extLst>
      <p:ext uri="{BB962C8B-B14F-4D97-AF65-F5344CB8AC3E}">
        <p14:creationId xmlns:p14="http://schemas.microsoft.com/office/powerpoint/2010/main" val="1573690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longer I work with </a:t>
            </a:r>
            <a:r>
              <a:rPr lang="en-US" dirty="0" err="1"/>
              <a:t>eForms</a:t>
            </a:r>
            <a:r>
              <a:rPr lang="en-US" dirty="0"/>
              <a:t> the more I realize it is like building a great dish. Being a chef of </a:t>
            </a:r>
            <a:r>
              <a:rPr lang="en-US" dirty="0" err="1"/>
              <a:t>eForms</a:t>
            </a:r>
            <a:r>
              <a:rPr lang="en-US" dirty="0"/>
              <a:t> can be an incredibly satisfying experience for BSA’s and Developers, especially if the effort is collaborative. At Berkeley, we work hand in hand with our developers and this has led to incredible success. I will give a shout out to Ken Hensel, our </a:t>
            </a:r>
            <a:r>
              <a:rPr lang="en-US" dirty="0" err="1"/>
              <a:t>eForms</a:t>
            </a:r>
            <a:r>
              <a:rPr lang="en-US" dirty="0"/>
              <a:t> Technical expert for the many hours of working sessions and breakthroughs that have led us here. Let me Segway with this quote…</a:t>
            </a:r>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18</a:t>
            </a:fld>
            <a:endParaRPr lang="en-US"/>
          </a:p>
        </p:txBody>
      </p:sp>
    </p:spTree>
    <p:extLst>
      <p:ext uri="{BB962C8B-B14F-4D97-AF65-F5344CB8AC3E}">
        <p14:creationId xmlns:p14="http://schemas.microsoft.com/office/powerpoint/2010/main" val="80126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get into the Ingredients of an </a:t>
            </a:r>
            <a:r>
              <a:rPr lang="en-US" dirty="0" err="1"/>
              <a:t>eForm</a:t>
            </a:r>
            <a:r>
              <a:rPr lang="en-US" dirty="0"/>
              <a:t>! For everyone attending, I am assuming there is varied levels of experience and/or curiosity with regards to GT </a:t>
            </a:r>
            <a:r>
              <a:rPr lang="en-US" dirty="0" err="1"/>
              <a:t>eForms</a:t>
            </a:r>
            <a:r>
              <a:rPr lang="en-US" dirty="0"/>
              <a:t> and workflow. I will cover these areas high level and drill down in some cases that might be a bit more advanced.</a:t>
            </a:r>
          </a:p>
          <a:p>
            <a:endParaRPr lang="en-US" dirty="0"/>
          </a:p>
          <a:p>
            <a:r>
              <a:rPr lang="en-US" dirty="0"/>
              <a:t>Starting with Form Families: Getting these right from the get-go used to be critical.</a:t>
            </a:r>
          </a:p>
          <a:p>
            <a:pPr marL="171450" indent="-171450">
              <a:buFont typeface="Arial" panose="020B0604020202020204" pitchFamily="34" charset="0"/>
              <a:buChar char="•"/>
            </a:pPr>
            <a:r>
              <a:rPr lang="en-US" dirty="0"/>
              <a:t>Families share search views meaning in order for a group of end users to view all of their various forms in one place, they had to be in the same family.</a:t>
            </a:r>
          </a:p>
          <a:p>
            <a:pPr marL="628650" lvl="1" indent="-171450">
              <a:buFont typeface="Arial" panose="020B0604020202020204" pitchFamily="34" charset="0"/>
              <a:buChar char="•"/>
            </a:pPr>
            <a:r>
              <a:rPr lang="en-US" dirty="0"/>
              <a:t>That is not the case anymore and creating form families can really be based on grouping similar forms together, whether by department or student career, just as examples.</a:t>
            </a:r>
          </a:p>
          <a:p>
            <a:pPr marL="628650" lvl="1" indent="-171450">
              <a:buFont typeface="Arial" panose="020B0604020202020204" pitchFamily="34" charset="0"/>
              <a:buChar char="•"/>
            </a:pPr>
            <a:r>
              <a:rPr lang="en-US" dirty="0"/>
              <a:t>What changed?? Search Sets</a:t>
            </a:r>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19</a:t>
            </a:fld>
            <a:endParaRPr lang="en-US"/>
          </a:p>
        </p:txBody>
      </p:sp>
    </p:spTree>
    <p:extLst>
      <p:ext uri="{BB962C8B-B14F-4D97-AF65-F5344CB8AC3E}">
        <p14:creationId xmlns:p14="http://schemas.microsoft.com/office/powerpoint/2010/main" val="266524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 would like to introduce today’s presenters, Scott </a:t>
            </a:r>
            <a:r>
              <a:rPr lang="en-US" sz="1200" b="0" i="0" u="none" strike="noStrike" kern="1200" dirty="0" err="1">
                <a:solidFill>
                  <a:schemeClr val="tx1"/>
                </a:solidFill>
                <a:effectLst/>
                <a:latin typeface="+mn-lt"/>
                <a:ea typeface="+mn-ea"/>
                <a:cs typeface="+mn-cs"/>
              </a:rPr>
              <a:t>Antin</a:t>
            </a:r>
            <a:r>
              <a:rPr lang="en-US" sz="1200" b="0" i="0" u="none" strike="noStrike" kern="1200" dirty="0">
                <a:solidFill>
                  <a:schemeClr val="tx1"/>
                </a:solidFill>
                <a:effectLst/>
                <a:latin typeface="+mn-lt"/>
                <a:ea typeface="+mn-ea"/>
                <a:cs typeface="+mn-cs"/>
              </a:rPr>
              <a:t> is here with us today. Scott is the Vice President Business of Development at Gideon Taylor. Scott, would you like to introduce yourself.</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Thank you Scott!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My name is Andrea Lloyd, I am a Senior Business Systems Analyst at University of California Berkeley in the Berkeley IT – Campus Applications and Data Team. I have been with Berkeley for 7 years and in Non-Profit Higher Education for 14 years.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Prior to my time at Berkeley I started my Higher Education career in IT at California State University Channel Islands which is also my Alma Mater.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 earned a Bachelor in Biology with a Minor in Chemistry, not quite where I ended up but it definitely prepared my analytical side.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 have experience is in various Oracle applications including: Campus Solutions, HCM and SF. In Campus Solutions specifically I have worked within Student Records, Financial Aid, Advising, Campus Community and the Transfer Credit modules and most of my experience at Berkeley has been leading the </a:t>
            </a:r>
            <a:r>
              <a:rPr lang="en-US" sz="1200" b="0" i="0" u="none" strike="noStrike" kern="1200" dirty="0" err="1">
                <a:solidFill>
                  <a:schemeClr val="tx1"/>
                </a:solidFill>
                <a:effectLst/>
                <a:latin typeface="+mn-lt"/>
                <a:ea typeface="+mn-ea"/>
                <a:cs typeface="+mn-cs"/>
              </a:rPr>
              <a:t>eForm</a:t>
            </a:r>
            <a:r>
              <a:rPr lang="en-US" sz="1200" b="0" i="0" u="none" strike="noStrike" kern="1200" dirty="0">
                <a:solidFill>
                  <a:schemeClr val="tx1"/>
                </a:solidFill>
                <a:effectLst/>
                <a:latin typeface="+mn-lt"/>
                <a:ea typeface="+mn-ea"/>
                <a:cs typeface="+mn-cs"/>
              </a:rPr>
              <a:t> &amp; Workflow efforts building Gideon Taylor </a:t>
            </a:r>
            <a:r>
              <a:rPr lang="en-US" sz="1200" b="0" i="0" u="none" strike="noStrike" kern="1200" dirty="0" err="1">
                <a:solidFill>
                  <a:schemeClr val="tx1"/>
                </a:solidFill>
                <a:effectLst/>
                <a:latin typeface="+mn-lt"/>
                <a:ea typeface="+mn-ea"/>
                <a:cs typeface="+mn-cs"/>
              </a:rPr>
              <a:t>eForms</a:t>
            </a:r>
            <a:r>
              <a:rPr lang="en-US" sz="1200" b="0" i="0" u="none" strike="noStrike" kern="1200" dirty="0">
                <a:solidFill>
                  <a:schemeClr val="tx1"/>
                </a:solidFill>
                <a:effectLst/>
                <a:latin typeface="+mn-lt"/>
                <a:ea typeface="+mn-ea"/>
                <a:cs typeface="+mn-cs"/>
              </a:rPr>
              <a:t> &amp; AWE process solutions.</a:t>
            </a:r>
            <a:endParaRPr lang="en-US" b="0" dirty="0">
              <a:effectLst/>
            </a:endParaRPr>
          </a:p>
          <a:p>
            <a:pPr rtl="0"/>
            <a:br>
              <a:rPr lang="en-US" dirty="0"/>
            </a:b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a:t>
            </a:fld>
            <a:endParaRPr lang="en-US"/>
          </a:p>
        </p:txBody>
      </p:sp>
    </p:spTree>
    <p:extLst>
      <p:ext uri="{BB962C8B-B14F-4D97-AF65-F5344CB8AC3E}">
        <p14:creationId xmlns:p14="http://schemas.microsoft.com/office/powerpoint/2010/main" val="2798682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Search sets there were shared searches by task (View, Update, Evaluate and Add in some cases) per form family. </a:t>
            </a:r>
          </a:p>
          <a:p>
            <a:endParaRPr lang="en-US" dirty="0"/>
          </a:p>
          <a:p>
            <a:r>
              <a:rPr lang="en-US" dirty="0"/>
              <a:t>This shared setup had limitations</a:t>
            </a:r>
          </a:p>
          <a:p>
            <a:pPr marL="628650" lvl="1" indent="-171450">
              <a:buFont typeface="Arial" panose="020B0604020202020204" pitchFamily="34" charset="0"/>
              <a:buChar char="•"/>
            </a:pPr>
            <a:r>
              <a:rPr lang="en-US" dirty="0"/>
              <a:t>All forms where users needed to view, update, or evaluate their forms were required to be in the same form family.</a:t>
            </a:r>
          </a:p>
          <a:p>
            <a:pPr marL="1085850" lvl="2" indent="-171450">
              <a:buFont typeface="Arial" panose="020B0604020202020204" pitchFamily="34" charset="0"/>
              <a:buChar char="•"/>
            </a:pPr>
            <a:r>
              <a:rPr lang="en-US" dirty="0"/>
              <a:t>If they were not in the same form family, unique links for each family/task combination would need to be provided to users to view all their forms.</a:t>
            </a:r>
          </a:p>
          <a:p>
            <a:pPr marL="1543050" lvl="3" indent="-171450">
              <a:buFont typeface="Arial" panose="020B0604020202020204" pitchFamily="34" charset="0"/>
              <a:buChar char="•"/>
            </a:pPr>
            <a:r>
              <a:rPr lang="en-US" dirty="0"/>
              <a:t>They would only be able to view the forms within the family they selected the link for.</a:t>
            </a:r>
          </a:p>
          <a:p>
            <a:pPr marL="171450" lvl="0" indent="-171450">
              <a:buFont typeface="Arial" panose="020B0604020202020204" pitchFamily="34" charset="0"/>
              <a:buChar char="•"/>
            </a:pPr>
            <a:r>
              <a:rPr lang="en-US" dirty="0"/>
              <a:t>Other limitations we found were</a:t>
            </a:r>
          </a:p>
          <a:p>
            <a:pPr marL="628650" lvl="1" indent="-171450">
              <a:buFont typeface="Arial" panose="020B0604020202020204" pitchFamily="34" charset="0"/>
              <a:buChar char="•"/>
            </a:pPr>
            <a:r>
              <a:rPr lang="en-US" dirty="0"/>
              <a:t>Performance issues</a:t>
            </a:r>
          </a:p>
          <a:p>
            <a:pPr marL="1085850" lvl="2" indent="-171450">
              <a:buFont typeface="Arial" panose="020B0604020202020204" pitchFamily="34" charset="0"/>
              <a:buChar char="•"/>
            </a:pPr>
            <a:r>
              <a:rPr lang="en-US" dirty="0"/>
              <a:t>Now that we have hundreds of thousands of forms, for users that can see a large set of these forms, searching without several parameters can take significantly longer.</a:t>
            </a:r>
          </a:p>
          <a:p>
            <a:pPr marL="628650" lvl="1" indent="-171450">
              <a:buFont typeface="Arial" panose="020B0604020202020204" pitchFamily="34" charset="0"/>
              <a:buChar char="•"/>
            </a:pPr>
            <a:r>
              <a:rPr lang="en-US" dirty="0"/>
              <a:t>Search and Result fields</a:t>
            </a:r>
          </a:p>
          <a:p>
            <a:pPr marL="1085850" lvl="2" indent="-171450">
              <a:buFont typeface="Arial" panose="020B0604020202020204" pitchFamily="34" charset="0"/>
              <a:buChar char="•"/>
            </a:pPr>
            <a:r>
              <a:rPr lang="en-US" dirty="0"/>
              <a:t>New forms added to the family were required to conform to the existing search and result fields with little room for additions as the family grew.</a:t>
            </a:r>
          </a:p>
          <a:p>
            <a:pPr marL="1085850" lvl="2" indent="-171450">
              <a:buFont typeface="Arial" panose="020B0604020202020204" pitchFamily="34" charset="0"/>
              <a:buChar char="•"/>
            </a:pPr>
            <a:r>
              <a:rPr lang="en-US" dirty="0"/>
              <a:t>Limiting the form search field keys made filtering results not as efficient as they could be.</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 have highlighted an example of our Student form family that we created when form projects began.</a:t>
            </a:r>
          </a:p>
          <a:p>
            <a:pPr marL="628650" lvl="1" indent="-171450">
              <a:buFont typeface="Arial" panose="020B0604020202020204" pitchFamily="34" charset="0"/>
              <a:buChar char="•"/>
            </a:pPr>
            <a:r>
              <a:rPr lang="en-US" dirty="0"/>
              <a:t>All student forms needed to be under the same family, including Grad, Some Law, Undergrad and Non-degree seeking students.</a:t>
            </a:r>
          </a:p>
          <a:p>
            <a:pPr marL="628650" lvl="1" indent="-171450">
              <a:buFont typeface="Arial" panose="020B0604020202020204" pitchFamily="34" charset="0"/>
              <a:buChar char="•"/>
            </a:pPr>
            <a:r>
              <a:rPr lang="en-US" dirty="0"/>
              <a:t>As you can imagine, this mix required very specific security limitations, as well.</a:t>
            </a:r>
          </a:p>
        </p:txBody>
      </p:sp>
      <p:sp>
        <p:nvSpPr>
          <p:cNvPr id="4" name="Slide Number Placeholder 3"/>
          <p:cNvSpPr>
            <a:spLocks noGrp="1"/>
          </p:cNvSpPr>
          <p:nvPr>
            <p:ph type="sldNum" sz="quarter" idx="5"/>
          </p:nvPr>
        </p:nvSpPr>
        <p:spPr/>
        <p:txBody>
          <a:bodyPr/>
          <a:lstStyle/>
          <a:p>
            <a:fld id="{6F8E2375-F1B1-284C-A827-B0E603FDBDD8}" type="slidenum">
              <a:rPr lang="en-US" smtClean="0"/>
              <a:t>20</a:t>
            </a:fld>
            <a:endParaRPr lang="en-US"/>
          </a:p>
        </p:txBody>
      </p:sp>
    </p:spTree>
    <p:extLst>
      <p:ext uri="{BB962C8B-B14F-4D97-AF65-F5344CB8AC3E}">
        <p14:creationId xmlns:p14="http://schemas.microsoft.com/office/powerpoint/2010/main" val="3180529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search set functionality was added, Form Family and search requirements changed.</a:t>
            </a:r>
          </a:p>
          <a:p>
            <a:pPr marL="171450" indent="-171450">
              <a:buFont typeface="Arial" panose="020B0604020202020204" pitchFamily="34" charset="0"/>
              <a:buChar char="•"/>
            </a:pPr>
            <a:r>
              <a:rPr lang="en-US" dirty="0"/>
              <a:t>Search sets introduced the capability to group forms into smaller specific sets, including forms that were shared across various groups (Berkeley examples would be Term withdrawal, where Graduate and Undergraduate students use the same form) </a:t>
            </a:r>
          </a:p>
          <a:p>
            <a:pPr marL="171450" indent="-171450">
              <a:buFont typeface="Arial" panose="020B0604020202020204" pitchFamily="34" charset="0"/>
              <a:buChar char="•"/>
            </a:pPr>
            <a:r>
              <a:rPr lang="en-US" dirty="0"/>
              <a:t>This allowed for a more precise search field configuration that is specific to these groups</a:t>
            </a:r>
          </a:p>
          <a:p>
            <a:pPr marL="171450" indent="-171450">
              <a:buFont typeface="Arial" panose="020B0604020202020204" pitchFamily="34" charset="0"/>
              <a:buChar char="•"/>
            </a:pPr>
            <a:r>
              <a:rPr lang="en-US" dirty="0"/>
              <a:t>Along with customizing the search setting views, again specific to the smaller subset of forms in the search set</a:t>
            </a:r>
          </a:p>
          <a:p>
            <a:pPr marL="171450" indent="-171450">
              <a:buFont typeface="Arial" panose="020B0604020202020204" pitchFamily="34" charset="0"/>
              <a:buChar char="•"/>
            </a:pPr>
            <a:r>
              <a:rPr lang="en-US" dirty="0"/>
              <a:t>It also allowed for flexibility to create new search set while also continuing to use form family searches.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an example of a search set built for Graduate Division suite of forms, used by students and staff into one. These forms were originally in the Student form family. </a:t>
            </a:r>
          </a:p>
          <a:p>
            <a:pPr marL="628650" lvl="1" indent="-171450">
              <a:buFont typeface="Arial" panose="020B0604020202020204" pitchFamily="34" charset="0"/>
              <a:buChar char="•"/>
            </a:pPr>
            <a:r>
              <a:rPr lang="en-US" dirty="0"/>
              <a:t>The fields configured in this search are specific to this set of forms </a:t>
            </a:r>
          </a:p>
          <a:p>
            <a:pPr marL="628650" lvl="1" indent="-171450">
              <a:buFont typeface="Arial" panose="020B0604020202020204" pitchFamily="34" charset="0"/>
              <a:buChar char="•"/>
            </a:pPr>
            <a:r>
              <a:rPr lang="en-US" dirty="0"/>
              <a:t>This also gave us the ability to create links for the search sets and replace the form family add and search links with search set links where it was a better experience.</a:t>
            </a:r>
          </a:p>
        </p:txBody>
      </p:sp>
      <p:sp>
        <p:nvSpPr>
          <p:cNvPr id="4" name="Slide Number Placeholder 3"/>
          <p:cNvSpPr>
            <a:spLocks noGrp="1"/>
          </p:cNvSpPr>
          <p:nvPr>
            <p:ph type="sldNum" sz="quarter" idx="5"/>
          </p:nvPr>
        </p:nvSpPr>
        <p:spPr/>
        <p:txBody>
          <a:bodyPr/>
          <a:lstStyle/>
          <a:p>
            <a:fld id="{6F8E2375-F1B1-284C-A827-B0E603FDBDD8}" type="slidenum">
              <a:rPr lang="en-US" smtClean="0"/>
              <a:t>21</a:t>
            </a:fld>
            <a:endParaRPr lang="en-US"/>
          </a:p>
        </p:txBody>
      </p:sp>
    </p:spTree>
    <p:extLst>
      <p:ext uri="{BB962C8B-B14F-4D97-AF65-F5344CB8AC3E}">
        <p14:creationId xmlns:p14="http://schemas.microsoft.com/office/powerpoint/2010/main" val="88740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Pages, Segments, Fields, Acknowledgements and Attachments.</a:t>
            </a:r>
          </a:p>
          <a:p>
            <a:endParaRPr lang="en-US" dirty="0"/>
          </a:p>
          <a:p>
            <a:r>
              <a:rPr lang="en-US" dirty="0"/>
              <a:t>I bundled these together because these are the parts your end-users will see and interact with in the form portion of their experience.</a:t>
            </a:r>
          </a:p>
          <a:p>
            <a:endParaRPr lang="en-US" dirty="0"/>
          </a:p>
          <a:p>
            <a:r>
              <a:rPr lang="en-US" dirty="0"/>
              <a:t>There are several approaches we have taken throughout the years with regards to these pieces and I will walk through a couple. </a:t>
            </a:r>
          </a:p>
          <a:p>
            <a:endParaRPr lang="en-US" dirty="0"/>
          </a:p>
          <a:p>
            <a:r>
              <a:rPr lang="en-US" dirty="0"/>
              <a:t>Pages</a:t>
            </a:r>
          </a:p>
          <a:p>
            <a:pPr marL="171450" indent="-171450">
              <a:buFont typeface="Arial" panose="020B0604020202020204" pitchFamily="34" charset="0"/>
              <a:buChar char="•"/>
            </a:pPr>
            <a:r>
              <a:rPr lang="en-US" dirty="0"/>
              <a:t>Most of our forms are 1-2 visible pages. There are exceptions to this but they are few.</a:t>
            </a:r>
          </a:p>
          <a:p>
            <a:pPr marL="628650" lvl="1" indent="-171450">
              <a:buFont typeface="Arial" panose="020B0604020202020204" pitchFamily="34" charset="0"/>
              <a:buChar char="•"/>
            </a:pPr>
            <a:r>
              <a:rPr lang="en-US" dirty="0"/>
              <a:t>Many of our forms have what we call a landing page or instructional page.</a:t>
            </a:r>
          </a:p>
          <a:p>
            <a:pPr marL="1085850" lvl="2" indent="-171450">
              <a:buFont typeface="Arial" panose="020B0604020202020204" pitchFamily="34" charset="0"/>
              <a:buChar char="•"/>
            </a:pPr>
            <a:r>
              <a:rPr lang="en-US" dirty="0"/>
              <a:t>This gives us the opportunity to perform validations without letting the user directly into the form until validations are passed.</a:t>
            </a:r>
          </a:p>
          <a:p>
            <a:pPr marL="628650" lvl="1" indent="-171450">
              <a:buFont typeface="Arial" panose="020B0604020202020204" pitchFamily="34" charset="0"/>
              <a:buChar char="•"/>
            </a:pPr>
            <a:r>
              <a:rPr lang="en-US" dirty="0"/>
              <a:t>This format has been very successful and continues to transform as we rebuild forms</a:t>
            </a:r>
          </a:p>
          <a:p>
            <a:pPr marL="171450" lvl="0" indent="-171450">
              <a:buFont typeface="Arial" panose="020B0604020202020204" pitchFamily="34" charset="0"/>
              <a:buChar char="•"/>
            </a:pPr>
            <a:r>
              <a:rPr lang="en-US" dirty="0"/>
              <a:t>The second page is the actual request that is being submitted for review.</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22</a:t>
            </a:fld>
            <a:endParaRPr lang="en-US"/>
          </a:p>
        </p:txBody>
      </p:sp>
    </p:spTree>
    <p:extLst>
      <p:ext uri="{BB962C8B-B14F-4D97-AF65-F5344CB8AC3E}">
        <p14:creationId xmlns:p14="http://schemas.microsoft.com/office/powerpoint/2010/main" val="3560496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Utilizing Segments is a way to group similar fields together or change the format of the fields from column to grid.</a:t>
            </a:r>
          </a:p>
          <a:p>
            <a:pPr marL="228600" lvl="0" indent="-228600">
              <a:buFont typeface="Arial" panose="020B0604020202020204" pitchFamily="34" charset="0"/>
              <a:buChar char="•"/>
            </a:pPr>
            <a:r>
              <a:rPr lang="en-US" dirty="0"/>
              <a:t>We do have common segments that we use in most of our student related forms.</a:t>
            </a:r>
          </a:p>
          <a:p>
            <a:pPr marL="685800" lvl="1" indent="-228600">
              <a:buFont typeface="Arial" panose="020B0604020202020204" pitchFamily="34" charset="0"/>
              <a:buChar char="•"/>
            </a:pPr>
            <a:r>
              <a:rPr lang="en-US" dirty="0"/>
              <a:t>HOWEVER, we do not reuse these segments.</a:t>
            </a:r>
          </a:p>
          <a:p>
            <a:pPr marL="685800" lvl="1" indent="-228600">
              <a:buFont typeface="Arial" panose="020B0604020202020204" pitchFamily="34" charset="0"/>
              <a:buChar char="•"/>
            </a:pPr>
            <a:r>
              <a:rPr lang="en-US" dirty="0"/>
              <a:t>Early on we attempted to see if we could save time by building a one segment fits all student information and Program/Plan information segments</a:t>
            </a:r>
          </a:p>
          <a:p>
            <a:pPr marL="1143000" lvl="2" indent="-228600">
              <a:buFont typeface="Arial" panose="020B0604020202020204" pitchFamily="34" charset="0"/>
              <a:buChar char="•"/>
            </a:pPr>
            <a:r>
              <a:rPr lang="en-US" dirty="0"/>
              <a:t>What we realized was that every use case was different and the ability to accommodate those differences was critical, so we create new ones for each form but they have a similar look and feel. </a:t>
            </a:r>
          </a:p>
          <a:p>
            <a:pPr marL="685800" lvl="1" indent="-228600">
              <a:buFont typeface="Arial" panose="020B0604020202020204" pitchFamily="34" charset="0"/>
              <a:buChar char="•"/>
            </a:pPr>
            <a:r>
              <a:rPr lang="en-US" dirty="0"/>
              <a:t>It didn’t take much convincing since building segments was easy enough Easy enough</a:t>
            </a:r>
            <a:br>
              <a:rPr lang="en-US" dirty="0"/>
            </a:br>
            <a:r>
              <a:rPr lang="en-US" dirty="0"/>
              <a:t>Fields on the other hand can be reusable across forms because they are based on the form type.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Fields within segments can be reused across forms and this is where your well thought out naming conventions come in handy.</a:t>
            </a:r>
          </a:p>
          <a:p>
            <a:pPr marL="628650" lvl="1" indent="-171450">
              <a:buFont typeface="Arial" panose="020B0604020202020204" pitchFamily="34" charset="0"/>
              <a:buChar char="•"/>
            </a:pPr>
            <a:r>
              <a:rPr lang="en-US" dirty="0"/>
              <a:t>A good example is student Id. </a:t>
            </a:r>
          </a:p>
          <a:p>
            <a:pPr marL="1085850" lvl="2" indent="-171450">
              <a:buFont typeface="Arial" panose="020B0604020202020204" pitchFamily="34" charset="0"/>
              <a:buChar char="•"/>
            </a:pPr>
            <a:r>
              <a:rPr lang="en-US" dirty="0"/>
              <a:t>This field is used in nearly every form… could you imagine creating a new field in every form type? You would have the same field in so many different name iterations</a:t>
            </a:r>
          </a:p>
          <a:p>
            <a:pPr marL="1085850" lvl="2" indent="-171450">
              <a:buFont typeface="Arial" panose="020B0604020202020204" pitchFamily="34" charset="0"/>
              <a:buChar char="•"/>
            </a:pPr>
            <a:r>
              <a:rPr lang="en-US" dirty="0"/>
              <a:t>Record Tags (basically a way to categorize your fields) on segments allow for that reuse. Column segments, generally the type of segment we use for student information, carries the same Record Tag across forms.</a:t>
            </a:r>
          </a:p>
        </p:txBody>
      </p:sp>
      <p:sp>
        <p:nvSpPr>
          <p:cNvPr id="4" name="Slide Number Placeholder 3"/>
          <p:cNvSpPr>
            <a:spLocks noGrp="1"/>
          </p:cNvSpPr>
          <p:nvPr>
            <p:ph type="sldNum" sz="quarter" idx="5"/>
          </p:nvPr>
        </p:nvSpPr>
        <p:spPr/>
        <p:txBody>
          <a:bodyPr/>
          <a:lstStyle/>
          <a:p>
            <a:fld id="{6F8E2375-F1B1-284C-A827-B0E603FDBDD8}" type="slidenum">
              <a:rPr lang="en-US" smtClean="0"/>
              <a:t>23</a:t>
            </a:fld>
            <a:endParaRPr lang="en-US"/>
          </a:p>
        </p:txBody>
      </p:sp>
    </p:spTree>
    <p:extLst>
      <p:ext uri="{BB962C8B-B14F-4D97-AF65-F5344CB8AC3E}">
        <p14:creationId xmlns:p14="http://schemas.microsoft.com/office/powerpoint/2010/main" val="2369907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Acknowledgements are a powerful tool when requiring users to accept certain terms or conditions.</a:t>
            </a:r>
          </a:p>
          <a:p>
            <a:pPr marL="171450" lvl="0" indent="-171450">
              <a:buFont typeface="Arial" panose="020B0604020202020204" pitchFamily="34" charset="0"/>
              <a:buChar char="•"/>
            </a:pPr>
            <a:r>
              <a:rPr lang="en-US" dirty="0"/>
              <a:t>These acknowledgements are required for form submission.</a:t>
            </a:r>
          </a:p>
          <a:p>
            <a:pPr marL="171450" lvl="0" indent="-171450">
              <a:buFont typeface="Arial" panose="020B0604020202020204" pitchFamily="34" charset="0"/>
              <a:buChar char="•"/>
            </a:pPr>
            <a:r>
              <a:rPr lang="en-US" dirty="0"/>
              <a:t>By utilizing the visual if’s on these acknowledgements, we have been able to refine the agreements to very specific groups that meet certain requirements, </a:t>
            </a:r>
            <a:r>
              <a:rPr lang="en-US" dirty="0" err="1"/>
              <a:t>ie</a:t>
            </a:r>
            <a:r>
              <a:rPr lang="en-US" dirty="0"/>
              <a:t>. Student Athletes or specific college agreements</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Attachments and the logic capabilities have also become a valuable tool</a:t>
            </a:r>
          </a:p>
          <a:p>
            <a:pPr marL="171450" lvl="0" indent="-171450">
              <a:buFont typeface="Arial" panose="020B0604020202020204" pitchFamily="34" charset="0"/>
              <a:buChar char="•"/>
            </a:pPr>
            <a:r>
              <a:rPr lang="en-US" dirty="0"/>
              <a:t>Preset Attachment Descriptions that are configurable become a drop down for the users to select from a list the available attachment submission options.</a:t>
            </a:r>
          </a:p>
          <a:p>
            <a:pPr marL="171450" lvl="0" indent="-171450">
              <a:buFont typeface="Arial" panose="020B0604020202020204" pitchFamily="34" charset="0"/>
              <a:buChar char="•"/>
            </a:pPr>
            <a:r>
              <a:rPr lang="en-US" dirty="0"/>
              <a:t>Logic allows attachments to be shown or hidden, required or non-edit based on the user.</a:t>
            </a:r>
          </a:p>
          <a:p>
            <a:pPr marL="171450" lvl="0" indent="-171450">
              <a:buFont typeface="Arial" panose="020B0604020202020204" pitchFamily="34" charset="0"/>
              <a:buChar char="•"/>
            </a:pPr>
            <a:r>
              <a:rPr lang="en-US" dirty="0"/>
              <a:t>Individual instructions on each attachment Description provides direct information to the user as to what is expected from the attachment either required or selected.</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We have utilized all of these in various capacities from simple to complex.</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24</a:t>
            </a:fld>
            <a:endParaRPr lang="en-US"/>
          </a:p>
        </p:txBody>
      </p:sp>
    </p:spTree>
    <p:extLst>
      <p:ext uri="{BB962C8B-B14F-4D97-AF65-F5344CB8AC3E}">
        <p14:creationId xmlns:p14="http://schemas.microsoft.com/office/powerpoint/2010/main" val="317788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Visual if’s are the neurons that make the motions happen in forms.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From very simple delivered to highly complex custom there is a lot of flexibility at the hands of a functional analyst using these little power houses.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Functions of visual if’s include: Do if and/or statements for hiding/showing, requiring and display only.</a:t>
            </a:r>
          </a:p>
          <a:p>
            <a:pPr marL="0" lvl="0" indent="0">
              <a:buFont typeface="Arial" panose="020B0604020202020204" pitchFamily="34" charset="0"/>
              <a:buNone/>
            </a:pP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25</a:t>
            </a:fld>
            <a:endParaRPr lang="en-US"/>
          </a:p>
        </p:txBody>
      </p:sp>
    </p:spTree>
    <p:extLst>
      <p:ext uri="{BB962C8B-B14F-4D97-AF65-F5344CB8AC3E}">
        <p14:creationId xmlns:p14="http://schemas.microsoft.com/office/powerpoint/2010/main" val="2578221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of samples of visual if’s on our Change of Academic Program form.</a:t>
            </a:r>
          </a:p>
          <a:p>
            <a:pPr marL="171450" indent="-171450">
              <a:buFont typeface="Arial" panose="020B0604020202020204" pitchFamily="34" charset="0"/>
              <a:buChar char="•"/>
            </a:pPr>
            <a:r>
              <a:rPr lang="en-US" dirty="0"/>
              <a:t>The first example uses logic parts alone, contained in the single boxes</a:t>
            </a:r>
          </a:p>
          <a:p>
            <a:pPr marL="171450" indent="-171450">
              <a:buFont typeface="Arial" panose="020B0604020202020204" pitchFamily="34" charset="0"/>
              <a:buChar char="•"/>
            </a:pPr>
            <a:r>
              <a:rPr lang="en-US" dirty="0"/>
              <a:t>The second example is using logic parts and logic groups, where logic can be nested in other logic.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the bread and butter of what makes these forms so flexible.</a:t>
            </a:r>
          </a:p>
        </p:txBody>
      </p:sp>
      <p:sp>
        <p:nvSpPr>
          <p:cNvPr id="4" name="Slide Number Placeholder 3"/>
          <p:cNvSpPr>
            <a:spLocks noGrp="1"/>
          </p:cNvSpPr>
          <p:nvPr>
            <p:ph type="sldNum" sz="quarter" idx="5"/>
          </p:nvPr>
        </p:nvSpPr>
        <p:spPr/>
        <p:txBody>
          <a:bodyPr/>
          <a:lstStyle/>
          <a:p>
            <a:fld id="{6F8E2375-F1B1-284C-A827-B0E603FDBDD8}" type="slidenum">
              <a:rPr lang="en-US" smtClean="0"/>
              <a:t>26</a:t>
            </a:fld>
            <a:endParaRPr lang="en-US"/>
          </a:p>
        </p:txBody>
      </p:sp>
    </p:spTree>
    <p:extLst>
      <p:ext uri="{BB962C8B-B14F-4D97-AF65-F5344CB8AC3E}">
        <p14:creationId xmlns:p14="http://schemas.microsoft.com/office/powerpoint/2010/main" val="4226995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There are 4 key parts to security:</a:t>
            </a:r>
          </a:p>
          <a:p>
            <a:pPr marL="228600" lvl="0" indent="-228600">
              <a:buFont typeface="+mj-lt"/>
              <a:buAutoNum type="arabicPeriod"/>
            </a:pPr>
            <a:r>
              <a:rPr lang="en-US" dirty="0"/>
              <a:t>Form user roles: High Level, these are the delivered GT security roles that differentiate a user from a functional analyst to a developer. </a:t>
            </a:r>
          </a:p>
          <a:p>
            <a:pPr marL="228600" lvl="0" indent="-228600">
              <a:buFont typeface="+mj-lt"/>
              <a:buAutoNum type="arabicPeriod"/>
            </a:pPr>
            <a:r>
              <a:rPr lang="en-US" dirty="0"/>
              <a:t>Participation Rosters: Control which users can access each form. These rosters are task associated.</a:t>
            </a:r>
          </a:p>
          <a:p>
            <a:pPr marL="228600" lvl="0" indent="-228600">
              <a:buFont typeface="+mj-lt"/>
              <a:buAutoNum type="arabicPeriod"/>
            </a:pPr>
            <a:r>
              <a:rPr lang="en-US" dirty="0"/>
              <a:t>Search Settings: These are customized views that controls the form data that is displayed when search for forms in the form searches. This is also task level configuration.</a:t>
            </a:r>
          </a:p>
          <a:p>
            <a:pPr marL="228600" lvl="0" indent="-228600">
              <a:buFont typeface="+mj-lt"/>
              <a:buAutoNum type="arabicPeriod"/>
            </a:pPr>
            <a:r>
              <a:rPr lang="en-US" dirty="0"/>
              <a:t>The Admin Tool is a powerhouse for administrative actions: </a:t>
            </a:r>
          </a:p>
          <a:p>
            <a:pPr marL="685800" lvl="1" indent="-228600">
              <a:buFont typeface="+mj-lt"/>
              <a:buAutoNum type="arabicPeriod"/>
            </a:pPr>
            <a:r>
              <a:rPr lang="en-US" dirty="0"/>
              <a:t>At Berkeley security is tightly</a:t>
            </a:r>
            <a:r>
              <a:rPr lang="en-US" dirty="0">
                <a:highlight>
                  <a:srgbClr val="FFFF00"/>
                </a:highlight>
              </a:rPr>
              <a:t> c</a:t>
            </a:r>
            <a:r>
              <a:rPr lang="en-US" dirty="0"/>
              <a:t>ontrolled for this tool</a:t>
            </a:r>
          </a:p>
          <a:p>
            <a:pPr marL="685800" lvl="1" indent="-228600">
              <a:buFont typeface="+mj-lt"/>
              <a:buAutoNum type="arabicPeriod"/>
            </a:pPr>
            <a:r>
              <a:rPr lang="en-US" dirty="0"/>
              <a:t>Newer delivered functionality (version 3.30.04</a:t>
            </a:r>
            <a:r>
              <a:rPr lang="en-US" dirty="0">
                <a:highlight>
                  <a:srgbClr val="FFFF00"/>
                </a:highlight>
              </a:rPr>
              <a:t>) </a:t>
            </a:r>
            <a:r>
              <a:rPr lang="en-US" dirty="0"/>
              <a:t>gave the ability to control the functions of the tool based on the user. This has allowed us to reconsider admin access for our partners based on their experience and training on admin tool functionality.</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27</a:t>
            </a:fld>
            <a:endParaRPr lang="en-US"/>
          </a:p>
        </p:txBody>
      </p:sp>
    </p:spTree>
    <p:extLst>
      <p:ext uri="{BB962C8B-B14F-4D97-AF65-F5344CB8AC3E}">
        <p14:creationId xmlns:p14="http://schemas.microsoft.com/office/powerpoint/2010/main" val="3218736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a:t>
            </a:r>
            <a:r>
              <a:rPr lang="en-US" dirty="0" err="1"/>
              <a:t>eForms</a:t>
            </a:r>
            <a:r>
              <a:rPr lang="en-US" dirty="0"/>
              <a:t> utilizes Peoplesoft AWE approval builder and engine workflow on forms.</a:t>
            </a:r>
          </a:p>
          <a:p>
            <a:pPr marL="171450" indent="-171450">
              <a:buFont typeface="Arial" panose="020B0604020202020204" pitchFamily="34" charset="0"/>
              <a:buChar char="•"/>
            </a:pPr>
            <a:r>
              <a:rPr lang="en-US" dirty="0"/>
              <a:t>GT delivers 1-10 step pre-built approval definitions </a:t>
            </a:r>
          </a:p>
          <a:p>
            <a:pPr marL="171450" indent="-171450">
              <a:buFont typeface="Arial" panose="020B0604020202020204" pitchFamily="34" charset="0"/>
              <a:buChar char="•"/>
            </a:pPr>
            <a:r>
              <a:rPr lang="en-US" dirty="0"/>
              <a:t>There is also the option of building custom approval definitions.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Here is the AWE approval definition for the CPP form I highlighted earlier. This is a custom approval definition built for this form and utilizes the GT application class for visual if’s for both the paths and steps.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Going into the structure of these approval definitions we have: </a:t>
            </a:r>
          </a:p>
          <a:p>
            <a:pPr marL="628650" lvl="1" indent="-171450">
              <a:buFont typeface="Arial" panose="020B0604020202020204" pitchFamily="34" charset="0"/>
              <a:buChar char="•"/>
            </a:pPr>
            <a:r>
              <a:rPr lang="en-US" dirty="0"/>
              <a:t>Stage level</a:t>
            </a:r>
          </a:p>
          <a:p>
            <a:pPr marL="1085850" lvl="2" indent="-171450">
              <a:buFont typeface="Arial" panose="020B0604020202020204" pitchFamily="34" charset="0"/>
              <a:buChar char="•"/>
            </a:pPr>
            <a:r>
              <a:rPr lang="en-US" dirty="0"/>
              <a:t>Stages include paths and steps</a:t>
            </a:r>
          </a:p>
          <a:p>
            <a:pPr marL="1085850" lvl="2" indent="-171450">
              <a:buFont typeface="Arial" panose="020B0604020202020204" pitchFamily="34" charset="0"/>
              <a:buChar char="•"/>
            </a:pPr>
            <a:r>
              <a:rPr lang="en-US" dirty="0"/>
              <a:t>A stage needs to complete before another stage is triggered in the workflow. on to the next stage in an approval workflow. </a:t>
            </a:r>
          </a:p>
          <a:p>
            <a:pPr marL="628650" lvl="1" indent="-171450">
              <a:buFont typeface="Arial" panose="020B0604020202020204" pitchFamily="34" charset="0"/>
              <a:buChar char="•"/>
            </a:pPr>
            <a:r>
              <a:rPr lang="en-US" dirty="0"/>
              <a:t>Path Level – the benefits of paths are that</a:t>
            </a:r>
          </a:p>
          <a:p>
            <a:pPr marL="1085850" lvl="2" indent="-171450">
              <a:buFont typeface="Arial" panose="020B0604020202020204" pitchFamily="34" charset="0"/>
              <a:buChar char="•"/>
            </a:pPr>
            <a:r>
              <a:rPr lang="en-US" dirty="0"/>
              <a:t>Multiple paths can be in motion at the same time and are independent of one another, highlighted in the Change of Academic Program Plan example.</a:t>
            </a:r>
          </a:p>
          <a:p>
            <a:pPr marL="1085850" lvl="2" indent="-171450">
              <a:buFont typeface="Arial" panose="020B0604020202020204" pitchFamily="34" charset="0"/>
              <a:buChar char="•"/>
            </a:pPr>
            <a:r>
              <a:rPr lang="en-US" dirty="0"/>
              <a:t>Paths also contain steps</a:t>
            </a:r>
          </a:p>
          <a:p>
            <a:pPr marL="628650" lvl="1" indent="-171450">
              <a:buFont typeface="Arial" panose="020B0604020202020204" pitchFamily="34" charset="0"/>
              <a:buChar char="•"/>
            </a:pPr>
            <a:r>
              <a:rPr lang="en-US" dirty="0"/>
              <a:t>Steps are linear behavior and trigger one after the other</a:t>
            </a:r>
          </a:p>
        </p:txBody>
      </p:sp>
      <p:sp>
        <p:nvSpPr>
          <p:cNvPr id="4" name="Slide Number Placeholder 3"/>
          <p:cNvSpPr>
            <a:spLocks noGrp="1"/>
          </p:cNvSpPr>
          <p:nvPr>
            <p:ph type="sldNum" sz="quarter" idx="5"/>
          </p:nvPr>
        </p:nvSpPr>
        <p:spPr/>
        <p:txBody>
          <a:bodyPr/>
          <a:lstStyle/>
          <a:p>
            <a:fld id="{6F8E2375-F1B1-284C-A827-B0E603FDBDD8}" type="slidenum">
              <a:rPr lang="en-US" smtClean="0"/>
              <a:t>28</a:t>
            </a:fld>
            <a:endParaRPr lang="en-US"/>
          </a:p>
        </p:txBody>
      </p:sp>
    </p:spTree>
    <p:extLst>
      <p:ext uri="{BB962C8B-B14F-4D97-AF65-F5344CB8AC3E}">
        <p14:creationId xmlns:p14="http://schemas.microsoft.com/office/powerpoint/2010/main" val="1372659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There are various ways to set users to the approval definitions built. I will talk to some of the common ones we use.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In nearly all our forms we have built, we used defined rosters. That is the image you see to the Right.</a:t>
            </a:r>
          </a:p>
          <a:p>
            <a:pPr marL="171450" lvl="0" indent="-171450">
              <a:buFont typeface="Arial" panose="020B0604020202020204" pitchFamily="34" charset="0"/>
              <a:buChar char="•"/>
            </a:pPr>
            <a:r>
              <a:rPr lang="en-US" dirty="0"/>
              <a:t>Through defined rosters we are able to designate advisors by role and determine the majors they oversee using setup pages that existed.</a:t>
            </a:r>
          </a:p>
          <a:p>
            <a:pPr marL="628650" lvl="1" indent="-171450">
              <a:buFont typeface="Arial" panose="020B0604020202020204" pitchFamily="34" charset="0"/>
              <a:buChar char="•"/>
            </a:pPr>
            <a:r>
              <a:rPr lang="en-US" dirty="0"/>
              <a:t>This gives us the ability to route down to the subplan a student has.</a:t>
            </a:r>
          </a:p>
          <a:p>
            <a:pPr marL="171450" lvl="0" indent="-171450">
              <a:buFont typeface="Arial" panose="020B0604020202020204" pitchFamily="34" charset="0"/>
              <a:buChar char="•"/>
            </a:pPr>
            <a:r>
              <a:rPr lang="en-US" dirty="0"/>
              <a:t>These rosters can require development, but is minimal effort and reusable once built using common/shared code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Group rosters</a:t>
            </a:r>
          </a:p>
          <a:p>
            <a:pPr marL="628650" lvl="1" indent="-171450">
              <a:buFont typeface="Arial" panose="020B0604020202020204" pitchFamily="34" charset="0"/>
              <a:buChar char="•"/>
            </a:pPr>
            <a:r>
              <a:rPr lang="en-US" dirty="0"/>
              <a:t>The benefit of this roster type, is that you can build a roster on the fly by simply adding users.</a:t>
            </a:r>
          </a:p>
          <a:p>
            <a:pPr marL="628650" lvl="1" indent="-171450">
              <a:buFont typeface="Arial" panose="020B0604020202020204" pitchFamily="34" charset="0"/>
              <a:buChar char="•"/>
            </a:pPr>
            <a:r>
              <a:rPr lang="en-US" dirty="0"/>
              <a:t>This works great for small groups that do not change regularly.</a:t>
            </a:r>
          </a:p>
          <a:p>
            <a:pPr marL="628650" lvl="1" indent="-171450">
              <a:buFont typeface="Arial" panose="020B0604020202020204" pitchFamily="34" charset="0"/>
              <a:buChar char="•"/>
            </a:pPr>
            <a:r>
              <a:rPr lang="en-US" dirty="0"/>
              <a:t>However, if the roster changes, configuration updates are needed. </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Role-based is another common one we use.</a:t>
            </a:r>
          </a:p>
          <a:p>
            <a:pPr marL="628650" lvl="1" indent="-171450">
              <a:buFont typeface="Arial" panose="020B0604020202020204" pitchFamily="34" charset="0"/>
              <a:buChar char="•"/>
            </a:pPr>
            <a:r>
              <a:rPr lang="en-US" dirty="0"/>
              <a:t>We do create customized roles for our forms when needed but also try to reuse existing roles where we can, which is not common.</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Route-controls + roles</a:t>
            </a:r>
          </a:p>
          <a:p>
            <a:pPr marL="628650" lvl="1" indent="-171450">
              <a:buFont typeface="Arial" panose="020B0604020202020204" pitchFamily="34" charset="0"/>
              <a:buChar char="•"/>
            </a:pPr>
            <a:r>
              <a:rPr lang="en-US" dirty="0"/>
              <a:t>We use this on one of our forms where we needed a way to designate departments.</a:t>
            </a:r>
          </a:p>
          <a:p>
            <a:pPr marL="628650" lvl="1" indent="-171450">
              <a:buFont typeface="Arial" panose="020B0604020202020204" pitchFamily="34" charset="0"/>
              <a:buChar char="•"/>
            </a:pPr>
            <a:r>
              <a:rPr lang="en-US" dirty="0"/>
              <a:t>The route controls allowed us to build the departments route controls and the assign those route controls based on a role.</a:t>
            </a:r>
          </a:p>
          <a:p>
            <a:pPr marL="628650" lvl="1" indent="-171450">
              <a:buFont typeface="Arial" panose="020B0604020202020204" pitchFamily="34" charset="0"/>
              <a:buChar char="•"/>
            </a:pPr>
            <a:r>
              <a:rPr lang="en-US" dirty="0"/>
              <a:t>Again, maintenance is usually required for this routing option. </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We have not used Query based routing yet but the option is there.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err="1"/>
              <a:t>Smartsources</a:t>
            </a:r>
            <a:r>
              <a:rPr lang="en-US" dirty="0"/>
              <a:t> we have used and can be custom development. </a:t>
            </a:r>
          </a:p>
          <a:p>
            <a:pPr marL="628650" lvl="1" indent="-171450">
              <a:buFont typeface="Arial" panose="020B0604020202020204" pitchFamily="34" charset="0"/>
              <a:buChar char="•"/>
            </a:pPr>
            <a:r>
              <a:rPr lang="en-US" dirty="0"/>
              <a:t>GT does a great job delivering common </a:t>
            </a:r>
            <a:r>
              <a:rPr lang="en-US" dirty="0" err="1"/>
              <a:t>smartsources</a:t>
            </a:r>
            <a:r>
              <a:rPr lang="en-US" dirty="0"/>
              <a:t> like original </a:t>
            </a:r>
            <a:r>
              <a:rPr lang="en-US" dirty="0" err="1"/>
              <a:t>oprid</a:t>
            </a:r>
            <a:r>
              <a:rPr lang="en-US" dirty="0"/>
              <a:t> which save a lot of time.</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External User by Email</a:t>
            </a:r>
          </a:p>
          <a:p>
            <a:pPr marL="628650" lvl="1" indent="-171450">
              <a:buFont typeface="Arial" panose="020B0604020202020204" pitchFamily="34" charset="0"/>
              <a:buChar char="•"/>
            </a:pPr>
            <a:r>
              <a:rPr lang="en-US" dirty="0"/>
              <a:t>We used this for the first time in a form build where signatures (form approvals) were needed from external users. We used tokens through email notifications to allow these guest users to approve the forms.</a:t>
            </a:r>
          </a:p>
        </p:txBody>
      </p:sp>
      <p:sp>
        <p:nvSpPr>
          <p:cNvPr id="4" name="Slide Number Placeholder 3"/>
          <p:cNvSpPr>
            <a:spLocks noGrp="1"/>
          </p:cNvSpPr>
          <p:nvPr>
            <p:ph type="sldNum" sz="quarter" idx="5"/>
          </p:nvPr>
        </p:nvSpPr>
        <p:spPr/>
        <p:txBody>
          <a:bodyPr/>
          <a:lstStyle/>
          <a:p>
            <a:fld id="{6F8E2375-F1B1-284C-A827-B0E603FDBDD8}" type="slidenum">
              <a:rPr lang="en-US" smtClean="0"/>
              <a:t>29</a:t>
            </a:fld>
            <a:endParaRPr lang="en-US"/>
          </a:p>
        </p:txBody>
      </p:sp>
    </p:spTree>
    <p:extLst>
      <p:ext uri="{BB962C8B-B14F-4D97-AF65-F5344CB8AC3E}">
        <p14:creationId xmlns:p14="http://schemas.microsoft.com/office/powerpoint/2010/main" val="416861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Just a little bit about Cal, University of California Berkeley is situated roughly 15 miles from San Francisco in what is known affectionately as the Bay Area</a:t>
            </a:r>
          </a:p>
          <a:p>
            <a:pPr lvl="1" rtl="0" fontAlgn="base"/>
            <a:r>
              <a:rPr lang="en-US" sz="1200" b="0" i="0" u="none" strike="noStrike" kern="1200" dirty="0">
                <a:solidFill>
                  <a:schemeClr val="tx1"/>
                </a:solidFill>
                <a:effectLst/>
                <a:latin typeface="+mn-lt"/>
                <a:ea typeface="+mn-ea"/>
                <a:cs typeface="+mn-cs"/>
              </a:rPr>
              <a:t>In the background behind Campanile, which is the bell tower in the foreground, is the Golden Gate Bridge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Cal was Founded in 1868 and was the first university in the University of California System and this year ranked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in best public university by U.S. News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Our Admission Applications for our fall 2021 undergraduate population hovered around 135,000 Applicants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Full-time Enrollments (Fall 2021) for both Graduate/Undergraduate students is approximately 45,000</a:t>
            </a:r>
          </a:p>
        </p:txBody>
      </p:sp>
      <p:sp>
        <p:nvSpPr>
          <p:cNvPr id="4" name="Slide Number Placeholder 3"/>
          <p:cNvSpPr>
            <a:spLocks noGrp="1"/>
          </p:cNvSpPr>
          <p:nvPr>
            <p:ph type="sldNum" sz="quarter" idx="5"/>
          </p:nvPr>
        </p:nvSpPr>
        <p:spPr/>
        <p:txBody>
          <a:bodyPr/>
          <a:lstStyle/>
          <a:p>
            <a:fld id="{6F8E2375-F1B1-284C-A827-B0E603FDBDD8}" type="slidenum">
              <a:rPr lang="en-US" smtClean="0"/>
              <a:t>3</a:t>
            </a:fld>
            <a:endParaRPr lang="en-US"/>
          </a:p>
        </p:txBody>
      </p:sp>
    </p:spTree>
    <p:extLst>
      <p:ext uri="{BB962C8B-B14F-4D97-AF65-F5344CB8AC3E}">
        <p14:creationId xmlns:p14="http://schemas.microsoft.com/office/powerpoint/2010/main" val="1578285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Notifications are incredibly flexible.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They can also utilize the same routing options as workflow. To the right is a snapshot of the CPP form notifications that are automated, there are a total of 31 for that form.</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These notifications are event and configuration based logic driven.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 templates are built from Rich Text configuration.</a:t>
            </a:r>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30</a:t>
            </a:fld>
            <a:endParaRPr lang="en-US"/>
          </a:p>
        </p:txBody>
      </p:sp>
    </p:spTree>
    <p:extLst>
      <p:ext uri="{BB962C8B-B14F-4D97-AF65-F5344CB8AC3E}">
        <p14:creationId xmlns:p14="http://schemas.microsoft.com/office/powerpoint/2010/main" val="976524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just quickly step through these last 3. There could be an entire advanced session on these, but for purposes of this webinar I just want to highlight what they are.</a:t>
            </a:r>
          </a:p>
          <a:p>
            <a:endParaRPr lang="en-US" dirty="0"/>
          </a:p>
          <a:p>
            <a:pPr marL="171450" indent="-171450">
              <a:buFont typeface="Arial" panose="020B0604020202020204" pitchFamily="34" charset="0"/>
              <a:buChar char="•"/>
            </a:pPr>
            <a:r>
              <a:rPr lang="en-US" dirty="0"/>
              <a:t>The data pool is really all the herbs and spices that give the </a:t>
            </a:r>
            <a:r>
              <a:rPr lang="en-US" dirty="0" err="1"/>
              <a:t>eForms</a:t>
            </a:r>
            <a:r>
              <a:rPr lang="en-US" dirty="0"/>
              <a:t> their flavor. It pulls the whole dish together.</a:t>
            </a:r>
          </a:p>
          <a:p>
            <a:pPr marL="628650" lvl="1" indent="-171450">
              <a:buFont typeface="Arial" panose="020B0604020202020204" pitchFamily="34" charset="0"/>
              <a:buChar char="•"/>
            </a:pPr>
            <a:r>
              <a:rPr lang="en-US" dirty="0"/>
              <a:t>This is where you house the views that you are pulling data into the form from and connecting fields for </a:t>
            </a:r>
            <a:r>
              <a:rPr lang="en-US" dirty="0" err="1"/>
              <a:t>autopopulation</a:t>
            </a:r>
            <a:r>
              <a:rPr lang="en-US" dirty="0"/>
              <a:t> of data, prompt and dropdown options, etc.</a:t>
            </a:r>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31</a:t>
            </a:fld>
            <a:endParaRPr lang="en-US"/>
          </a:p>
        </p:txBody>
      </p:sp>
    </p:spTree>
    <p:extLst>
      <p:ext uri="{BB962C8B-B14F-4D97-AF65-F5344CB8AC3E}">
        <p14:creationId xmlns:p14="http://schemas.microsoft.com/office/powerpoint/2010/main" val="2591085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handle system updates 3 ways:</a:t>
            </a:r>
          </a:p>
          <a:p>
            <a:endParaRPr lang="en-US" dirty="0"/>
          </a:p>
          <a:p>
            <a:r>
              <a:rPr lang="en-US" dirty="0"/>
              <a:t>Within the form, we build component interfaces to update Campus Solution pages and/or tables: An example would be the Legal Name Change Petition that updates </a:t>
            </a:r>
            <a:r>
              <a:rPr lang="en-US" dirty="0" err="1"/>
              <a:t>Biodemo</a:t>
            </a:r>
            <a:r>
              <a:rPr lang="en-US" dirty="0"/>
              <a:t> data on the student record with the student’s legal name.</a:t>
            </a:r>
          </a:p>
          <a:p>
            <a:endParaRPr lang="en-US" dirty="0"/>
          </a:p>
          <a:p>
            <a:r>
              <a:rPr lang="en-US" dirty="0"/>
              <a:t>Outside the form we use form query records to setup Query Based Logic updates or QBU’s.</a:t>
            </a:r>
          </a:p>
          <a:p>
            <a:endParaRPr lang="en-US" dirty="0"/>
          </a:p>
          <a:p>
            <a:r>
              <a:rPr lang="en-US" dirty="0"/>
              <a:t>There are existing processes/engines that run based off page updates as well.</a:t>
            </a:r>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32</a:t>
            </a:fld>
            <a:endParaRPr lang="en-US"/>
          </a:p>
        </p:txBody>
      </p:sp>
    </p:spTree>
    <p:extLst>
      <p:ext uri="{BB962C8B-B14F-4D97-AF65-F5344CB8AC3E}">
        <p14:creationId xmlns:p14="http://schemas.microsoft.com/office/powerpoint/2010/main" val="3594647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Query records are fairly self-explanatory. </a:t>
            </a:r>
          </a:p>
          <a:p>
            <a:endParaRPr lang="en-US" dirty="0"/>
          </a:p>
          <a:p>
            <a:r>
              <a:rPr lang="en-US" dirty="0"/>
              <a:t>I will highlight that some of our processes that we have built using forms and workflow were never tracked historically. Using forms for these processes has provided the ability to review some of these processes quantitatively. Query records provide the ability to maintain a record where records may not exist.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F8E2375-F1B1-284C-A827-B0E603FDBDD8}" type="slidenum">
              <a:rPr lang="en-US" smtClean="0"/>
              <a:t>33</a:t>
            </a:fld>
            <a:endParaRPr lang="en-US"/>
          </a:p>
        </p:txBody>
      </p:sp>
    </p:spTree>
    <p:extLst>
      <p:ext uri="{BB962C8B-B14F-4D97-AF65-F5344CB8AC3E}">
        <p14:creationId xmlns:p14="http://schemas.microsoft.com/office/powerpoint/2010/main" val="704306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some quick numbers of where we are in with our forms.</a:t>
            </a:r>
          </a:p>
          <a:p>
            <a:endParaRPr lang="en-US" dirty="0"/>
          </a:p>
          <a:p>
            <a:r>
              <a:rPr lang="en-US" dirty="0"/>
              <a:t>We are nearing the 700,000 mark with regards to form interactions. If these were paper-based or pdf-based forms, this number may have been double or more.</a:t>
            </a:r>
          </a:p>
          <a:p>
            <a:endParaRPr lang="en-US" dirty="0"/>
          </a:p>
          <a:p>
            <a:r>
              <a:rPr lang="en-US" dirty="0"/>
              <a:t>We have replaced 110+ Paper/PDF, Google forms, memos and various other disparate form processes using GT </a:t>
            </a:r>
            <a:r>
              <a:rPr lang="en-US" dirty="0" err="1"/>
              <a:t>eforms</a:t>
            </a:r>
            <a:r>
              <a:rPr lang="en-US" dirty="0"/>
              <a:t>.</a:t>
            </a:r>
          </a:p>
          <a:p>
            <a:endParaRPr lang="en-US" dirty="0"/>
          </a:p>
          <a:p>
            <a:r>
              <a:rPr lang="en-US" dirty="0"/>
              <a:t>There are 215 automated notifications that exist. Replacing the need for sending emails back and forth.</a:t>
            </a:r>
          </a:p>
          <a:p>
            <a:endParaRPr lang="en-US" dirty="0"/>
          </a:p>
          <a:p>
            <a:r>
              <a:rPr lang="en-US" dirty="0"/>
              <a:t>1000’s of staff partner hours saved with these forms. This is a general estimate based of of analysis done at the beginning of each project to determine how long the existing process from start to end takes before we replace the process with an </a:t>
            </a:r>
            <a:r>
              <a:rPr lang="en-US" dirty="0" err="1"/>
              <a:t>eForm</a:t>
            </a:r>
            <a:r>
              <a:rPr lang="en-US" dirty="0"/>
              <a:t>.</a:t>
            </a:r>
          </a:p>
        </p:txBody>
      </p:sp>
      <p:sp>
        <p:nvSpPr>
          <p:cNvPr id="4" name="Slide Number Placeholder 3"/>
          <p:cNvSpPr>
            <a:spLocks noGrp="1"/>
          </p:cNvSpPr>
          <p:nvPr>
            <p:ph type="sldNum" sz="quarter" idx="5"/>
          </p:nvPr>
        </p:nvSpPr>
        <p:spPr/>
        <p:txBody>
          <a:bodyPr/>
          <a:lstStyle/>
          <a:p>
            <a:fld id="{6F8E2375-F1B1-284C-A827-B0E603FDBDD8}" type="slidenum">
              <a:rPr lang="en-US" smtClean="0"/>
              <a:t>34</a:t>
            </a:fld>
            <a:endParaRPr lang="en-US"/>
          </a:p>
        </p:txBody>
      </p:sp>
    </p:spTree>
    <p:extLst>
      <p:ext uri="{BB962C8B-B14F-4D97-AF65-F5344CB8AC3E}">
        <p14:creationId xmlns:p14="http://schemas.microsoft.com/office/powerpoint/2010/main" val="1456081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end with this. The HEUG GT user community is an incredible group. If you have not already, I highly encourage you to join the discussion board no matter the </a:t>
            </a:r>
            <a:r>
              <a:rPr lang="en-US" dirty="0" err="1"/>
              <a:t>eform</a:t>
            </a:r>
            <a:r>
              <a:rPr lang="en-US" dirty="0"/>
              <a:t> space you are currently in. If you are interested , are just starting out or advanced… this group is responsive and supportive. </a:t>
            </a:r>
          </a:p>
        </p:txBody>
      </p:sp>
      <p:sp>
        <p:nvSpPr>
          <p:cNvPr id="4" name="Slide Number Placeholder 3"/>
          <p:cNvSpPr>
            <a:spLocks noGrp="1"/>
          </p:cNvSpPr>
          <p:nvPr>
            <p:ph type="sldNum" sz="quarter" idx="5"/>
          </p:nvPr>
        </p:nvSpPr>
        <p:spPr/>
        <p:txBody>
          <a:bodyPr/>
          <a:lstStyle/>
          <a:p>
            <a:fld id="{6F8E2375-F1B1-284C-A827-B0E603FDBDD8}" type="slidenum">
              <a:rPr lang="en-US" smtClean="0"/>
              <a:t>35</a:t>
            </a:fld>
            <a:endParaRPr lang="en-US"/>
          </a:p>
        </p:txBody>
      </p:sp>
    </p:spTree>
    <p:extLst>
      <p:ext uri="{BB962C8B-B14F-4D97-AF65-F5344CB8AC3E}">
        <p14:creationId xmlns:p14="http://schemas.microsoft.com/office/powerpoint/2010/main" val="2679123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open the session up for questions.</a:t>
            </a:r>
          </a:p>
        </p:txBody>
      </p:sp>
      <p:sp>
        <p:nvSpPr>
          <p:cNvPr id="4" name="Slide Number Placeholder 3"/>
          <p:cNvSpPr>
            <a:spLocks noGrp="1"/>
          </p:cNvSpPr>
          <p:nvPr>
            <p:ph type="sldNum" sz="quarter" idx="5"/>
          </p:nvPr>
        </p:nvSpPr>
        <p:spPr/>
        <p:txBody>
          <a:bodyPr/>
          <a:lstStyle/>
          <a:p>
            <a:fld id="{6F8E2375-F1B1-284C-A827-B0E603FDBDD8}" type="slidenum">
              <a:rPr lang="en-US" smtClean="0"/>
              <a:t>36</a:t>
            </a:fld>
            <a:endParaRPr lang="en-US"/>
          </a:p>
        </p:txBody>
      </p:sp>
    </p:spTree>
    <p:extLst>
      <p:ext uri="{BB962C8B-B14F-4D97-AF65-F5344CB8AC3E}">
        <p14:creationId xmlns:p14="http://schemas.microsoft.com/office/powerpoint/2010/main" val="273353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overview of what will be covered today. I do want to mention that I will be covering a range of introductory through advanced topics. I hope to showcase both the elegant simplicity all the through to the beautiful complexity these forms can be.</a:t>
            </a:r>
          </a:p>
          <a:p>
            <a:endParaRPr lang="en-US" dirty="0"/>
          </a:p>
          <a:p>
            <a:r>
              <a:rPr lang="en-US" dirty="0"/>
              <a:t>The First half we will go through various projects that we accessed for conversion to </a:t>
            </a:r>
            <a:r>
              <a:rPr lang="en-US" dirty="0" err="1"/>
              <a:t>eforms</a:t>
            </a:r>
            <a:r>
              <a:rPr lang="en-US" dirty="0"/>
              <a:t>. Basically, deciding to Form or Not to Form! </a:t>
            </a:r>
          </a:p>
          <a:p>
            <a:endParaRPr lang="en-US" dirty="0"/>
          </a:p>
          <a:p>
            <a:r>
              <a:rPr lang="en-US" dirty="0"/>
              <a:t>The second half I will go through the Ingredients that make up a form process.</a:t>
            </a:r>
          </a:p>
          <a:p>
            <a:endParaRPr lang="en-US" dirty="0"/>
          </a:p>
          <a:p>
            <a:r>
              <a:rPr lang="en-US" dirty="0"/>
              <a:t>Throughout the presentation I will have a couple of Demos of our forms in production and will touch upon Lessons Learned, Best Practices (so far!! Always iterative!!), Novel approaches (at least at the time they were) and Customizations.</a:t>
            </a:r>
          </a:p>
          <a:p>
            <a:endParaRPr lang="en-US" dirty="0"/>
          </a:p>
          <a:p>
            <a:r>
              <a:rPr lang="en-US" dirty="0"/>
              <a:t>We will have time at the end for Questions. During the presentation you can submit your questions in the comments, and we will go through them in order of which they were received.</a:t>
            </a:r>
          </a:p>
          <a:p>
            <a:endParaRPr lang="en-US" dirty="0"/>
          </a:p>
          <a:p>
            <a:r>
              <a:rPr lang="en-US" dirty="0"/>
              <a:t>Let’s get started!</a:t>
            </a:r>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259409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procured Gideon Taylor’s GT </a:t>
            </a:r>
            <a:r>
              <a:rPr lang="en-US" sz="1800" dirty="0" err="1"/>
              <a:t>eforms</a:t>
            </a:r>
            <a:r>
              <a:rPr lang="en-US" sz="1800" dirty="0"/>
              <a:t> in 2016. During this time Berkeley was also in the midst of deprecating old disparate systems and moving to one system, Peoplesoft Campus Solutions. At the time we implemented GT </a:t>
            </a:r>
            <a:r>
              <a:rPr lang="en-US" sz="1800" dirty="0" err="1"/>
              <a:t>eForms</a:t>
            </a:r>
            <a:r>
              <a:rPr lang="en-US" sz="1800" dirty="0"/>
              <a:t> we had a top 20 list of the forms that were identified for transition and a top 10 critical list of forms we needed to deliver to replace retiring processes. </a:t>
            </a:r>
          </a:p>
          <a:p>
            <a:endParaRPr lang="en-US" sz="1800" dirty="0"/>
          </a:p>
          <a:p>
            <a:r>
              <a:rPr lang="en-US" sz="1800" dirty="0"/>
              <a:t>Among the critical list was the Change of Academic Program Plan Request. </a:t>
            </a:r>
          </a:p>
          <a:p>
            <a:endParaRPr lang="en-US" sz="1800" dirty="0"/>
          </a:p>
          <a:p>
            <a:r>
              <a:rPr lang="en-US" sz="1800" dirty="0"/>
              <a:t>There were requirements prior to starting the project and one of those requirements was that there would be one form solution for all colleges using the form. What did this mean? A lot of compromise.</a:t>
            </a:r>
          </a:p>
          <a:p>
            <a:endParaRPr lang="en-US" sz="1800" dirty="0"/>
          </a:p>
          <a:p>
            <a:pPr marL="0" indent="0">
              <a:buFont typeface="Arial" panose="020B0604020202020204" pitchFamily="34" charset="0"/>
              <a:buNone/>
            </a:pPr>
            <a:r>
              <a:rPr lang="en-US" sz="1800" dirty="0"/>
              <a:t>During our analysis phase it quickly became apparent that there was a vast variety of request variations: </a:t>
            </a:r>
          </a:p>
          <a:p>
            <a:pPr marL="171450" lvl="0" indent="-171450">
              <a:buFont typeface="Arial" panose="020B0604020202020204" pitchFamily="34" charset="0"/>
              <a:buChar char="•"/>
            </a:pPr>
            <a:r>
              <a:rPr lang="en-US" sz="1800" dirty="0"/>
              <a:t>The number of possible combinations that could occur in this form are in the hundreds and we needed to account for nearly every one of them. </a:t>
            </a:r>
          </a:p>
          <a:p>
            <a:pPr marL="1085850" lvl="2" indent="-171450">
              <a:buFont typeface="Arial" panose="020B0604020202020204" pitchFamily="34" charset="0"/>
              <a:buChar char="•"/>
            </a:pPr>
            <a:r>
              <a:rPr lang="en-US" sz="1800" dirty="0"/>
              <a:t>At the time, we used configuration-based logic to build out the possible combinations.</a:t>
            </a:r>
          </a:p>
          <a:p>
            <a:pPr marL="1085850" lvl="2" indent="-171450">
              <a:buFont typeface="Arial" panose="020B0604020202020204" pitchFamily="34" charset="0"/>
              <a:buChar char="•"/>
            </a:pPr>
            <a:r>
              <a:rPr lang="en-US" sz="1800" dirty="0"/>
              <a:t>Configuration-based logic is used throughout the form parts and is incredibly flexible allowing for simple to complex logic throughout a form and workflow. I will cover this in more detail later in the presentation.</a:t>
            </a:r>
          </a:p>
          <a:p>
            <a:pPr marL="1085850" lvl="2" indent="-171450">
              <a:buFont typeface="Arial" panose="020B0604020202020204" pitchFamily="34" charset="0"/>
              <a:buChar char="•"/>
            </a:pPr>
            <a:endParaRPr lang="en-US" sz="1800" dirty="0"/>
          </a:p>
          <a:p>
            <a:pPr marL="171450" lvl="0" indent="-171450">
              <a:buFont typeface="Arial" panose="020B0604020202020204" pitchFamily="34" charset="0"/>
              <a:buChar char="•"/>
            </a:pPr>
            <a:r>
              <a:rPr lang="en-US" sz="1800" dirty="0"/>
              <a:t>Recently, we have started the upgrade to GT version 3.50, also known as the Helium release. During this upgrade we ran the new Network Visualizer tool to review how the configuration-based logic parts connected.</a:t>
            </a:r>
          </a:p>
        </p:txBody>
      </p:sp>
      <p:sp>
        <p:nvSpPr>
          <p:cNvPr id="4" name="Slide Number Placeholder 3"/>
          <p:cNvSpPr>
            <a:spLocks noGrp="1"/>
          </p:cNvSpPr>
          <p:nvPr>
            <p:ph type="sldNum" sz="quarter" idx="5"/>
          </p:nvPr>
        </p:nvSpPr>
        <p:spPr/>
        <p:txBody>
          <a:bodyPr/>
          <a:lstStyle/>
          <a:p>
            <a:fld id="{6F8E2375-F1B1-284C-A827-B0E603FDBDD8}" type="slidenum">
              <a:rPr lang="en-US" smtClean="0"/>
              <a:t>5</a:t>
            </a:fld>
            <a:endParaRPr lang="en-US"/>
          </a:p>
        </p:txBody>
      </p:sp>
    </p:spTree>
    <p:extLst>
      <p:ext uri="{BB962C8B-B14F-4D97-AF65-F5344CB8AC3E}">
        <p14:creationId xmlns:p14="http://schemas.microsoft.com/office/powerpoint/2010/main" val="125095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it looked like. This is the Dependency Network Visualizer for our Change of Program Plan form. This is looking at the configuration-based logic (also known as visual if’s). The boxes here represent visual if’s and what they connect to throughout the form and workflow. As I had mentioned before, the flexibility of this tool is really highlighted here and showcases a complex business process case.</a:t>
            </a:r>
          </a:p>
        </p:txBody>
      </p:sp>
      <p:sp>
        <p:nvSpPr>
          <p:cNvPr id="4" name="Slide Number Placeholder 3"/>
          <p:cNvSpPr>
            <a:spLocks noGrp="1"/>
          </p:cNvSpPr>
          <p:nvPr>
            <p:ph type="sldNum" sz="quarter" idx="5"/>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176505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this shows a simpler case, our Legal Name Change petition. There is still logic there but did not require heavy logic.</a:t>
            </a:r>
          </a:p>
        </p:txBody>
      </p:sp>
      <p:sp>
        <p:nvSpPr>
          <p:cNvPr id="4" name="Slide Number Placeholder 3"/>
          <p:cNvSpPr>
            <a:spLocks noGrp="1"/>
          </p:cNvSpPr>
          <p:nvPr>
            <p:ph type="sldNum" sz="quarter" idx="5"/>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262723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in the analysis phase of the form:</a:t>
            </a:r>
          </a:p>
          <a:p>
            <a:pPr marL="171450" indent="-171450">
              <a:buFont typeface="Arial" panose="020B0604020202020204" pitchFamily="34" charset="0"/>
              <a:buChar char="•"/>
            </a:pPr>
            <a:r>
              <a:rPr lang="en-US" dirty="0"/>
              <a:t>Not one college was like the other, each had unique processes:</a:t>
            </a:r>
          </a:p>
          <a:p>
            <a:pPr marL="628650" lvl="1" indent="-171450">
              <a:buFont typeface="Arial" panose="020B0604020202020204" pitchFamily="34" charset="0"/>
              <a:buChar char="•"/>
            </a:pPr>
            <a:r>
              <a:rPr lang="en-US" dirty="0"/>
              <a:t>We had partnered with our 5 undergraduate colleges and the Graduate Division. Getting everyone to agree on a common approach was a huge feat. </a:t>
            </a:r>
          </a:p>
          <a:p>
            <a:pPr marL="1085850" lvl="2" indent="-171450">
              <a:buFont typeface="Arial" panose="020B0604020202020204" pitchFamily="34" charset="0"/>
              <a:buChar char="•"/>
            </a:pPr>
            <a:r>
              <a:rPr lang="en-US" dirty="0"/>
              <a:t>Each Undergraduate college handled these requests differently and the over 100 + departments within the colleges also handled these requests differently.</a:t>
            </a:r>
          </a:p>
          <a:p>
            <a:pPr marL="1085850" lvl="2" indent="-171450">
              <a:buFont typeface="Arial" panose="020B0604020202020204" pitchFamily="34" charset="0"/>
              <a:buChar char="•"/>
            </a:pPr>
            <a:r>
              <a:rPr lang="en-US" dirty="0"/>
              <a:t>Graduate division wanted submission capabilities for both advisors and students</a:t>
            </a:r>
          </a:p>
          <a:p>
            <a:pPr marL="1085850" lvl="2" indent="-171450">
              <a:buFont typeface="Arial" panose="020B0604020202020204" pitchFamily="34" charset="0"/>
              <a:buChar char="•"/>
            </a:pPr>
            <a:r>
              <a:rPr lang="en-US" dirty="0"/>
              <a:t>Undergraduate colleges wanted advisor submission only.</a:t>
            </a:r>
          </a:p>
          <a:p>
            <a:pPr marL="171450" lvl="0" indent="-171450">
              <a:buFont typeface="Arial" panose="020B0604020202020204" pitchFamily="34" charset="0"/>
              <a:buChar char="•"/>
            </a:pPr>
            <a:r>
              <a:rPr lang="en-US" dirty="0"/>
              <a:t>Building the form through configuration</a:t>
            </a:r>
          </a:p>
          <a:p>
            <a:pPr marL="628650" lvl="1" indent="-171450">
              <a:buFont typeface="Arial" panose="020B0604020202020204" pitchFamily="34" charset="0"/>
              <a:buChar char="•"/>
            </a:pPr>
            <a:r>
              <a:rPr lang="en-US" dirty="0"/>
              <a:t>When accessing whether to handle single requests within a form or multiple requests, we found that single requests kept the form build simpler, particularly with field configuration based logic and workflow logic.</a:t>
            </a:r>
          </a:p>
          <a:p>
            <a:pPr marL="628650" lvl="1" indent="-171450">
              <a:buFont typeface="Arial" panose="020B0604020202020204" pitchFamily="34" charset="0"/>
              <a:buChar char="•"/>
            </a:pPr>
            <a:r>
              <a:rPr lang="en-US" dirty="0"/>
              <a:t>Introducing multiple requests exponentially increased the complexity</a:t>
            </a:r>
          </a:p>
          <a:p>
            <a:pPr marL="628650" lvl="1" indent="-171450">
              <a:buFont typeface="Arial" panose="020B0604020202020204" pitchFamily="34" charset="0"/>
              <a:buChar char="•"/>
            </a:pPr>
            <a:r>
              <a:rPr lang="en-US" dirty="0"/>
              <a:t>So we decided to move forward with single actions on the form unless the actions were related, an example would be adding a major that has a subplan. In this case we combined the request into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Building the logic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was logic built into nearly every aspect of this form including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Pages, Segments (which make up parts of a page and combine similar fields), fields, workflow, attachments, notifications, acknowledgments, </a:t>
            </a:r>
            <a:r>
              <a:rPr lang="en-US" dirty="0" err="1"/>
              <a:t>etc</a:t>
            </a:r>
            <a:endParaRPr lang="en-US" dirty="0"/>
          </a:p>
          <a:p>
            <a:pPr marL="171450" lvl="0" indent="-171450">
              <a:buFont typeface="Arial" panose="020B0604020202020204" pitchFamily="34" charset="0"/>
              <a:buChar char="•"/>
            </a:pPr>
            <a:r>
              <a:rPr lang="en-US" dirty="0"/>
              <a:t>Workflow requirements for each college were unique</a:t>
            </a:r>
          </a:p>
          <a:p>
            <a:pPr marL="628650" lvl="1" indent="-171450">
              <a:buFont typeface="Arial" panose="020B0604020202020204" pitchFamily="34" charset="0"/>
              <a:buChar char="•"/>
            </a:pPr>
            <a:r>
              <a:rPr lang="en-US" dirty="0"/>
              <a:t>The key to building the workflow for this form was finding the commonalities among the colleges</a:t>
            </a:r>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221708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workflow guide published on the university site to assist students and staff in understanding the workflow of the form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I had mentioned before, finding the commonalities helped simplify the workflow as much as possible.</a:t>
            </a:r>
          </a:p>
          <a:p>
            <a:pPr marL="628650" lvl="1" indent="-171450">
              <a:buFont typeface="Arial" panose="020B0604020202020204" pitchFamily="34" charset="0"/>
              <a:buChar char="•"/>
            </a:pPr>
            <a:r>
              <a:rPr lang="en-US" dirty="0"/>
              <a:t>Commonalities included advisor routing and how we determine which advisors should be approving requests based on the request and the students existing program plans.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built the bulk of the workflow based on each college and built specific workflow for 3 request types that could be shared among the colleges due to their similarities. </a:t>
            </a:r>
          </a:p>
        </p:txBody>
      </p:sp>
      <p:sp>
        <p:nvSpPr>
          <p:cNvPr id="4" name="Slide Number Placeholder 3"/>
          <p:cNvSpPr>
            <a:spLocks noGrp="1"/>
          </p:cNvSpPr>
          <p:nvPr>
            <p:ph type="sldNum" sz="quarter" idx="5"/>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238696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ex C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Card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4572000"/>
            <a:ext cx="5080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Card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1016000" y="4572000"/>
            <a:ext cx="1117600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Image Lef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Gallery 2">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Gallery 4">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Gallery 3 Tall">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Gallery 3 Wide">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Gallery 3 Wide Righ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4">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Gallery 1 Tall">
    <p:spTree>
      <p:nvGrpSpPr>
        <p:cNvPr id="1" name=""/>
        <p:cNvGrpSpPr/>
        <p:nvPr/>
      </p:nvGrpSpPr>
      <p:grpSpPr>
        <a:xfrm>
          <a:off x="0" y="0"/>
          <a:ext cx="0" cy="0"/>
          <a:chOff x="0" y="0"/>
          <a:chExt cx="0" cy="0"/>
        </a:xfrm>
      </p:grpSpPr>
      <p:sp>
        <p:nvSpPr>
          <p:cNvPr id="2" name="Title 1"/>
          <p:cNvSpPr>
            <a:spLocks noGrp="1"/>
          </p:cNvSpPr>
          <p:nvPr>
            <p:ph type="title"/>
          </p:nvPr>
        </p:nvSpPr>
        <p:spPr>
          <a:xfrm>
            <a:off x="2028824" y="946702"/>
            <a:ext cx="4057015" cy="1249845"/>
          </a:xfrm>
        </p:spPr>
        <p:txBody>
          <a:bodyPr/>
          <a:lstStyle/>
          <a:p>
            <a:r>
              <a:rPr lang="en-US"/>
              <a:t>Click to edit Master title style</a:t>
            </a:r>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Rectangle 7"/>
          <p:cNvSpPr/>
          <p:nvPr userDrawn="1"/>
        </p:nvSpPr>
        <p:spPr>
          <a:xfrm>
            <a:off x="9133840" y="-30480"/>
            <a:ext cx="3058160" cy="6888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Highlight Image">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by Tw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6360158" y="2946863"/>
            <a:ext cx="4821363" cy="2860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8"/>
          </p:nvPr>
        </p:nvSpPr>
        <p:spPr>
          <a:xfrm>
            <a:off x="2028823" y="2946863"/>
            <a:ext cx="4067177" cy="2860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047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rofile">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2030852" y="1152057"/>
            <a:ext cx="1800000" cy="180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484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Conten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3175F-8184-4EB4-AD06-5A11C85DFC5D}"/>
              </a:ext>
            </a:extLst>
          </p:cNvPr>
          <p:cNvSpPr>
            <a:spLocks noGrp="1"/>
          </p:cNvSpPr>
          <p:nvPr>
            <p:ph sz="quarter" idx="10"/>
          </p:nvPr>
        </p:nvSpPr>
        <p:spPr>
          <a:xfrm>
            <a:off x="300038" y="249238"/>
            <a:ext cx="11603037" cy="57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RIgh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5083176" cy="1249845"/>
          </a:xfrm>
        </p:spPr>
        <p:txBody>
          <a:bodyPr/>
          <a:lstStyle/>
          <a:p>
            <a:r>
              <a:rPr lang="en-US"/>
              <a:t>Click to edit Master title style</a:t>
            </a:r>
          </a:p>
        </p:txBody>
      </p:sp>
      <p:sp>
        <p:nvSpPr>
          <p:cNvPr id="4" name="Picture Placeholder 8"/>
          <p:cNvSpPr>
            <a:spLocks noGrp="1"/>
          </p:cNvSpPr>
          <p:nvPr>
            <p:ph type="pic" sz="quarter" idx="12"/>
          </p:nvPr>
        </p:nvSpPr>
        <p:spPr>
          <a:xfrm>
            <a:off x="8128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3217090"/>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Th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9148404" y="0"/>
            <a:ext cx="3043596"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15E3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2"/>
                </a:solidFill>
                <a:latin typeface="Open Sans SemiBold" charset="0"/>
                <a:ea typeface="Open Sans SemiBold" charset="0"/>
                <a:cs typeface="Open Sans SemiBold" charset="0"/>
              </a:rPr>
              <a:pPr algn="ctr"/>
              <a:t>‹#›</a:t>
            </a:fld>
            <a:endParaRPr lang="en-US" sz="800" b="1" i="0" dirty="0">
              <a:solidFill>
                <a:schemeClr val="tx2"/>
              </a:solidFill>
              <a:latin typeface="Open Sans SemiBold" charset="0"/>
              <a:ea typeface="Open Sans SemiBold" charset="0"/>
              <a:cs typeface="Open Sans SemiBold" charset="0"/>
            </a:endParaRPr>
          </a:p>
        </p:txBody>
      </p:sp>
      <p:pic>
        <p:nvPicPr>
          <p:cNvPr id="5" name="Picture 4" descr="A picture containing text, clipart&#10;&#10;Description automatically generated">
            <a:extLst>
              <a:ext uri="{FF2B5EF4-FFF2-40B4-BE49-F238E27FC236}">
                <a16:creationId xmlns:a16="http://schemas.microsoft.com/office/drawing/2014/main" id="{09440E32-5920-456B-9096-520996B238BC}"/>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35286" y="6181139"/>
            <a:ext cx="2755165" cy="787190"/>
          </a:xfrm>
          <a:prstGeom prst="rect">
            <a:avLst/>
          </a:prstGeom>
        </p:spPr>
      </p:pic>
    </p:spTree>
    <p:extLst>
      <p:ext uri="{BB962C8B-B14F-4D97-AF65-F5344CB8AC3E}">
        <p14:creationId xmlns:p14="http://schemas.microsoft.com/office/powerpoint/2010/main" val="1377184672"/>
      </p:ext>
    </p:extLst>
  </p:cSld>
  <p:clrMap bg1="dk1" tx1="lt1" bg2="dk2" tx2="lt2" accent1="accent1" accent2="accent2" accent3="accent3" accent4="accent4" accent5="accent5" accent6="accent6" hlink="hlink" folHlink="folHlink"/>
  <p:sldLayoutIdLst>
    <p:sldLayoutId id="2147484032" r:id="rId1"/>
    <p:sldLayoutId id="2147484033" r:id="rId2"/>
    <p:sldLayoutId id="2147484075" r:id="rId3"/>
    <p:sldLayoutId id="2147484034" r:id="rId4"/>
    <p:sldLayoutId id="2147484037" r:id="rId5"/>
    <p:sldLayoutId id="2147484038" r:id="rId6"/>
    <p:sldLayoutId id="2147484051" r:id="rId7"/>
    <p:sldLayoutId id="2147484039" r:id="rId8"/>
    <p:sldLayoutId id="2147484040" r:id="rId9"/>
    <p:sldLayoutId id="2147484041" r:id="rId10"/>
    <p:sldLayoutId id="2147484042" r:id="rId11"/>
    <p:sldLayoutId id="2147484043" r:id="rId12"/>
    <p:sldLayoutId id="2147484047" r:id="rId13"/>
    <p:sldLayoutId id="2147484048" r:id="rId14"/>
    <p:sldLayoutId id="2147484049" r:id="rId15"/>
    <p:sldLayoutId id="2147484050" r:id="rId16"/>
    <p:sldLayoutId id="2147484052" r:id="rId17"/>
    <p:sldLayoutId id="2147484053" r:id="rId18"/>
    <p:sldLayoutId id="2147484055" r:id="rId19"/>
    <p:sldLayoutId id="2147484056" r:id="rId20"/>
    <p:sldLayoutId id="2147484057" r:id="rId21"/>
    <p:sldLayoutId id="2147484060" r:id="rId22"/>
    <p:sldLayoutId id="2147484061" r:id="rId23"/>
    <p:sldLayoutId id="2147484062" r:id="rId24"/>
    <p:sldLayoutId id="2147484077" r:id="rId25"/>
    <p:sldLayoutId id="2147484089" r:id="rId26"/>
    <p:sldLayoutId id="2147484069" r:id="rId27"/>
    <p:sldLayoutId id="2147484074" r:id="rId2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15E3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1181521" y="6291470"/>
            <a:ext cx="1003853" cy="566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p:cNvSpPr txBox="1">
            <a:spLocks/>
          </p:cNvSpPr>
          <p:nvPr userDrawn="1"/>
        </p:nvSpPr>
        <p:spPr>
          <a:xfrm>
            <a:off x="11181521"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pic>
        <p:nvPicPr>
          <p:cNvPr id="9" name="Picture 8" descr="A picture containing text, clipart&#10;&#10;Description automatically generated">
            <a:extLst>
              <a:ext uri="{FF2B5EF4-FFF2-40B4-BE49-F238E27FC236}">
                <a16:creationId xmlns:a16="http://schemas.microsoft.com/office/drawing/2014/main" id="{2B70225C-ECE3-451D-92E1-3C312348C7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9973" y="6181821"/>
            <a:ext cx="2755165" cy="787190"/>
          </a:xfrm>
          <a:prstGeom prst="rect">
            <a:avLst/>
          </a:prstGeom>
        </p:spPr>
      </p:pic>
    </p:spTree>
    <p:extLst>
      <p:ext uri="{BB962C8B-B14F-4D97-AF65-F5344CB8AC3E}">
        <p14:creationId xmlns:p14="http://schemas.microsoft.com/office/powerpoint/2010/main" val="1130058543"/>
      </p:ext>
    </p:extLst>
  </p:cSld>
  <p:clrMap bg1="dk1" tx1="lt1" bg2="dk2" tx2="lt2" accent1="accent1" accent2="accent2" accent3="accent3" accent4="accent4" accent5="accent5" accent6="accent6" hlink="hlink" folHlink="folHlink"/>
  <p:sldLayoutIdLst>
    <p:sldLayoutId id="2147484036" r:id="rId1"/>
  </p:sldLayoutIdLst>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Montserrat SemiBold" charset="0"/>
          <a:ea typeface="Montserrat SemiBold" charset="0"/>
          <a:cs typeface="Montserrat SemiBold"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mailto:alloyd@Berkeley.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D7255380-0761-49BE-A800-1A33857A6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2" y="-26634"/>
            <a:ext cx="12332802" cy="6951216"/>
          </a:xfrm>
          <a:prstGeom prst="rect">
            <a:avLst/>
          </a:prstGeom>
        </p:spPr>
      </p:pic>
      <p:sp>
        <p:nvSpPr>
          <p:cNvPr id="5" name="Title 1">
            <a:extLst>
              <a:ext uri="{FF2B5EF4-FFF2-40B4-BE49-F238E27FC236}">
                <a16:creationId xmlns:a16="http://schemas.microsoft.com/office/drawing/2014/main" id="{6822CC0E-B266-4656-87ED-3762BD4E7941}"/>
              </a:ext>
            </a:extLst>
          </p:cNvPr>
          <p:cNvSpPr txBox="1">
            <a:spLocks/>
          </p:cNvSpPr>
          <p:nvPr/>
        </p:nvSpPr>
        <p:spPr>
          <a:xfrm>
            <a:off x="1123303" y="1124258"/>
            <a:ext cx="7425894" cy="1686755"/>
          </a:xfrm>
          <a:prstGeom prst="rect">
            <a:avLst/>
          </a:prstGeom>
        </p:spPr>
        <p:txBody>
          <a:bodyPr/>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r>
              <a:rPr lang="en-US" sz="4000" dirty="0">
                <a:solidFill>
                  <a:schemeClr val="accent1"/>
                </a:solidFill>
              </a:rPr>
              <a:t>Today’s Special: </a:t>
            </a:r>
            <a:r>
              <a:rPr lang="en-US" sz="4000" dirty="0" err="1">
                <a:solidFill>
                  <a:schemeClr val="accent1"/>
                </a:solidFill>
              </a:rPr>
              <a:t>eForms</a:t>
            </a:r>
            <a:r>
              <a:rPr lang="en-US" sz="4000" dirty="0">
                <a:solidFill>
                  <a:schemeClr val="accent1"/>
                </a:solidFill>
              </a:rPr>
              <a:t> Your Way with a Side of AWE</a:t>
            </a:r>
          </a:p>
        </p:txBody>
      </p:sp>
      <p:sp>
        <p:nvSpPr>
          <p:cNvPr id="7" name="Rectangle 6">
            <a:extLst>
              <a:ext uri="{FF2B5EF4-FFF2-40B4-BE49-F238E27FC236}">
                <a16:creationId xmlns:a16="http://schemas.microsoft.com/office/drawing/2014/main" id="{3F80C27E-F0C9-481C-A289-F7EA6368E9A7}"/>
              </a:ext>
            </a:extLst>
          </p:cNvPr>
          <p:cNvSpPr/>
          <p:nvPr/>
        </p:nvSpPr>
        <p:spPr>
          <a:xfrm>
            <a:off x="8273988" y="5911297"/>
            <a:ext cx="4035592" cy="1013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659FFA-9DEC-4EF9-963E-C0BDA6ACA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909" y="5972082"/>
            <a:ext cx="3333750" cy="952500"/>
          </a:xfrm>
          <a:prstGeom prst="rect">
            <a:avLst/>
          </a:prstGeom>
        </p:spPr>
      </p:pic>
    </p:spTree>
    <p:extLst>
      <p:ext uri="{BB962C8B-B14F-4D97-AF65-F5344CB8AC3E}">
        <p14:creationId xmlns:p14="http://schemas.microsoft.com/office/powerpoint/2010/main" val="825546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AA828-AE62-AA34-BDD8-F06AC4D45CCF}"/>
              </a:ext>
            </a:extLst>
          </p:cNvPr>
          <p:cNvPicPr>
            <a:picLocks noChangeAspect="1"/>
          </p:cNvPicPr>
          <p:nvPr/>
        </p:nvPicPr>
        <p:blipFill>
          <a:blip r:embed="rId3"/>
          <a:stretch>
            <a:fillRect/>
          </a:stretch>
        </p:blipFill>
        <p:spPr>
          <a:xfrm>
            <a:off x="7903722" y="165719"/>
            <a:ext cx="4020102" cy="6526562"/>
          </a:xfrm>
          <a:prstGeom prst="rect">
            <a:avLst/>
          </a:prstGeom>
        </p:spPr>
      </p:pic>
      <p:pic>
        <p:nvPicPr>
          <p:cNvPr id="6" name="Picture 5">
            <a:extLst>
              <a:ext uri="{FF2B5EF4-FFF2-40B4-BE49-F238E27FC236}">
                <a16:creationId xmlns:a16="http://schemas.microsoft.com/office/drawing/2014/main" id="{5B39015A-36A6-14F5-AD5B-F771059E3FCA}"/>
              </a:ext>
            </a:extLst>
          </p:cNvPr>
          <p:cNvPicPr>
            <a:picLocks noChangeAspect="1"/>
          </p:cNvPicPr>
          <p:nvPr/>
        </p:nvPicPr>
        <p:blipFill>
          <a:blip r:embed="rId4"/>
          <a:stretch>
            <a:fillRect/>
          </a:stretch>
        </p:blipFill>
        <p:spPr>
          <a:xfrm>
            <a:off x="268176" y="4697724"/>
            <a:ext cx="7535794" cy="1304272"/>
          </a:xfrm>
          <a:prstGeom prst="rect">
            <a:avLst/>
          </a:prstGeom>
          <a:ln w="38100">
            <a:solidFill>
              <a:srgbClr val="C00000"/>
            </a:solidFill>
          </a:ln>
        </p:spPr>
      </p:pic>
      <p:cxnSp>
        <p:nvCxnSpPr>
          <p:cNvPr id="10" name="Straight Arrow Connector 9">
            <a:extLst>
              <a:ext uri="{FF2B5EF4-FFF2-40B4-BE49-F238E27FC236}">
                <a16:creationId xmlns:a16="http://schemas.microsoft.com/office/drawing/2014/main" id="{ED76DB67-2A81-0B2D-D29D-1D180D3537A0}"/>
              </a:ext>
            </a:extLst>
          </p:cNvPr>
          <p:cNvCxnSpPr>
            <a:cxnSpLocks/>
          </p:cNvCxnSpPr>
          <p:nvPr/>
        </p:nvCxnSpPr>
        <p:spPr>
          <a:xfrm flipH="1">
            <a:off x="7232920" y="3790604"/>
            <a:ext cx="1146309" cy="10640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3EB29E7-83C8-BE44-CDB4-517A2E3D51B8}"/>
              </a:ext>
            </a:extLst>
          </p:cNvPr>
          <p:cNvPicPr>
            <a:picLocks noChangeAspect="1"/>
          </p:cNvPicPr>
          <p:nvPr/>
        </p:nvPicPr>
        <p:blipFill>
          <a:blip r:embed="rId5"/>
          <a:stretch>
            <a:fillRect/>
          </a:stretch>
        </p:blipFill>
        <p:spPr>
          <a:xfrm>
            <a:off x="3670058" y="819156"/>
            <a:ext cx="2341991" cy="3695007"/>
          </a:xfrm>
          <a:prstGeom prst="rect">
            <a:avLst/>
          </a:prstGeom>
        </p:spPr>
      </p:pic>
      <p:cxnSp>
        <p:nvCxnSpPr>
          <p:cNvPr id="9" name="Straight Arrow Connector 8">
            <a:extLst>
              <a:ext uri="{FF2B5EF4-FFF2-40B4-BE49-F238E27FC236}">
                <a16:creationId xmlns:a16="http://schemas.microsoft.com/office/drawing/2014/main" id="{DDD3076A-6856-5BD2-0729-E298C7BD1230}"/>
              </a:ext>
            </a:extLst>
          </p:cNvPr>
          <p:cNvCxnSpPr>
            <a:cxnSpLocks/>
          </p:cNvCxnSpPr>
          <p:nvPr/>
        </p:nvCxnSpPr>
        <p:spPr>
          <a:xfrm flipH="1" flipV="1">
            <a:off x="5290412" y="4130951"/>
            <a:ext cx="1155620" cy="766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0734E60-24A2-6E69-2A5A-AE4C84E3ED3D}"/>
              </a:ext>
            </a:extLst>
          </p:cNvPr>
          <p:cNvSpPr>
            <a:spLocks noGrp="1"/>
          </p:cNvSpPr>
          <p:nvPr>
            <p:ph type="title"/>
          </p:nvPr>
        </p:nvSpPr>
        <p:spPr>
          <a:xfrm>
            <a:off x="134851" y="181809"/>
            <a:ext cx="9152697" cy="1249845"/>
          </a:xfrm>
        </p:spPr>
        <p:txBody>
          <a:bodyPr/>
          <a:lstStyle/>
          <a:p>
            <a:r>
              <a:rPr lang="en-US" dirty="0"/>
              <a:t>Workflow Breakdown</a:t>
            </a:r>
            <a:br>
              <a:rPr lang="en-US" dirty="0"/>
            </a:br>
            <a:r>
              <a:rPr lang="en-US" dirty="0">
                <a:solidFill>
                  <a:schemeClr val="accent1"/>
                </a:solidFill>
              </a:rPr>
              <a:t>At a Glimpse</a:t>
            </a:r>
            <a:endParaRPr lang="en-US" dirty="0"/>
          </a:p>
        </p:txBody>
      </p:sp>
    </p:spTree>
    <p:extLst>
      <p:ext uri="{BB962C8B-B14F-4D97-AF65-F5344CB8AC3E}">
        <p14:creationId xmlns:p14="http://schemas.microsoft.com/office/powerpoint/2010/main" val="38784542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446" y="124507"/>
            <a:ext cx="9152697" cy="1249845"/>
          </a:xfrm>
        </p:spPr>
        <p:txBody>
          <a:bodyPr/>
          <a:lstStyle/>
          <a:p>
            <a:r>
              <a:rPr lang="en-US" dirty="0"/>
              <a:t>Oh the Possibilities – Highway to the…</a:t>
            </a:r>
            <a:br>
              <a:rPr lang="en-US" dirty="0"/>
            </a:br>
            <a:r>
              <a:rPr lang="en-US" dirty="0">
                <a:solidFill>
                  <a:schemeClr val="accent1"/>
                </a:solidFill>
              </a:rPr>
              <a:t>Project Analysis</a:t>
            </a:r>
          </a:p>
        </p:txBody>
      </p:sp>
      <p:pic>
        <p:nvPicPr>
          <p:cNvPr id="2" name="Picture 2" descr="Highway to the danger zone - Harvard Law Today">
            <a:extLst>
              <a:ext uri="{FF2B5EF4-FFF2-40B4-BE49-F238E27FC236}">
                <a16:creationId xmlns:a16="http://schemas.microsoft.com/office/drawing/2014/main" id="{1B5AA6AE-5F01-9C45-E9FF-BB91FEE365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90"/>
          <a:stretch/>
        </p:blipFill>
        <p:spPr bwMode="auto">
          <a:xfrm>
            <a:off x="162446" y="1237955"/>
            <a:ext cx="6538086" cy="49518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DC42F7E-BDB0-A023-2AE9-AB4E784B80E9}"/>
              </a:ext>
            </a:extLst>
          </p:cNvPr>
          <p:cNvGrpSpPr/>
          <p:nvPr/>
        </p:nvGrpSpPr>
        <p:grpSpPr>
          <a:xfrm>
            <a:off x="5041066" y="2686095"/>
            <a:ext cx="5158488" cy="1710895"/>
            <a:chOff x="6012873" y="857202"/>
            <a:chExt cx="5158488" cy="1710895"/>
          </a:xfrm>
          <a:effectLst>
            <a:glow rad="101600">
              <a:schemeClr val="accent5">
                <a:satMod val="175000"/>
                <a:alpha val="40000"/>
              </a:schemeClr>
            </a:glow>
          </a:effectLst>
        </p:grpSpPr>
        <p:sp>
          <p:nvSpPr>
            <p:cNvPr id="6" name="Rectangle 5">
              <a:extLst>
                <a:ext uri="{FF2B5EF4-FFF2-40B4-BE49-F238E27FC236}">
                  <a16:creationId xmlns:a16="http://schemas.microsoft.com/office/drawing/2014/main" id="{1F40896C-3CBD-3D66-40CD-D2939DB450DB}"/>
                </a:ext>
              </a:extLst>
            </p:cNvPr>
            <p:cNvSpPr/>
            <p:nvPr/>
          </p:nvSpPr>
          <p:spPr>
            <a:xfrm>
              <a:off x="6095141" y="857202"/>
              <a:ext cx="5076220" cy="1710895"/>
            </a:xfrm>
            <a:prstGeom prst="rect">
              <a:avLst/>
            </a:prstGeom>
            <a:solidFill>
              <a:schemeClr val="bg1">
                <a:lumMod val="90000"/>
                <a:lumOff val="10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052000" tIns="0" rtlCol="0" anchor="ctr"/>
            <a:lstStyle/>
            <a:p>
              <a:pPr marL="171450" indent="-171450">
                <a:lnSpc>
                  <a:spcPct val="150000"/>
                </a:lnSpc>
                <a:buFont typeface="Arial" charset="0"/>
                <a:buChar char="•"/>
              </a:pPr>
              <a:r>
                <a:rPr lang="en-US" sz="1200" b="1" dirty="0">
                  <a:solidFill>
                    <a:schemeClr val="tx1">
                      <a:alpha val="80000"/>
                    </a:schemeClr>
                  </a:solidFill>
                </a:rPr>
                <a:t>Request Variations</a:t>
              </a:r>
              <a:r>
                <a:rPr lang="en-US" sz="1200" dirty="0">
                  <a:solidFill>
                    <a:schemeClr val="tx1">
                      <a:alpha val="80000"/>
                    </a:schemeClr>
                  </a:solidFill>
                </a:rPr>
                <a:t>: Hundreds</a:t>
              </a:r>
            </a:p>
            <a:p>
              <a:pPr marL="171450" indent="-171450">
                <a:lnSpc>
                  <a:spcPct val="150000"/>
                </a:lnSpc>
                <a:buFont typeface="Arial" charset="0"/>
                <a:buChar char="•"/>
              </a:pPr>
              <a:r>
                <a:rPr lang="en-US" sz="1200" b="1" dirty="0">
                  <a:solidFill>
                    <a:schemeClr val="tx1">
                      <a:alpha val="80000"/>
                    </a:schemeClr>
                  </a:solidFill>
                </a:rPr>
                <a:t>Partner Differences</a:t>
              </a:r>
              <a:r>
                <a:rPr lang="en-US" sz="1200" dirty="0">
                  <a:solidFill>
                    <a:schemeClr val="tx1">
                      <a:alpha val="80000"/>
                    </a:schemeClr>
                  </a:solidFill>
                </a:rPr>
                <a:t>: No Consistency or agreement among various partners</a:t>
              </a:r>
            </a:p>
            <a:p>
              <a:pPr marL="171450" indent="-171450">
                <a:lnSpc>
                  <a:spcPct val="150000"/>
                </a:lnSpc>
                <a:buFont typeface="Arial" charset="0"/>
                <a:buChar char="•"/>
              </a:pPr>
              <a:r>
                <a:rPr lang="en-US" sz="1200" b="1" dirty="0">
                  <a:solidFill>
                    <a:schemeClr val="tx1">
                      <a:alpha val="80000"/>
                    </a:schemeClr>
                  </a:solidFill>
                </a:rPr>
                <a:t>Bad Idea of Good?</a:t>
              </a:r>
              <a:r>
                <a:rPr lang="en-US" sz="1200" dirty="0">
                  <a:solidFill>
                    <a:schemeClr val="tx1">
                      <a:alpha val="80000"/>
                    </a:schemeClr>
                  </a:solidFill>
                </a:rPr>
                <a:t>: 18+ Forms into 1</a:t>
              </a:r>
            </a:p>
          </p:txBody>
        </p:sp>
        <p:sp>
          <p:nvSpPr>
            <p:cNvPr id="7" name="Rectangle 6">
              <a:extLst>
                <a:ext uri="{FF2B5EF4-FFF2-40B4-BE49-F238E27FC236}">
                  <a16:creationId xmlns:a16="http://schemas.microsoft.com/office/drawing/2014/main" id="{D7B01870-7C42-5CDC-7B34-42CCF1CBD3A4}"/>
                </a:ext>
              </a:extLst>
            </p:cNvPr>
            <p:cNvSpPr/>
            <p:nvPr/>
          </p:nvSpPr>
          <p:spPr>
            <a:xfrm>
              <a:off x="6095143" y="858709"/>
              <a:ext cx="68400" cy="170938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D9E4E1-BB18-614F-7D8C-291B786E4F13}"/>
                </a:ext>
              </a:extLst>
            </p:cNvPr>
            <p:cNvSpPr/>
            <p:nvPr/>
          </p:nvSpPr>
          <p:spPr>
            <a:xfrm>
              <a:off x="6012873" y="1373864"/>
              <a:ext cx="2182089" cy="628826"/>
            </a:xfrm>
            <a:prstGeom prst="rect">
              <a:avLst/>
            </a:prstGeom>
          </p:spPr>
          <p:txBody>
            <a:bodyPr wrap="square">
              <a:spAutoFit/>
            </a:bodyPr>
            <a:lstStyle/>
            <a:p>
              <a:pPr algn="ctr">
                <a:lnSpc>
                  <a:spcPct val="130000"/>
                </a:lnSpc>
                <a:spcBef>
                  <a:spcPts val="1000"/>
                </a:spcBef>
              </a:pPr>
              <a:r>
                <a:rPr lang="en-US" sz="1400" b="1" dirty="0"/>
                <a:t>Change of Academic Program Plans</a:t>
              </a:r>
            </a:p>
          </p:txBody>
        </p:sp>
      </p:grpSp>
    </p:spTree>
    <p:extLst>
      <p:ext uri="{BB962C8B-B14F-4D97-AF65-F5344CB8AC3E}">
        <p14:creationId xmlns:p14="http://schemas.microsoft.com/office/powerpoint/2010/main" val="75304458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nodeType="withEffect">
                                  <p:stCondLst>
                                    <p:cond delay="1100"/>
                                  </p:stCondLst>
                                  <p:childTnLst>
                                    <p:animScale>
                                      <p:cBhvr>
                                        <p:cTn id="9" dur="50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88" y="29310"/>
            <a:ext cx="3727796" cy="1249845"/>
          </a:xfrm>
        </p:spPr>
        <p:txBody>
          <a:bodyPr/>
          <a:lstStyle/>
          <a:p>
            <a:r>
              <a:rPr lang="en-US" dirty="0"/>
              <a:t>Undergraduate Change of Academic Program Plan</a:t>
            </a:r>
            <a:br>
              <a:rPr lang="en-US" dirty="0"/>
            </a:br>
            <a:r>
              <a:rPr lang="en-US" dirty="0">
                <a:solidFill>
                  <a:schemeClr val="accent1"/>
                </a:solidFill>
              </a:rPr>
              <a:t>Demo</a:t>
            </a:r>
          </a:p>
        </p:txBody>
      </p:sp>
      <p:pic>
        <p:nvPicPr>
          <p:cNvPr id="20" name="Undergrad CPP.mp4" descr="Undergrad CPP.mp4">
            <a:hlinkClick r:id="" action="ppaction://media"/>
            <a:extLst>
              <a:ext uri="{FF2B5EF4-FFF2-40B4-BE49-F238E27FC236}">
                <a16:creationId xmlns:a16="http://schemas.microsoft.com/office/drawing/2014/main" id="{3BCA4FF2-E871-DD60-D602-2BBF4F3528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86151" y="818333"/>
            <a:ext cx="8599487" cy="5221333"/>
          </a:xfrm>
          <a:prstGeom prst="rect">
            <a:avLst/>
          </a:prstGeom>
        </p:spPr>
      </p:pic>
    </p:spTree>
    <p:extLst>
      <p:ext uri="{BB962C8B-B14F-4D97-AF65-F5344CB8AC3E}">
        <p14:creationId xmlns:p14="http://schemas.microsoft.com/office/powerpoint/2010/main" val="52539511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933964" y="2196547"/>
            <a:ext cx="2357805" cy="3439636"/>
            <a:chOff x="7032323" y="2849404"/>
            <a:chExt cx="2357805" cy="3439636"/>
          </a:xfrm>
        </p:grpSpPr>
        <p:sp>
          <p:nvSpPr>
            <p:cNvPr id="29" name="Rectangle 28"/>
            <p:cNvSpPr/>
            <p:nvPr/>
          </p:nvSpPr>
          <p:spPr>
            <a:xfrm>
              <a:off x="7032324"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Statement of Legal Residency</a:t>
              </a:r>
            </a:p>
            <a:p>
              <a:pPr algn="ctr">
                <a:lnSpc>
                  <a:spcPct val="150000"/>
                </a:lnSpc>
              </a:pPr>
              <a:r>
                <a:rPr lang="en-US" sz="1000" dirty="0">
                  <a:solidFill>
                    <a:schemeClr val="tx1">
                      <a:alpha val="80000"/>
                    </a:schemeClr>
                  </a:solidFill>
                </a:rPr>
                <a:t>Custom CS Pages</a:t>
              </a:r>
              <a:br>
                <a:rPr lang="en-US" sz="1000" dirty="0">
                  <a:solidFill>
                    <a:schemeClr val="tx1">
                      <a:alpha val="80000"/>
                    </a:schemeClr>
                  </a:solidFill>
                </a:rPr>
              </a:br>
              <a:r>
                <a:rPr lang="en-US" sz="1000" dirty="0">
                  <a:solidFill>
                    <a:schemeClr val="tx1">
                      <a:alpha val="80000"/>
                    </a:schemeClr>
                  </a:solidFill>
                </a:rPr>
                <a:t>Technical Maintenance</a:t>
              </a:r>
              <a:br>
                <a:rPr lang="en-US" sz="1000" dirty="0">
                  <a:solidFill>
                    <a:schemeClr val="tx1">
                      <a:alpha val="80000"/>
                    </a:schemeClr>
                  </a:solidFill>
                </a:rPr>
              </a:br>
              <a:r>
                <a:rPr lang="en-US" sz="1000" dirty="0">
                  <a:solidFill>
                    <a:schemeClr val="tx1">
                      <a:alpha val="80000"/>
                    </a:schemeClr>
                  </a:solidFill>
                </a:rPr>
                <a:t>Y/N Slider/Checkbox</a:t>
              </a:r>
              <a:br>
                <a:rPr lang="en-US" sz="1000" dirty="0">
                  <a:solidFill>
                    <a:schemeClr val="tx1">
                      <a:alpha val="80000"/>
                    </a:schemeClr>
                  </a:solidFill>
                </a:rPr>
              </a:br>
              <a:endParaRPr lang="en-US" sz="1000" dirty="0">
                <a:solidFill>
                  <a:schemeClr val="tx1">
                    <a:alpha val="80000"/>
                  </a:schemeClr>
                </a:solidFill>
              </a:endParaRPr>
            </a:p>
          </p:txBody>
        </p:sp>
        <p:sp>
          <p:nvSpPr>
            <p:cNvPr id="30" name="Rectangle 29"/>
            <p:cNvSpPr/>
            <p:nvPr/>
          </p:nvSpPr>
          <p:spPr>
            <a:xfrm>
              <a:off x="7032324"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31" name="Rectangle 30"/>
            <p:cNvSpPr/>
            <p:nvPr/>
          </p:nvSpPr>
          <p:spPr>
            <a:xfrm>
              <a:off x="7032323"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a:solidFill>
                    <a:srgbClr val="FFFFFF"/>
                  </a:solidFill>
                  <a:latin typeface="Open Sans" charset="0"/>
                  <a:ea typeface="Open Sans" charset="0"/>
                  <a:cs typeface="Open Sans" charset="0"/>
                </a:rPr>
                <a:t>No </a:t>
              </a: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sp>
        <p:nvSpPr>
          <p:cNvPr id="3" name="Title 2"/>
          <p:cNvSpPr>
            <a:spLocks noGrp="1"/>
          </p:cNvSpPr>
          <p:nvPr>
            <p:ph type="title"/>
          </p:nvPr>
        </p:nvSpPr>
        <p:spPr>
          <a:xfrm>
            <a:off x="334136" y="333352"/>
            <a:ext cx="9152697" cy="1249845"/>
          </a:xfrm>
        </p:spPr>
        <p:txBody>
          <a:bodyPr/>
          <a:lstStyle/>
          <a:p>
            <a:r>
              <a:rPr lang="en-US" dirty="0"/>
              <a:t>Our Most Recent Projects:</a:t>
            </a:r>
            <a:br>
              <a:rPr lang="en-US" dirty="0"/>
            </a:br>
            <a:r>
              <a:rPr lang="en-US" dirty="0">
                <a:solidFill>
                  <a:schemeClr val="accent1"/>
                </a:solidFill>
              </a:rPr>
              <a:t>To </a:t>
            </a:r>
            <a:r>
              <a:rPr lang="en-US" dirty="0" err="1">
                <a:solidFill>
                  <a:schemeClr val="accent1"/>
                </a:solidFill>
              </a:rPr>
              <a:t>ReForm</a:t>
            </a:r>
            <a:r>
              <a:rPr lang="en-US" dirty="0">
                <a:solidFill>
                  <a:schemeClr val="accent1"/>
                </a:solidFill>
              </a:rPr>
              <a:t> or Not to </a:t>
            </a:r>
            <a:r>
              <a:rPr lang="en-US" dirty="0" err="1">
                <a:solidFill>
                  <a:schemeClr val="accent1"/>
                </a:solidFill>
              </a:rPr>
              <a:t>ReForm</a:t>
            </a:r>
            <a:endParaRPr lang="en-US" dirty="0">
              <a:solidFill>
                <a:schemeClr val="accent1"/>
              </a:solidFill>
            </a:endParaRPr>
          </a:p>
        </p:txBody>
      </p:sp>
      <p:grpSp>
        <p:nvGrpSpPr>
          <p:cNvPr id="4" name="Group 3"/>
          <p:cNvGrpSpPr/>
          <p:nvPr/>
        </p:nvGrpSpPr>
        <p:grpSpPr>
          <a:xfrm>
            <a:off x="6435936" y="2196547"/>
            <a:ext cx="2357805" cy="3439636"/>
            <a:chOff x="2028824" y="2849404"/>
            <a:chExt cx="2357805" cy="3439636"/>
          </a:xfrm>
        </p:grpSpPr>
        <p:sp>
          <p:nvSpPr>
            <p:cNvPr id="24" name="Rectangle 23"/>
            <p:cNvSpPr/>
            <p:nvPr/>
          </p:nvSpPr>
          <p:spPr>
            <a:xfrm>
              <a:off x="2028825"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Late Schedule Change Petition</a:t>
              </a:r>
            </a:p>
            <a:p>
              <a:pPr algn="ctr">
                <a:lnSpc>
                  <a:spcPct val="150000"/>
                </a:lnSpc>
              </a:pPr>
              <a:r>
                <a:rPr lang="en-US" sz="1000" dirty="0">
                  <a:solidFill>
                    <a:schemeClr val="tx1">
                      <a:alpha val="80000"/>
                    </a:schemeClr>
                  </a:solidFill>
                </a:rPr>
                <a:t>COVID-19 ER Project</a:t>
              </a:r>
              <a:br>
                <a:rPr lang="en-US" sz="1000" dirty="0">
                  <a:solidFill>
                    <a:schemeClr val="tx1">
                      <a:alpha val="80000"/>
                    </a:schemeClr>
                  </a:solidFill>
                </a:rPr>
              </a:br>
              <a:r>
                <a:rPr lang="en-US" sz="1000" dirty="0">
                  <a:solidFill>
                    <a:schemeClr val="tx1">
                      <a:alpha val="80000"/>
                    </a:schemeClr>
                  </a:solidFill>
                </a:rPr>
                <a:t>MVP</a:t>
              </a:r>
              <a:br>
                <a:rPr lang="en-US" sz="1000" dirty="0">
                  <a:solidFill>
                    <a:schemeClr val="tx1">
                      <a:alpha val="80000"/>
                    </a:schemeClr>
                  </a:solidFill>
                </a:rPr>
              </a:br>
              <a:r>
                <a:rPr lang="en-US" sz="1000" dirty="0">
                  <a:solidFill>
                    <a:schemeClr val="tx1">
                      <a:alpha val="80000"/>
                    </a:schemeClr>
                  </a:solidFill>
                </a:rPr>
                <a:t>Continuous Enhancements</a:t>
              </a:r>
              <a:br>
                <a:rPr lang="en-US" sz="1000" dirty="0">
                  <a:solidFill>
                    <a:schemeClr val="tx1">
                      <a:alpha val="80000"/>
                    </a:schemeClr>
                  </a:solidFill>
                </a:rPr>
              </a:br>
              <a:r>
                <a:rPr lang="en-US" sz="1000" dirty="0">
                  <a:solidFill>
                    <a:schemeClr val="tx1">
                      <a:alpha val="80000"/>
                    </a:schemeClr>
                  </a:solidFill>
                </a:rPr>
                <a:t>1 College to 2</a:t>
              </a:r>
            </a:p>
          </p:txBody>
        </p:sp>
        <p:sp>
          <p:nvSpPr>
            <p:cNvPr id="25" name="Rectangle 24"/>
            <p:cNvSpPr/>
            <p:nvPr/>
          </p:nvSpPr>
          <p:spPr>
            <a:xfrm>
              <a:off x="2028825"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13" name="Rectangle 12"/>
            <p:cNvSpPr/>
            <p:nvPr/>
          </p:nvSpPr>
          <p:spPr>
            <a:xfrm>
              <a:off x="2028824"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grpSp>
        <p:nvGrpSpPr>
          <p:cNvPr id="9" name="Group 8"/>
          <p:cNvGrpSpPr/>
          <p:nvPr/>
        </p:nvGrpSpPr>
        <p:grpSpPr>
          <a:xfrm>
            <a:off x="3937907" y="1633143"/>
            <a:ext cx="2357805" cy="4003040"/>
            <a:chOff x="4530574" y="2286000"/>
            <a:chExt cx="2357805" cy="4003040"/>
          </a:xfrm>
        </p:grpSpPr>
        <p:sp>
          <p:nvSpPr>
            <p:cNvPr id="26" name="Rectangle 25"/>
            <p:cNvSpPr/>
            <p:nvPr/>
          </p:nvSpPr>
          <p:spPr>
            <a:xfrm>
              <a:off x="4530575" y="2286000"/>
              <a:ext cx="2357804" cy="4003040"/>
            </a:xfrm>
            <a:prstGeom prst="rect">
              <a:avLst/>
            </a:prstGeom>
            <a:solidFill>
              <a:schemeClr val="bg1">
                <a:lumMod val="90000"/>
                <a:lumOff val="10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540000" rIns="180000" bIns="396000" rtlCol="0" anchor="t"/>
            <a:lstStyle/>
            <a:p>
              <a:pPr algn="ctr">
                <a:lnSpc>
                  <a:spcPct val="130000"/>
                </a:lnSpc>
                <a:spcBef>
                  <a:spcPts val="1000"/>
                </a:spcBef>
              </a:pPr>
              <a:r>
                <a:rPr lang="en-US" sz="1400" b="1" dirty="0">
                  <a:solidFill>
                    <a:schemeClr val="tx1"/>
                  </a:solidFill>
                </a:rPr>
                <a:t>Legal Name Change Petition</a:t>
              </a:r>
              <a:endParaRPr lang="en-US" sz="3600" b="1" dirty="0">
                <a:solidFill>
                  <a:schemeClr val="tx1"/>
                </a:solidFill>
              </a:endParaRPr>
            </a:p>
            <a:p>
              <a:pPr algn="ctr">
                <a:lnSpc>
                  <a:spcPct val="150000"/>
                </a:lnSpc>
              </a:pPr>
              <a:r>
                <a:rPr lang="en-US" sz="1000" dirty="0">
                  <a:solidFill>
                    <a:schemeClr val="tx1">
                      <a:alpha val="80000"/>
                    </a:schemeClr>
                  </a:solidFill>
                </a:rPr>
                <a:t>2 PDF forms</a:t>
              </a:r>
              <a:br>
                <a:rPr lang="en-US" sz="1000" dirty="0">
                  <a:solidFill>
                    <a:schemeClr val="tx1">
                      <a:alpha val="80000"/>
                    </a:schemeClr>
                  </a:solidFill>
                </a:rPr>
              </a:br>
              <a:r>
                <a:rPr lang="en-US" sz="1000" dirty="0">
                  <a:solidFill>
                    <a:schemeClr val="tx1">
                      <a:alpha val="80000"/>
                    </a:schemeClr>
                  </a:solidFill>
                </a:rPr>
                <a:t>Manual Updates to System</a:t>
              </a:r>
              <a:br>
                <a:rPr lang="en-US" sz="1000" dirty="0">
                  <a:solidFill>
                    <a:schemeClr val="tx1">
                      <a:alpha val="80000"/>
                    </a:schemeClr>
                  </a:solidFill>
                </a:rPr>
              </a:br>
              <a:r>
                <a:rPr lang="en-US" sz="1000" dirty="0">
                  <a:solidFill>
                    <a:schemeClr val="tx1">
                      <a:alpha val="80000"/>
                    </a:schemeClr>
                  </a:solidFill>
                </a:rPr>
                <a:t>Email Workflow</a:t>
              </a:r>
            </a:p>
            <a:p>
              <a:pPr algn="ctr">
                <a:lnSpc>
                  <a:spcPct val="150000"/>
                </a:lnSpc>
              </a:pPr>
              <a:r>
                <a:rPr lang="en-US" sz="1000" dirty="0">
                  <a:solidFill>
                    <a:schemeClr val="tx1">
                      <a:alpha val="80000"/>
                    </a:schemeClr>
                  </a:solidFill>
                </a:rPr>
                <a:t>P4 Level Data</a:t>
              </a:r>
              <a:br>
                <a:rPr lang="en-US" sz="1000" dirty="0">
                  <a:solidFill>
                    <a:schemeClr val="tx1">
                      <a:alpha val="80000"/>
                    </a:schemeClr>
                  </a:solidFill>
                </a:rPr>
              </a:br>
              <a:endParaRPr lang="en-US" sz="1000" dirty="0">
                <a:solidFill>
                  <a:schemeClr val="tx1">
                    <a:alpha val="80000"/>
                  </a:schemeClr>
                </a:solidFill>
              </a:endParaRPr>
            </a:p>
          </p:txBody>
        </p:sp>
        <p:sp>
          <p:nvSpPr>
            <p:cNvPr id="27" name="Rectangle 26"/>
            <p:cNvSpPr/>
            <p:nvPr/>
          </p:nvSpPr>
          <p:spPr>
            <a:xfrm>
              <a:off x="4530575" y="2286695"/>
              <a:ext cx="2357803" cy="659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28" name="Rectangle 27"/>
            <p:cNvSpPr/>
            <p:nvPr/>
          </p:nvSpPr>
          <p:spPr>
            <a:xfrm>
              <a:off x="4530574" y="5709077"/>
              <a:ext cx="2357803" cy="579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b="1" dirty="0" err="1">
                  <a:solidFill>
                    <a:schemeClr val="accent1"/>
                  </a:solidFill>
                  <a:latin typeface="Open Sans" charset="0"/>
                  <a:ea typeface="Open Sans" charset="0"/>
                  <a:cs typeface="Open Sans" charset="0"/>
                </a:rPr>
                <a:t>ReForm</a:t>
              </a:r>
              <a:endParaRPr lang="en-US" sz="1000" b="1" dirty="0">
                <a:solidFill>
                  <a:schemeClr val="accent1"/>
                </a:solidFill>
                <a:latin typeface="Open Sans" charset="0"/>
                <a:ea typeface="Open Sans" charset="0"/>
                <a:cs typeface="Open Sans" charset="0"/>
              </a:endParaRPr>
            </a:p>
          </p:txBody>
        </p:sp>
      </p:grpSp>
    </p:spTree>
    <p:extLst>
      <p:ext uri="{BB962C8B-B14F-4D97-AF65-F5344CB8AC3E}">
        <p14:creationId xmlns:p14="http://schemas.microsoft.com/office/powerpoint/2010/main" val="1554028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8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074187" y="2196547"/>
            <a:ext cx="2357805" cy="3439636"/>
            <a:chOff x="7032323" y="2849404"/>
            <a:chExt cx="2357805" cy="3439636"/>
          </a:xfrm>
        </p:grpSpPr>
        <p:sp>
          <p:nvSpPr>
            <p:cNvPr id="29" name="Rectangle 28"/>
            <p:cNvSpPr/>
            <p:nvPr/>
          </p:nvSpPr>
          <p:spPr>
            <a:xfrm>
              <a:off x="7032324"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Statement of Legal Residency</a:t>
              </a:r>
            </a:p>
            <a:p>
              <a:pPr algn="ctr">
                <a:lnSpc>
                  <a:spcPct val="150000"/>
                </a:lnSpc>
              </a:pPr>
              <a:r>
                <a:rPr lang="en-US" sz="1100" dirty="0">
                  <a:solidFill>
                    <a:schemeClr val="tx1">
                      <a:alpha val="80000"/>
                    </a:schemeClr>
                  </a:solidFill>
                </a:rPr>
                <a:t>Custom CS Pages</a:t>
              </a:r>
              <a:br>
                <a:rPr lang="en-US" sz="1100" dirty="0">
                  <a:solidFill>
                    <a:schemeClr val="tx1">
                      <a:alpha val="80000"/>
                    </a:schemeClr>
                  </a:solidFill>
                </a:rPr>
              </a:br>
              <a:r>
                <a:rPr lang="en-US" sz="1100" dirty="0">
                  <a:solidFill>
                    <a:schemeClr val="tx1">
                      <a:alpha val="80000"/>
                    </a:schemeClr>
                  </a:solidFill>
                </a:rPr>
                <a:t>Technical Maintenance</a:t>
              </a:r>
              <a:br>
                <a:rPr lang="en-US" sz="1100" dirty="0">
                  <a:solidFill>
                    <a:schemeClr val="tx1">
                      <a:alpha val="80000"/>
                    </a:schemeClr>
                  </a:solidFill>
                </a:rPr>
              </a:br>
              <a:r>
                <a:rPr lang="en-US" sz="1100" dirty="0">
                  <a:solidFill>
                    <a:schemeClr val="tx1">
                      <a:alpha val="80000"/>
                    </a:schemeClr>
                  </a:solidFill>
                </a:rPr>
                <a:t>Y/N Slider/Checkbox</a:t>
              </a:r>
              <a:br>
                <a:rPr lang="en-US" sz="1000" dirty="0">
                  <a:solidFill>
                    <a:schemeClr val="tx1">
                      <a:alpha val="80000"/>
                    </a:schemeClr>
                  </a:solidFill>
                </a:rPr>
              </a:br>
              <a:endParaRPr lang="en-US" sz="1000" dirty="0">
                <a:solidFill>
                  <a:schemeClr val="tx1">
                    <a:alpha val="80000"/>
                  </a:schemeClr>
                </a:solidFill>
              </a:endParaRPr>
            </a:p>
          </p:txBody>
        </p:sp>
        <p:sp>
          <p:nvSpPr>
            <p:cNvPr id="30" name="Rectangle 29"/>
            <p:cNvSpPr/>
            <p:nvPr/>
          </p:nvSpPr>
          <p:spPr>
            <a:xfrm>
              <a:off x="7032324"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31" name="Rectangle 30"/>
            <p:cNvSpPr/>
            <p:nvPr/>
          </p:nvSpPr>
          <p:spPr>
            <a:xfrm>
              <a:off x="7032323"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a:solidFill>
                    <a:srgbClr val="FFFFFF"/>
                  </a:solidFill>
                  <a:latin typeface="Open Sans" charset="0"/>
                  <a:ea typeface="Open Sans" charset="0"/>
                  <a:cs typeface="Open Sans" charset="0"/>
                </a:rPr>
                <a:t>No </a:t>
              </a: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sp>
        <p:nvSpPr>
          <p:cNvPr id="3" name="Title 2"/>
          <p:cNvSpPr>
            <a:spLocks noGrp="1"/>
          </p:cNvSpPr>
          <p:nvPr>
            <p:ph type="title"/>
          </p:nvPr>
        </p:nvSpPr>
        <p:spPr>
          <a:xfrm>
            <a:off x="334136" y="321160"/>
            <a:ext cx="9152697" cy="1249845"/>
          </a:xfrm>
        </p:spPr>
        <p:txBody>
          <a:bodyPr/>
          <a:lstStyle/>
          <a:p>
            <a:r>
              <a:rPr lang="en-US" dirty="0"/>
              <a:t>Recent Projects:</a:t>
            </a:r>
            <a:br>
              <a:rPr lang="en-US" dirty="0"/>
            </a:br>
            <a:r>
              <a:rPr lang="en-US" dirty="0">
                <a:solidFill>
                  <a:schemeClr val="accent1"/>
                </a:solidFill>
              </a:rPr>
              <a:t>To </a:t>
            </a:r>
            <a:r>
              <a:rPr lang="en-US" dirty="0" err="1">
                <a:solidFill>
                  <a:schemeClr val="accent1"/>
                </a:solidFill>
              </a:rPr>
              <a:t>ReForm</a:t>
            </a:r>
            <a:r>
              <a:rPr lang="en-US" dirty="0">
                <a:solidFill>
                  <a:schemeClr val="accent1"/>
                </a:solidFill>
              </a:rPr>
              <a:t> or Not to </a:t>
            </a:r>
            <a:r>
              <a:rPr lang="en-US" dirty="0" err="1">
                <a:solidFill>
                  <a:schemeClr val="accent1"/>
                </a:solidFill>
              </a:rPr>
              <a:t>ReForm</a:t>
            </a:r>
            <a:endParaRPr lang="en-US" dirty="0">
              <a:solidFill>
                <a:schemeClr val="accent1"/>
              </a:solidFill>
            </a:endParaRPr>
          </a:p>
        </p:txBody>
      </p:sp>
      <p:grpSp>
        <p:nvGrpSpPr>
          <p:cNvPr id="4" name="Group 3"/>
          <p:cNvGrpSpPr/>
          <p:nvPr/>
        </p:nvGrpSpPr>
        <p:grpSpPr>
          <a:xfrm>
            <a:off x="4070688" y="2196547"/>
            <a:ext cx="2357805" cy="3439636"/>
            <a:chOff x="2028824" y="2849404"/>
            <a:chExt cx="2357805" cy="3439636"/>
          </a:xfrm>
        </p:grpSpPr>
        <p:sp>
          <p:nvSpPr>
            <p:cNvPr id="24" name="Rectangle 23"/>
            <p:cNvSpPr/>
            <p:nvPr/>
          </p:nvSpPr>
          <p:spPr>
            <a:xfrm>
              <a:off x="2028825"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Legal Name Request</a:t>
              </a:r>
            </a:p>
            <a:p>
              <a:pPr algn="ctr">
                <a:lnSpc>
                  <a:spcPct val="150000"/>
                </a:lnSpc>
              </a:pPr>
              <a:r>
                <a:rPr lang="en-US" sz="1100" dirty="0">
                  <a:solidFill>
                    <a:schemeClr val="tx1">
                      <a:alpha val="80000"/>
                    </a:schemeClr>
                  </a:solidFill>
                </a:rPr>
                <a:t>2 PDF forms</a:t>
              </a:r>
              <a:br>
                <a:rPr lang="en-US" sz="1100" dirty="0">
                  <a:solidFill>
                    <a:schemeClr val="tx1">
                      <a:alpha val="80000"/>
                    </a:schemeClr>
                  </a:solidFill>
                </a:rPr>
              </a:br>
              <a:r>
                <a:rPr lang="en-US" sz="1100" dirty="0">
                  <a:solidFill>
                    <a:schemeClr val="tx1">
                      <a:alpha val="80000"/>
                    </a:schemeClr>
                  </a:solidFill>
                </a:rPr>
                <a:t>Manual Updates to System</a:t>
              </a:r>
              <a:br>
                <a:rPr lang="en-US" sz="1100" dirty="0">
                  <a:solidFill>
                    <a:schemeClr val="tx1">
                      <a:alpha val="80000"/>
                    </a:schemeClr>
                  </a:solidFill>
                </a:rPr>
              </a:br>
              <a:r>
                <a:rPr lang="en-US" sz="1100" dirty="0">
                  <a:solidFill>
                    <a:schemeClr val="tx1">
                      <a:alpha val="80000"/>
                    </a:schemeClr>
                  </a:solidFill>
                </a:rPr>
                <a:t>P4 Level Data</a:t>
              </a:r>
              <a:br>
                <a:rPr lang="en-US" sz="1100" dirty="0">
                  <a:solidFill>
                    <a:schemeClr val="tx1">
                      <a:alpha val="80000"/>
                    </a:schemeClr>
                  </a:solidFill>
                </a:rPr>
              </a:br>
              <a:r>
                <a:rPr lang="en-US" sz="1100" dirty="0">
                  <a:solidFill>
                    <a:schemeClr val="tx1">
                      <a:alpha val="80000"/>
                    </a:schemeClr>
                  </a:solidFill>
                </a:rPr>
                <a:t>Email Workflow</a:t>
              </a:r>
            </a:p>
          </p:txBody>
        </p:sp>
        <p:sp>
          <p:nvSpPr>
            <p:cNvPr id="25" name="Rectangle 24"/>
            <p:cNvSpPr/>
            <p:nvPr/>
          </p:nvSpPr>
          <p:spPr>
            <a:xfrm>
              <a:off x="2028825"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13" name="Rectangle 12"/>
            <p:cNvSpPr/>
            <p:nvPr/>
          </p:nvSpPr>
          <p:spPr>
            <a:xfrm>
              <a:off x="2028824"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grpSp>
        <p:nvGrpSpPr>
          <p:cNvPr id="9" name="Group 8"/>
          <p:cNvGrpSpPr/>
          <p:nvPr/>
        </p:nvGrpSpPr>
        <p:grpSpPr>
          <a:xfrm>
            <a:off x="6572438" y="1633143"/>
            <a:ext cx="2357805" cy="4003040"/>
            <a:chOff x="4530574" y="2286000"/>
            <a:chExt cx="2357805" cy="4003040"/>
          </a:xfrm>
        </p:grpSpPr>
        <p:sp>
          <p:nvSpPr>
            <p:cNvPr id="26" name="Rectangle 25"/>
            <p:cNvSpPr/>
            <p:nvPr/>
          </p:nvSpPr>
          <p:spPr>
            <a:xfrm>
              <a:off x="4530575" y="2286000"/>
              <a:ext cx="2357804" cy="4003040"/>
            </a:xfrm>
            <a:prstGeom prst="rect">
              <a:avLst/>
            </a:prstGeom>
            <a:solidFill>
              <a:schemeClr val="bg1">
                <a:lumMod val="90000"/>
                <a:lumOff val="10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540000" rIns="180000" bIns="396000" rtlCol="0" anchor="t"/>
            <a:lstStyle/>
            <a:p>
              <a:pPr algn="ctr">
                <a:lnSpc>
                  <a:spcPct val="130000"/>
                </a:lnSpc>
                <a:spcBef>
                  <a:spcPts val="1000"/>
                </a:spcBef>
              </a:pPr>
              <a:r>
                <a:rPr lang="en-US" sz="1400" b="1" dirty="0">
                  <a:solidFill>
                    <a:schemeClr val="tx1"/>
                  </a:solidFill>
                </a:rPr>
                <a:t>Late Schedule Change Petition</a:t>
              </a:r>
              <a:endParaRPr lang="en-US" sz="3600" b="1" dirty="0">
                <a:solidFill>
                  <a:schemeClr val="tx1"/>
                </a:solidFill>
              </a:endParaRPr>
            </a:p>
            <a:p>
              <a:pPr algn="ctr">
                <a:lnSpc>
                  <a:spcPct val="150000"/>
                </a:lnSpc>
              </a:pPr>
              <a:r>
                <a:rPr lang="en-US" sz="1100" dirty="0">
                  <a:solidFill>
                    <a:schemeClr val="tx1">
                      <a:alpha val="80000"/>
                    </a:schemeClr>
                  </a:solidFill>
                </a:rPr>
                <a:t>COVID-19 ER Project</a:t>
              </a:r>
              <a:br>
                <a:rPr lang="en-US" sz="1100" dirty="0">
                  <a:solidFill>
                    <a:schemeClr val="tx1">
                      <a:alpha val="80000"/>
                    </a:schemeClr>
                  </a:solidFill>
                </a:rPr>
              </a:br>
              <a:r>
                <a:rPr lang="en-US" sz="1100" dirty="0">
                  <a:solidFill>
                    <a:schemeClr val="tx1">
                      <a:alpha val="80000"/>
                    </a:schemeClr>
                  </a:solidFill>
                </a:rPr>
                <a:t>MVP</a:t>
              </a:r>
              <a:br>
                <a:rPr lang="en-US" sz="1100" dirty="0">
                  <a:solidFill>
                    <a:schemeClr val="tx1">
                      <a:alpha val="80000"/>
                    </a:schemeClr>
                  </a:solidFill>
                </a:rPr>
              </a:br>
              <a:r>
                <a:rPr lang="en-US" sz="1100" dirty="0">
                  <a:solidFill>
                    <a:schemeClr val="tx1">
                      <a:alpha val="80000"/>
                    </a:schemeClr>
                  </a:solidFill>
                </a:rPr>
                <a:t>Continuous Enhancements</a:t>
              </a:r>
              <a:br>
                <a:rPr lang="en-US" sz="1100" dirty="0">
                  <a:solidFill>
                    <a:schemeClr val="tx1">
                      <a:alpha val="80000"/>
                    </a:schemeClr>
                  </a:solidFill>
                </a:rPr>
              </a:br>
              <a:r>
                <a:rPr lang="en-US" sz="1100" dirty="0">
                  <a:solidFill>
                    <a:schemeClr val="tx1">
                      <a:alpha val="80000"/>
                    </a:schemeClr>
                  </a:solidFill>
                </a:rPr>
                <a:t>1 College to 2</a:t>
              </a:r>
            </a:p>
          </p:txBody>
        </p:sp>
        <p:sp>
          <p:nvSpPr>
            <p:cNvPr id="27" name="Rectangle 26"/>
            <p:cNvSpPr/>
            <p:nvPr/>
          </p:nvSpPr>
          <p:spPr>
            <a:xfrm>
              <a:off x="4530575" y="2286695"/>
              <a:ext cx="2357803" cy="659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28" name="Rectangle 27"/>
            <p:cNvSpPr/>
            <p:nvPr/>
          </p:nvSpPr>
          <p:spPr>
            <a:xfrm>
              <a:off x="4530574" y="5709077"/>
              <a:ext cx="2357803" cy="579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b="1" dirty="0" err="1">
                  <a:solidFill>
                    <a:schemeClr val="accent1"/>
                  </a:solidFill>
                  <a:latin typeface="Open Sans" charset="0"/>
                  <a:ea typeface="Open Sans" charset="0"/>
                  <a:cs typeface="Open Sans" charset="0"/>
                </a:rPr>
                <a:t>ReForm</a:t>
              </a:r>
              <a:endParaRPr lang="en-US" sz="1000" b="1" dirty="0">
                <a:solidFill>
                  <a:schemeClr val="accent1"/>
                </a:solidFill>
                <a:latin typeface="Open Sans" charset="0"/>
                <a:ea typeface="Open Sans" charset="0"/>
                <a:cs typeface="Open Sans" charset="0"/>
              </a:endParaRPr>
            </a:p>
          </p:txBody>
        </p:sp>
      </p:grpSp>
    </p:spTree>
    <p:extLst>
      <p:ext uri="{BB962C8B-B14F-4D97-AF65-F5344CB8AC3E}">
        <p14:creationId xmlns:p14="http://schemas.microsoft.com/office/powerpoint/2010/main" val="437022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8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B5D099-A1C5-45A9-01E6-235EC6388A96}"/>
              </a:ext>
            </a:extLst>
          </p:cNvPr>
          <p:cNvSpPr>
            <a:spLocks noGrp="1"/>
          </p:cNvSpPr>
          <p:nvPr>
            <p:ph type="title"/>
          </p:nvPr>
        </p:nvSpPr>
        <p:spPr>
          <a:xfrm>
            <a:off x="245688" y="29310"/>
            <a:ext cx="2739220" cy="1249845"/>
          </a:xfrm>
        </p:spPr>
        <p:txBody>
          <a:bodyPr/>
          <a:lstStyle/>
          <a:p>
            <a:r>
              <a:rPr lang="en-US" dirty="0"/>
              <a:t>Late Schedule Change Petition</a:t>
            </a:r>
            <a:br>
              <a:rPr lang="en-US" dirty="0"/>
            </a:br>
            <a:r>
              <a:rPr lang="en-US" dirty="0">
                <a:solidFill>
                  <a:schemeClr val="accent1"/>
                </a:solidFill>
              </a:rPr>
              <a:t>Demo</a:t>
            </a:r>
          </a:p>
        </p:txBody>
      </p:sp>
      <p:pic>
        <p:nvPicPr>
          <p:cNvPr id="6" name="Recording #6.mp4" descr="Recording #6.mp4">
            <a:hlinkClick r:id="" action="ppaction://media"/>
            <a:extLst>
              <a:ext uri="{FF2B5EF4-FFF2-40B4-BE49-F238E27FC236}">
                <a16:creationId xmlns:a16="http://schemas.microsoft.com/office/drawing/2014/main" id="{763FF959-30CA-618B-2728-ED0E859C3B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8504" y="950090"/>
            <a:ext cx="9693496" cy="4957819"/>
          </a:xfrm>
          <a:prstGeom prst="rect">
            <a:avLst/>
          </a:prstGeom>
        </p:spPr>
      </p:pic>
    </p:spTree>
    <p:extLst>
      <p:ext uri="{BB962C8B-B14F-4D97-AF65-F5344CB8AC3E}">
        <p14:creationId xmlns:p14="http://schemas.microsoft.com/office/powerpoint/2010/main" val="153650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09109" y="2211472"/>
            <a:ext cx="2357805" cy="3439636"/>
            <a:chOff x="7032323" y="2849404"/>
            <a:chExt cx="2357805" cy="3439636"/>
          </a:xfrm>
        </p:grpSpPr>
        <p:sp>
          <p:nvSpPr>
            <p:cNvPr id="29" name="Rectangle 28"/>
            <p:cNvSpPr/>
            <p:nvPr/>
          </p:nvSpPr>
          <p:spPr>
            <a:xfrm>
              <a:off x="7032324"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Legal Name Request</a:t>
              </a:r>
            </a:p>
            <a:p>
              <a:pPr algn="ctr">
                <a:lnSpc>
                  <a:spcPct val="150000"/>
                </a:lnSpc>
              </a:pPr>
              <a:r>
                <a:rPr lang="en-US" sz="1100" dirty="0">
                  <a:solidFill>
                    <a:schemeClr val="tx1">
                      <a:alpha val="80000"/>
                    </a:schemeClr>
                  </a:solidFill>
                </a:rPr>
                <a:t>2 PDF forms</a:t>
              </a:r>
              <a:br>
                <a:rPr lang="en-US" sz="1100" dirty="0">
                  <a:solidFill>
                    <a:schemeClr val="tx1">
                      <a:alpha val="80000"/>
                    </a:schemeClr>
                  </a:solidFill>
                </a:rPr>
              </a:br>
              <a:r>
                <a:rPr lang="en-US" sz="1100" dirty="0">
                  <a:solidFill>
                    <a:schemeClr val="tx1">
                      <a:alpha val="80000"/>
                    </a:schemeClr>
                  </a:solidFill>
                </a:rPr>
                <a:t>Manual Updates to System</a:t>
              </a:r>
              <a:br>
                <a:rPr lang="en-US" sz="1100" dirty="0">
                  <a:solidFill>
                    <a:schemeClr val="tx1">
                      <a:alpha val="80000"/>
                    </a:schemeClr>
                  </a:solidFill>
                </a:rPr>
              </a:br>
              <a:r>
                <a:rPr lang="en-US" sz="1100" dirty="0">
                  <a:solidFill>
                    <a:schemeClr val="tx1">
                      <a:alpha val="80000"/>
                    </a:schemeClr>
                  </a:solidFill>
                </a:rPr>
                <a:t>P4 Level Data</a:t>
              </a:r>
              <a:br>
                <a:rPr lang="en-US" sz="1100" dirty="0">
                  <a:solidFill>
                    <a:schemeClr val="tx1">
                      <a:alpha val="80000"/>
                    </a:schemeClr>
                  </a:solidFill>
                </a:rPr>
              </a:br>
              <a:r>
                <a:rPr lang="en-US" sz="1100" dirty="0">
                  <a:solidFill>
                    <a:schemeClr val="tx1">
                      <a:alpha val="80000"/>
                    </a:schemeClr>
                  </a:solidFill>
                </a:rPr>
                <a:t>Email Workflow</a:t>
              </a:r>
            </a:p>
            <a:p>
              <a:pPr algn="ctr">
                <a:lnSpc>
                  <a:spcPct val="150000"/>
                </a:lnSpc>
              </a:pPr>
              <a:br>
                <a:rPr lang="en-US" sz="1000" dirty="0">
                  <a:solidFill>
                    <a:schemeClr val="tx1">
                      <a:alpha val="80000"/>
                    </a:schemeClr>
                  </a:solidFill>
                </a:rPr>
              </a:br>
              <a:endParaRPr lang="en-US" sz="1000" dirty="0">
                <a:solidFill>
                  <a:schemeClr val="tx1">
                    <a:alpha val="80000"/>
                  </a:schemeClr>
                </a:solidFill>
              </a:endParaRPr>
            </a:p>
          </p:txBody>
        </p:sp>
        <p:sp>
          <p:nvSpPr>
            <p:cNvPr id="30" name="Rectangle 29"/>
            <p:cNvSpPr/>
            <p:nvPr/>
          </p:nvSpPr>
          <p:spPr>
            <a:xfrm>
              <a:off x="7032324"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31" name="Rectangle 30"/>
            <p:cNvSpPr/>
            <p:nvPr/>
          </p:nvSpPr>
          <p:spPr>
            <a:xfrm>
              <a:off x="7032323"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sp>
        <p:nvSpPr>
          <p:cNvPr id="3" name="Title 2"/>
          <p:cNvSpPr>
            <a:spLocks noGrp="1"/>
          </p:cNvSpPr>
          <p:nvPr>
            <p:ph type="title"/>
          </p:nvPr>
        </p:nvSpPr>
        <p:spPr>
          <a:xfrm>
            <a:off x="334136" y="321160"/>
            <a:ext cx="9152697" cy="1249845"/>
          </a:xfrm>
        </p:spPr>
        <p:txBody>
          <a:bodyPr/>
          <a:lstStyle/>
          <a:p>
            <a:r>
              <a:rPr lang="en-US" dirty="0"/>
              <a:t>Recent Projects:</a:t>
            </a:r>
            <a:br>
              <a:rPr lang="en-US" dirty="0"/>
            </a:br>
            <a:r>
              <a:rPr lang="en-US" dirty="0">
                <a:solidFill>
                  <a:schemeClr val="accent1"/>
                </a:solidFill>
              </a:rPr>
              <a:t>To </a:t>
            </a:r>
            <a:r>
              <a:rPr lang="en-US" dirty="0" err="1">
                <a:solidFill>
                  <a:schemeClr val="accent1"/>
                </a:solidFill>
              </a:rPr>
              <a:t>ReForm</a:t>
            </a:r>
            <a:r>
              <a:rPr lang="en-US" dirty="0">
                <a:solidFill>
                  <a:schemeClr val="accent1"/>
                </a:solidFill>
              </a:rPr>
              <a:t> or Not to </a:t>
            </a:r>
            <a:r>
              <a:rPr lang="en-US" dirty="0" err="1">
                <a:solidFill>
                  <a:schemeClr val="accent1"/>
                </a:solidFill>
              </a:rPr>
              <a:t>ReForm</a:t>
            </a:r>
            <a:endParaRPr lang="en-US" dirty="0">
              <a:solidFill>
                <a:schemeClr val="accent1"/>
              </a:solidFill>
            </a:endParaRPr>
          </a:p>
        </p:txBody>
      </p:sp>
      <p:grpSp>
        <p:nvGrpSpPr>
          <p:cNvPr id="4" name="Group 3"/>
          <p:cNvGrpSpPr/>
          <p:nvPr/>
        </p:nvGrpSpPr>
        <p:grpSpPr>
          <a:xfrm>
            <a:off x="6374973" y="2211472"/>
            <a:ext cx="2357805" cy="3439636"/>
            <a:chOff x="2028824" y="2849404"/>
            <a:chExt cx="2357805" cy="3439636"/>
          </a:xfrm>
        </p:grpSpPr>
        <p:sp>
          <p:nvSpPr>
            <p:cNvPr id="24" name="Rectangle 23"/>
            <p:cNvSpPr/>
            <p:nvPr/>
          </p:nvSpPr>
          <p:spPr>
            <a:xfrm>
              <a:off x="2028825"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Legal Name Request</a:t>
              </a:r>
            </a:p>
            <a:p>
              <a:pPr algn="ctr">
                <a:lnSpc>
                  <a:spcPct val="150000"/>
                </a:lnSpc>
              </a:pPr>
              <a:r>
                <a:rPr lang="en-US" sz="1100" dirty="0">
                  <a:solidFill>
                    <a:schemeClr val="tx1">
                      <a:alpha val="80000"/>
                    </a:schemeClr>
                  </a:solidFill>
                </a:rPr>
                <a:t>2 PDF forms</a:t>
              </a:r>
              <a:br>
                <a:rPr lang="en-US" sz="1100" dirty="0">
                  <a:solidFill>
                    <a:schemeClr val="tx1">
                      <a:alpha val="80000"/>
                    </a:schemeClr>
                  </a:solidFill>
                </a:rPr>
              </a:br>
              <a:r>
                <a:rPr lang="en-US" sz="1100" dirty="0">
                  <a:solidFill>
                    <a:schemeClr val="tx1">
                      <a:alpha val="80000"/>
                    </a:schemeClr>
                  </a:solidFill>
                </a:rPr>
                <a:t>Manual Updates to System</a:t>
              </a:r>
              <a:br>
                <a:rPr lang="en-US" sz="1100" dirty="0">
                  <a:solidFill>
                    <a:schemeClr val="tx1">
                      <a:alpha val="80000"/>
                    </a:schemeClr>
                  </a:solidFill>
                </a:rPr>
              </a:br>
              <a:r>
                <a:rPr lang="en-US" sz="1100" dirty="0">
                  <a:solidFill>
                    <a:schemeClr val="tx1">
                      <a:alpha val="80000"/>
                    </a:schemeClr>
                  </a:solidFill>
                </a:rPr>
                <a:t>P4 Level Data</a:t>
              </a:r>
              <a:br>
                <a:rPr lang="en-US" sz="1100" dirty="0">
                  <a:solidFill>
                    <a:schemeClr val="tx1">
                      <a:alpha val="80000"/>
                    </a:schemeClr>
                  </a:solidFill>
                </a:rPr>
              </a:br>
              <a:r>
                <a:rPr lang="en-US" sz="1100" dirty="0">
                  <a:solidFill>
                    <a:schemeClr val="tx1">
                      <a:alpha val="80000"/>
                    </a:schemeClr>
                  </a:solidFill>
                </a:rPr>
                <a:t>Email Workflow</a:t>
              </a:r>
            </a:p>
          </p:txBody>
        </p:sp>
        <p:sp>
          <p:nvSpPr>
            <p:cNvPr id="25" name="Rectangle 24"/>
            <p:cNvSpPr/>
            <p:nvPr/>
          </p:nvSpPr>
          <p:spPr>
            <a:xfrm>
              <a:off x="2028825"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13" name="Rectangle 12"/>
            <p:cNvSpPr/>
            <p:nvPr/>
          </p:nvSpPr>
          <p:spPr>
            <a:xfrm>
              <a:off x="2028824"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grpSp>
        <p:nvGrpSpPr>
          <p:cNvPr id="9" name="Group 8"/>
          <p:cNvGrpSpPr/>
          <p:nvPr/>
        </p:nvGrpSpPr>
        <p:grpSpPr>
          <a:xfrm>
            <a:off x="8940842" y="1648068"/>
            <a:ext cx="2357805" cy="4003040"/>
            <a:chOff x="4530574" y="2286000"/>
            <a:chExt cx="2357805" cy="4003040"/>
          </a:xfrm>
        </p:grpSpPr>
        <p:sp>
          <p:nvSpPr>
            <p:cNvPr id="26" name="Rectangle 25"/>
            <p:cNvSpPr/>
            <p:nvPr/>
          </p:nvSpPr>
          <p:spPr>
            <a:xfrm>
              <a:off x="4530575" y="2286000"/>
              <a:ext cx="2357804" cy="4003040"/>
            </a:xfrm>
            <a:prstGeom prst="rect">
              <a:avLst/>
            </a:prstGeom>
            <a:solidFill>
              <a:schemeClr val="bg1">
                <a:lumMod val="90000"/>
                <a:lumOff val="10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1999" tIns="540000" rIns="180000" bIns="396000" rtlCol="0" anchor="t"/>
            <a:lstStyle/>
            <a:p>
              <a:pPr algn="ctr">
                <a:lnSpc>
                  <a:spcPct val="130000"/>
                </a:lnSpc>
                <a:spcBef>
                  <a:spcPts val="1000"/>
                </a:spcBef>
              </a:pPr>
              <a:r>
                <a:rPr lang="en-US" sz="1400" b="1" dirty="0">
                  <a:solidFill>
                    <a:schemeClr val="tx1"/>
                  </a:solidFill>
                </a:rPr>
                <a:t>Statement of Legal Residency</a:t>
              </a:r>
              <a:endParaRPr lang="en-US" sz="3600" b="1" dirty="0">
                <a:solidFill>
                  <a:schemeClr val="tx1"/>
                </a:solidFill>
              </a:endParaRPr>
            </a:p>
            <a:p>
              <a:pPr algn="ctr">
                <a:lnSpc>
                  <a:spcPct val="150000"/>
                </a:lnSpc>
              </a:pPr>
              <a:r>
                <a:rPr lang="en-US" sz="1100" dirty="0">
                  <a:solidFill>
                    <a:schemeClr val="tx1">
                      <a:alpha val="80000"/>
                    </a:schemeClr>
                  </a:solidFill>
                </a:rPr>
                <a:t>Custom CS Pages</a:t>
              </a:r>
              <a:br>
                <a:rPr lang="en-US" sz="1100" dirty="0">
                  <a:solidFill>
                    <a:schemeClr val="tx1">
                      <a:alpha val="80000"/>
                    </a:schemeClr>
                  </a:solidFill>
                </a:rPr>
              </a:br>
              <a:r>
                <a:rPr lang="en-US" sz="1100" dirty="0">
                  <a:solidFill>
                    <a:schemeClr val="tx1">
                      <a:alpha val="80000"/>
                    </a:schemeClr>
                  </a:solidFill>
                </a:rPr>
                <a:t>Technical Maintenance</a:t>
              </a:r>
              <a:br>
                <a:rPr lang="en-US" sz="1100" dirty="0">
                  <a:solidFill>
                    <a:schemeClr val="tx1">
                      <a:alpha val="80000"/>
                    </a:schemeClr>
                  </a:solidFill>
                </a:rPr>
              </a:br>
              <a:r>
                <a:rPr lang="en-US" sz="1100" dirty="0">
                  <a:solidFill>
                    <a:schemeClr val="tx1">
                      <a:alpha val="80000"/>
                    </a:schemeClr>
                  </a:solidFill>
                </a:rPr>
                <a:t>300+ Questions – Y/N</a:t>
              </a:r>
            </a:p>
          </p:txBody>
        </p:sp>
        <p:sp>
          <p:nvSpPr>
            <p:cNvPr id="27" name="Rectangle 26"/>
            <p:cNvSpPr/>
            <p:nvPr/>
          </p:nvSpPr>
          <p:spPr>
            <a:xfrm>
              <a:off x="4530575" y="2286695"/>
              <a:ext cx="2357803" cy="659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28" name="Rectangle 27"/>
            <p:cNvSpPr/>
            <p:nvPr/>
          </p:nvSpPr>
          <p:spPr>
            <a:xfrm>
              <a:off x="4530574" y="5709077"/>
              <a:ext cx="2357803" cy="579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b="1" dirty="0">
                  <a:solidFill>
                    <a:schemeClr val="accent1"/>
                  </a:solidFill>
                  <a:latin typeface="Open Sans" charset="0"/>
                  <a:ea typeface="Open Sans" charset="0"/>
                  <a:cs typeface="Open Sans" charset="0"/>
                </a:rPr>
                <a:t>No </a:t>
              </a:r>
              <a:r>
                <a:rPr lang="en-US" sz="1000" b="1" dirty="0" err="1">
                  <a:solidFill>
                    <a:schemeClr val="accent1"/>
                  </a:solidFill>
                  <a:latin typeface="Open Sans" charset="0"/>
                  <a:ea typeface="Open Sans" charset="0"/>
                  <a:cs typeface="Open Sans" charset="0"/>
                </a:rPr>
                <a:t>ReForm</a:t>
              </a:r>
              <a:endParaRPr lang="en-US" sz="1000" b="1" dirty="0">
                <a:solidFill>
                  <a:schemeClr val="accent1"/>
                </a:solidFill>
                <a:latin typeface="Open Sans" charset="0"/>
                <a:ea typeface="Open Sans" charset="0"/>
                <a:cs typeface="Open Sans" charset="0"/>
              </a:endParaRPr>
            </a:p>
          </p:txBody>
        </p:sp>
      </p:grpSp>
      <p:grpSp>
        <p:nvGrpSpPr>
          <p:cNvPr id="2" name="Group 1">
            <a:extLst>
              <a:ext uri="{FF2B5EF4-FFF2-40B4-BE49-F238E27FC236}">
                <a16:creationId xmlns:a16="http://schemas.microsoft.com/office/drawing/2014/main" id="{1153722E-0947-2C57-9741-26CD9483BF6C}"/>
              </a:ext>
            </a:extLst>
          </p:cNvPr>
          <p:cNvGrpSpPr/>
          <p:nvPr/>
        </p:nvGrpSpPr>
        <p:grpSpPr>
          <a:xfrm>
            <a:off x="6371541" y="2209426"/>
            <a:ext cx="2357805" cy="3439636"/>
            <a:chOff x="2028824" y="2849404"/>
            <a:chExt cx="2357805" cy="3439636"/>
          </a:xfrm>
        </p:grpSpPr>
        <p:sp>
          <p:nvSpPr>
            <p:cNvPr id="5" name="Rectangle 4">
              <a:extLst>
                <a:ext uri="{FF2B5EF4-FFF2-40B4-BE49-F238E27FC236}">
                  <a16:creationId xmlns:a16="http://schemas.microsoft.com/office/drawing/2014/main" id="{5D9AC1A4-28B3-B9B3-B1E9-0813FED897D4}"/>
                </a:ext>
              </a:extLst>
            </p:cNvPr>
            <p:cNvSpPr/>
            <p:nvPr/>
          </p:nvSpPr>
          <p:spPr>
            <a:xfrm>
              <a:off x="2028825" y="2849404"/>
              <a:ext cx="2357804" cy="3439636"/>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t"/>
            <a:lstStyle/>
            <a:p>
              <a:pPr algn="ctr">
                <a:lnSpc>
                  <a:spcPct val="130000"/>
                </a:lnSpc>
                <a:spcBef>
                  <a:spcPts val="1000"/>
                </a:spcBef>
              </a:pPr>
              <a:r>
                <a:rPr lang="en-US" sz="1400" b="1" dirty="0">
                  <a:solidFill>
                    <a:schemeClr val="tx1"/>
                  </a:solidFill>
                </a:rPr>
                <a:t>Late Schedule Change Petition</a:t>
              </a:r>
            </a:p>
            <a:p>
              <a:pPr algn="ctr">
                <a:lnSpc>
                  <a:spcPct val="150000"/>
                </a:lnSpc>
              </a:pPr>
              <a:r>
                <a:rPr lang="en-US" sz="1000" dirty="0">
                  <a:solidFill>
                    <a:schemeClr val="tx1">
                      <a:alpha val="80000"/>
                    </a:schemeClr>
                  </a:solidFill>
                </a:rPr>
                <a:t>COVID-19 ER Project</a:t>
              </a:r>
              <a:br>
                <a:rPr lang="en-US" sz="1000" dirty="0">
                  <a:solidFill>
                    <a:schemeClr val="tx1">
                      <a:alpha val="80000"/>
                    </a:schemeClr>
                  </a:solidFill>
                </a:rPr>
              </a:br>
              <a:r>
                <a:rPr lang="en-US" sz="1000" dirty="0">
                  <a:solidFill>
                    <a:schemeClr val="tx1">
                      <a:alpha val="80000"/>
                    </a:schemeClr>
                  </a:solidFill>
                </a:rPr>
                <a:t>MVP</a:t>
              </a:r>
              <a:br>
                <a:rPr lang="en-US" sz="1000" dirty="0">
                  <a:solidFill>
                    <a:schemeClr val="tx1">
                      <a:alpha val="80000"/>
                    </a:schemeClr>
                  </a:solidFill>
                </a:rPr>
              </a:br>
              <a:r>
                <a:rPr lang="en-US" sz="1000" dirty="0">
                  <a:solidFill>
                    <a:schemeClr val="tx1">
                      <a:alpha val="80000"/>
                    </a:schemeClr>
                  </a:solidFill>
                </a:rPr>
                <a:t>Continuous Enhancements</a:t>
              </a:r>
              <a:br>
                <a:rPr lang="en-US" sz="1000" dirty="0">
                  <a:solidFill>
                    <a:schemeClr val="tx1">
                      <a:alpha val="80000"/>
                    </a:schemeClr>
                  </a:solidFill>
                </a:rPr>
              </a:br>
              <a:r>
                <a:rPr lang="en-US" sz="1000" dirty="0">
                  <a:solidFill>
                    <a:schemeClr val="tx1">
                      <a:alpha val="80000"/>
                    </a:schemeClr>
                  </a:solidFill>
                </a:rPr>
                <a:t>1 College to 2</a:t>
              </a:r>
            </a:p>
          </p:txBody>
        </p:sp>
        <p:sp>
          <p:nvSpPr>
            <p:cNvPr id="6" name="Rectangle 5">
              <a:extLst>
                <a:ext uri="{FF2B5EF4-FFF2-40B4-BE49-F238E27FC236}">
                  <a16:creationId xmlns:a16="http://schemas.microsoft.com/office/drawing/2014/main" id="{25C331D9-5B06-ABBB-F599-0FCD9153718C}"/>
                </a:ext>
              </a:extLst>
            </p:cNvPr>
            <p:cNvSpPr/>
            <p:nvPr/>
          </p:nvSpPr>
          <p:spPr>
            <a:xfrm>
              <a:off x="2028825" y="2850644"/>
              <a:ext cx="2357803" cy="6597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sp>
          <p:nvSpPr>
            <p:cNvPr id="7" name="Rectangle 6">
              <a:extLst>
                <a:ext uri="{FF2B5EF4-FFF2-40B4-BE49-F238E27FC236}">
                  <a16:creationId xmlns:a16="http://schemas.microsoft.com/office/drawing/2014/main" id="{C291A7AC-174C-E4B7-EE5C-79C6866DB132}"/>
                </a:ext>
              </a:extLst>
            </p:cNvPr>
            <p:cNvSpPr/>
            <p:nvPr/>
          </p:nvSpPr>
          <p:spPr>
            <a:xfrm>
              <a:off x="2028824" y="5709077"/>
              <a:ext cx="2357803" cy="57996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000" dirty="0" err="1">
                  <a:solidFill>
                    <a:srgbClr val="FFFFFF"/>
                  </a:solidFill>
                  <a:latin typeface="Open Sans" charset="0"/>
                  <a:ea typeface="Open Sans" charset="0"/>
                  <a:cs typeface="Open Sans" charset="0"/>
                </a:rPr>
                <a:t>ReForm</a:t>
              </a:r>
              <a:endParaRPr lang="en-US" sz="1000" dirty="0">
                <a:solidFill>
                  <a:srgbClr val="FFFFFF"/>
                </a:solidFill>
                <a:latin typeface="Open Sans" charset="0"/>
                <a:ea typeface="Open Sans" charset="0"/>
                <a:cs typeface="Open Sans" charset="0"/>
              </a:endParaRPr>
            </a:p>
          </p:txBody>
        </p:sp>
      </p:grpSp>
    </p:spTree>
    <p:extLst>
      <p:ext uri="{BB962C8B-B14F-4D97-AF65-F5344CB8AC3E}">
        <p14:creationId xmlns:p14="http://schemas.microsoft.com/office/powerpoint/2010/main" val="4273801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8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4957" y="4352855"/>
            <a:ext cx="3382746" cy="1520792"/>
          </a:xfrm>
          <a:prstGeom prst="rect">
            <a:avLst/>
          </a:prstGeom>
          <a:noFill/>
        </p:spPr>
        <p:txBody>
          <a:bodyPr wrap="square" lIns="0" tIns="36000" rIns="216000" bIns="36000" rtlCol="0">
            <a:spAutoFit/>
          </a:bodyPr>
          <a:lstStyle/>
          <a:p>
            <a:pPr>
              <a:lnSpc>
                <a:spcPct val="130000"/>
              </a:lnSpc>
              <a:spcBef>
                <a:spcPts val="1000"/>
              </a:spcBef>
            </a:pPr>
            <a:r>
              <a:rPr lang="en-US" sz="2000" dirty="0">
                <a:solidFill>
                  <a:schemeClr val="bg2">
                    <a:lumMod val="60000"/>
                    <a:lumOff val="40000"/>
                  </a:schemeClr>
                </a:solidFill>
                <a:latin typeface="+mj-lt"/>
                <a:ea typeface="Open Sans Light" charset="0"/>
                <a:cs typeface="Open Sans Light" charset="0"/>
              </a:rPr>
              <a:t>Stick to Standards</a:t>
            </a:r>
            <a:endParaRPr lang="en-US" sz="2000" b="1" dirty="0">
              <a:solidFill>
                <a:schemeClr val="bg2">
                  <a:lumMod val="60000"/>
                  <a:lumOff val="40000"/>
                </a:schemeClr>
              </a:solidFill>
              <a:latin typeface="+mj-lt"/>
            </a:endParaRPr>
          </a:p>
          <a:p>
            <a:pPr>
              <a:lnSpc>
                <a:spcPct val="130000"/>
              </a:lnSpc>
              <a:spcBef>
                <a:spcPts val="1000"/>
              </a:spcBef>
            </a:pPr>
            <a:r>
              <a:rPr lang="en-US" sz="1400" b="1" dirty="0"/>
              <a:t>Where you can…</a:t>
            </a:r>
          </a:p>
          <a:p>
            <a:pPr>
              <a:lnSpc>
                <a:spcPct val="130000"/>
              </a:lnSpc>
              <a:spcBef>
                <a:spcPts val="1000"/>
              </a:spcBef>
            </a:pPr>
            <a:r>
              <a:rPr lang="en-US" sz="1000" b="1" dirty="0">
                <a:solidFill>
                  <a:schemeClr val="tx1">
                    <a:lumMod val="90000"/>
                    <a:alpha val="70000"/>
                  </a:schemeClr>
                </a:solidFill>
              </a:rPr>
              <a:t>Naming conventions</a:t>
            </a:r>
          </a:p>
          <a:p>
            <a:pPr>
              <a:lnSpc>
                <a:spcPct val="130000"/>
              </a:lnSpc>
              <a:spcBef>
                <a:spcPts val="1000"/>
              </a:spcBef>
            </a:pPr>
            <a:r>
              <a:rPr lang="en-US" sz="1000" b="1" dirty="0">
                <a:solidFill>
                  <a:schemeClr val="tx1">
                    <a:lumMod val="90000"/>
                    <a:alpha val="70000"/>
                  </a:schemeClr>
                </a:solidFill>
              </a:rPr>
              <a:t>Standardization of form setup</a:t>
            </a:r>
            <a:endParaRPr lang="en-US" sz="1000" dirty="0">
              <a:solidFill>
                <a:schemeClr val="tx1">
                  <a:lumMod val="90000"/>
                  <a:alpha val="70000"/>
                </a:schemeClr>
              </a:solidFill>
            </a:endParaRPr>
          </a:p>
        </p:txBody>
      </p:sp>
      <p:sp>
        <p:nvSpPr>
          <p:cNvPr id="19" name="TextBox 18"/>
          <p:cNvSpPr txBox="1"/>
          <p:nvPr/>
        </p:nvSpPr>
        <p:spPr>
          <a:xfrm>
            <a:off x="306281" y="1592127"/>
            <a:ext cx="2917963" cy="2321011"/>
          </a:xfrm>
          <a:prstGeom prst="rect">
            <a:avLst/>
          </a:prstGeom>
          <a:noFill/>
        </p:spPr>
        <p:txBody>
          <a:bodyPr wrap="square" lIns="0" tIns="36000" rIns="216000" bIns="36000" rtlCol="0">
            <a:spAutoFit/>
          </a:bodyPr>
          <a:lstStyle/>
          <a:p>
            <a:pPr>
              <a:lnSpc>
                <a:spcPct val="130000"/>
              </a:lnSpc>
              <a:spcBef>
                <a:spcPts val="1000"/>
              </a:spcBef>
            </a:pPr>
            <a:r>
              <a:rPr lang="en-US" sz="2000" dirty="0">
                <a:solidFill>
                  <a:schemeClr val="bg2">
                    <a:lumMod val="60000"/>
                    <a:lumOff val="40000"/>
                  </a:schemeClr>
                </a:solidFill>
                <a:latin typeface="+mj-lt"/>
                <a:ea typeface="Open Sans Light" charset="0"/>
                <a:cs typeface="Open Sans Light" charset="0"/>
              </a:rPr>
              <a:t>Solid Specification/ Design Template</a:t>
            </a:r>
            <a:endParaRPr lang="en-US" sz="2000" b="1" dirty="0">
              <a:solidFill>
                <a:schemeClr val="bg2">
                  <a:lumMod val="60000"/>
                  <a:lumOff val="40000"/>
                </a:schemeClr>
              </a:solidFill>
              <a:latin typeface="+mj-lt"/>
            </a:endParaRPr>
          </a:p>
          <a:p>
            <a:pPr>
              <a:lnSpc>
                <a:spcPct val="130000"/>
              </a:lnSpc>
              <a:spcBef>
                <a:spcPts val="1000"/>
              </a:spcBef>
            </a:pPr>
            <a:r>
              <a:rPr lang="en-US" sz="1400" b="1" dirty="0">
                <a:solidFill>
                  <a:schemeClr val="tx2"/>
                </a:solidFill>
              </a:rPr>
              <a:t>6 Years and Still Transforming</a:t>
            </a:r>
          </a:p>
          <a:p>
            <a:pPr>
              <a:lnSpc>
                <a:spcPct val="130000"/>
              </a:lnSpc>
              <a:spcBef>
                <a:spcPts val="1000"/>
              </a:spcBef>
            </a:pPr>
            <a:r>
              <a:rPr lang="en-US" sz="1000" b="1" dirty="0">
                <a:solidFill>
                  <a:schemeClr val="tx1">
                    <a:lumMod val="90000"/>
                  </a:schemeClr>
                </a:solidFill>
              </a:rPr>
              <a:t>Continuously review and improve Specification Templates</a:t>
            </a:r>
          </a:p>
          <a:p>
            <a:pPr>
              <a:lnSpc>
                <a:spcPct val="130000"/>
              </a:lnSpc>
              <a:spcBef>
                <a:spcPts val="1000"/>
              </a:spcBef>
            </a:pPr>
            <a:r>
              <a:rPr lang="en-US" sz="1000" b="1" dirty="0">
                <a:solidFill>
                  <a:schemeClr val="tx1">
                    <a:lumMod val="90000"/>
                  </a:schemeClr>
                </a:solidFill>
              </a:rPr>
              <a:t>Templates should walk through all the areas of form and form process</a:t>
            </a:r>
            <a:endParaRPr lang="en-US" sz="1000" dirty="0">
              <a:solidFill>
                <a:schemeClr val="tx1">
                  <a:lumMod val="90000"/>
                </a:schemeClr>
              </a:solidFill>
            </a:endParaRPr>
          </a:p>
        </p:txBody>
      </p:sp>
      <p:sp>
        <p:nvSpPr>
          <p:cNvPr id="20" name="TextBox 19"/>
          <p:cNvSpPr txBox="1"/>
          <p:nvPr/>
        </p:nvSpPr>
        <p:spPr>
          <a:xfrm>
            <a:off x="8752639" y="4305262"/>
            <a:ext cx="3382744" cy="2249196"/>
          </a:xfrm>
          <a:prstGeom prst="rect">
            <a:avLst/>
          </a:prstGeom>
          <a:noFill/>
        </p:spPr>
        <p:txBody>
          <a:bodyPr wrap="square" lIns="0" tIns="36000" rIns="216000" bIns="36000" rtlCol="0">
            <a:spAutoFit/>
          </a:bodyPr>
          <a:lstStyle/>
          <a:p>
            <a:pPr>
              <a:lnSpc>
                <a:spcPct val="130000"/>
              </a:lnSpc>
              <a:spcBef>
                <a:spcPts val="1000"/>
              </a:spcBef>
            </a:pPr>
            <a:r>
              <a:rPr lang="en-US" sz="2000" dirty="0">
                <a:solidFill>
                  <a:schemeClr val="bg2">
                    <a:lumMod val="60000"/>
                    <a:lumOff val="40000"/>
                  </a:schemeClr>
                </a:solidFill>
                <a:latin typeface="+mj-lt"/>
                <a:ea typeface="Open Sans Light" charset="0"/>
                <a:cs typeface="Open Sans Light" charset="0"/>
              </a:rPr>
              <a:t>Manage Expectations – Avoid Scope Creep!</a:t>
            </a:r>
            <a:endParaRPr lang="en-US" sz="2000" b="1" dirty="0">
              <a:solidFill>
                <a:schemeClr val="bg2">
                  <a:lumMod val="60000"/>
                  <a:lumOff val="40000"/>
                </a:schemeClr>
              </a:solidFill>
              <a:latin typeface="+mj-lt"/>
            </a:endParaRPr>
          </a:p>
          <a:p>
            <a:pPr>
              <a:lnSpc>
                <a:spcPct val="130000"/>
              </a:lnSpc>
              <a:spcBef>
                <a:spcPts val="1000"/>
              </a:spcBef>
            </a:pPr>
            <a:r>
              <a:rPr lang="en-US" sz="1400" b="1" dirty="0"/>
              <a:t>Nearly impossible.</a:t>
            </a:r>
          </a:p>
          <a:p>
            <a:pPr>
              <a:lnSpc>
                <a:spcPct val="130000"/>
              </a:lnSpc>
              <a:spcBef>
                <a:spcPts val="1000"/>
              </a:spcBef>
            </a:pPr>
            <a:r>
              <a:rPr lang="en-US" sz="1000" b="1" dirty="0">
                <a:solidFill>
                  <a:schemeClr val="tx1">
                    <a:alpha val="70000"/>
                  </a:schemeClr>
                </a:solidFill>
              </a:rPr>
              <a:t>Iterative Development: Pros &amp; Cons</a:t>
            </a:r>
          </a:p>
          <a:p>
            <a:pPr>
              <a:lnSpc>
                <a:spcPct val="130000"/>
              </a:lnSpc>
              <a:spcBef>
                <a:spcPts val="1000"/>
              </a:spcBef>
            </a:pPr>
            <a:r>
              <a:rPr lang="en-US" sz="1000" b="1" dirty="0">
                <a:solidFill>
                  <a:schemeClr val="tx1">
                    <a:alpha val="70000"/>
                  </a:schemeClr>
                </a:solidFill>
              </a:rPr>
              <a:t>Bells &amp; Whistles right out the gate</a:t>
            </a:r>
          </a:p>
          <a:p>
            <a:pPr>
              <a:lnSpc>
                <a:spcPct val="130000"/>
              </a:lnSpc>
              <a:spcBef>
                <a:spcPts val="1000"/>
              </a:spcBef>
            </a:pPr>
            <a:r>
              <a:rPr lang="en-US" sz="1000" b="1" dirty="0">
                <a:solidFill>
                  <a:schemeClr val="tx1">
                    <a:alpha val="70000"/>
                  </a:schemeClr>
                </a:solidFill>
              </a:rPr>
              <a:t>Simple to start</a:t>
            </a:r>
            <a:endParaRPr lang="en-US" sz="1000" dirty="0">
              <a:solidFill>
                <a:schemeClr val="tx1">
                  <a:alpha val="70000"/>
                </a:schemeClr>
              </a:solidFill>
            </a:endParaRPr>
          </a:p>
        </p:txBody>
      </p:sp>
      <p:sp>
        <p:nvSpPr>
          <p:cNvPr id="2" name="Title 1">
            <a:extLst>
              <a:ext uri="{FF2B5EF4-FFF2-40B4-BE49-F238E27FC236}">
                <a16:creationId xmlns:a16="http://schemas.microsoft.com/office/drawing/2014/main" id="{78723A84-AA69-893D-3FE0-56B8EB1CF8AA}"/>
              </a:ext>
            </a:extLst>
          </p:cNvPr>
          <p:cNvSpPr txBox="1">
            <a:spLocks/>
          </p:cNvSpPr>
          <p:nvPr/>
        </p:nvSpPr>
        <p:spPr>
          <a:xfrm>
            <a:off x="220616" y="399345"/>
            <a:ext cx="9152697" cy="1249845"/>
          </a:xfrm>
          <a:prstGeom prst="rect">
            <a:avLst/>
          </a:prstGeom>
        </p:spPr>
        <p:txBody>
          <a:bodyPr/>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r>
              <a:rPr lang="en-US" dirty="0">
                <a:solidFill>
                  <a:schemeClr val="accent1"/>
                </a:solidFill>
              </a:rPr>
              <a:t>Recommendations:</a:t>
            </a:r>
            <a:br>
              <a:rPr lang="en-US" dirty="0">
                <a:solidFill>
                  <a:schemeClr val="accent1"/>
                </a:solidFill>
              </a:rPr>
            </a:br>
            <a:r>
              <a:rPr lang="en-US" dirty="0">
                <a:solidFill>
                  <a:schemeClr val="tx2"/>
                </a:solidFill>
              </a:rPr>
              <a:t>Starting Form Projects</a:t>
            </a:r>
            <a:endParaRPr lang="en-US" dirty="0"/>
          </a:p>
        </p:txBody>
      </p:sp>
      <p:sp>
        <p:nvSpPr>
          <p:cNvPr id="3" name="TextBox 2">
            <a:extLst>
              <a:ext uri="{FF2B5EF4-FFF2-40B4-BE49-F238E27FC236}">
                <a16:creationId xmlns:a16="http://schemas.microsoft.com/office/drawing/2014/main" id="{781F8807-B337-3FB8-7C1E-00918731D9ED}"/>
              </a:ext>
            </a:extLst>
          </p:cNvPr>
          <p:cNvSpPr txBox="1"/>
          <p:nvPr/>
        </p:nvSpPr>
        <p:spPr>
          <a:xfrm>
            <a:off x="8752639" y="1487467"/>
            <a:ext cx="2917963" cy="2649306"/>
          </a:xfrm>
          <a:prstGeom prst="rect">
            <a:avLst/>
          </a:prstGeom>
          <a:noFill/>
        </p:spPr>
        <p:txBody>
          <a:bodyPr wrap="square" lIns="0" tIns="36000" rIns="216000" bIns="36000" rtlCol="0">
            <a:spAutoFit/>
          </a:bodyPr>
          <a:lstStyle/>
          <a:p>
            <a:pPr>
              <a:lnSpc>
                <a:spcPct val="130000"/>
              </a:lnSpc>
              <a:spcBef>
                <a:spcPts val="1000"/>
              </a:spcBef>
            </a:pPr>
            <a:r>
              <a:rPr lang="en-US" sz="2000" dirty="0">
                <a:solidFill>
                  <a:schemeClr val="bg2">
                    <a:lumMod val="60000"/>
                    <a:lumOff val="40000"/>
                  </a:schemeClr>
                </a:solidFill>
                <a:latin typeface="+mj-lt"/>
                <a:ea typeface="Open Sans Light" charset="0"/>
                <a:cs typeface="Open Sans Light" charset="0"/>
              </a:rPr>
              <a:t>Change Management</a:t>
            </a:r>
            <a:endParaRPr lang="en-US" sz="2000" b="1" dirty="0">
              <a:solidFill>
                <a:schemeClr val="bg2">
                  <a:lumMod val="60000"/>
                  <a:lumOff val="40000"/>
                </a:schemeClr>
              </a:solidFill>
              <a:latin typeface="+mj-lt"/>
            </a:endParaRPr>
          </a:p>
          <a:p>
            <a:pPr>
              <a:lnSpc>
                <a:spcPct val="130000"/>
              </a:lnSpc>
              <a:spcBef>
                <a:spcPts val="1000"/>
              </a:spcBef>
            </a:pPr>
            <a:r>
              <a:rPr lang="en-US" sz="1400" b="1" dirty="0"/>
              <a:t>Remember Change is Hard</a:t>
            </a:r>
          </a:p>
          <a:p>
            <a:pPr>
              <a:lnSpc>
                <a:spcPct val="130000"/>
              </a:lnSpc>
              <a:spcBef>
                <a:spcPts val="1000"/>
              </a:spcBef>
            </a:pPr>
            <a:r>
              <a:rPr lang="en-US" sz="1000" b="1" dirty="0">
                <a:solidFill>
                  <a:schemeClr val="tx1">
                    <a:alpha val="70000"/>
                  </a:schemeClr>
                </a:solidFill>
              </a:rPr>
              <a:t>Patience, guidance and compromises go a long way.</a:t>
            </a:r>
          </a:p>
          <a:p>
            <a:pPr>
              <a:lnSpc>
                <a:spcPct val="130000"/>
              </a:lnSpc>
              <a:spcBef>
                <a:spcPts val="1000"/>
              </a:spcBef>
            </a:pPr>
            <a:r>
              <a:rPr lang="en-US" sz="1000" b="1" dirty="0">
                <a:solidFill>
                  <a:schemeClr val="tx1">
                    <a:alpha val="70000"/>
                  </a:schemeClr>
                </a:solidFill>
              </a:rPr>
              <a:t>Start small and work your way up</a:t>
            </a:r>
          </a:p>
          <a:p>
            <a:pPr>
              <a:lnSpc>
                <a:spcPct val="130000"/>
              </a:lnSpc>
              <a:spcBef>
                <a:spcPts val="1000"/>
              </a:spcBef>
            </a:pPr>
            <a:r>
              <a:rPr lang="en-US" sz="1000" b="1" dirty="0">
                <a:solidFill>
                  <a:schemeClr val="tx1">
                    <a:alpha val="70000"/>
                  </a:schemeClr>
                </a:solidFill>
              </a:rPr>
              <a:t>Highlight the benefits of moving to an </a:t>
            </a:r>
            <a:r>
              <a:rPr lang="en-US" sz="1000" b="1" dirty="0" err="1">
                <a:solidFill>
                  <a:schemeClr val="tx1">
                    <a:alpha val="70000"/>
                  </a:schemeClr>
                </a:solidFill>
              </a:rPr>
              <a:t>eForm</a:t>
            </a:r>
            <a:endParaRPr lang="en-US" sz="1000" dirty="0">
              <a:solidFill>
                <a:schemeClr val="tx1">
                  <a:alpha val="70000"/>
                </a:schemeClr>
              </a:solidFill>
            </a:endParaRPr>
          </a:p>
        </p:txBody>
      </p:sp>
      <p:pic>
        <p:nvPicPr>
          <p:cNvPr id="3076" name="Picture 4" descr="Retirement Planning Checklist – Forbes Advisor">
            <a:extLst>
              <a:ext uri="{FF2B5EF4-FFF2-40B4-BE49-F238E27FC236}">
                <a16:creationId xmlns:a16="http://schemas.microsoft.com/office/drawing/2014/main" id="{DDDF4E19-C45A-50CD-F734-36C2B4B5D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362" y="1621425"/>
            <a:ext cx="4770159" cy="26838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C0B62C8-266A-1B2B-F710-1D296DBE6A37}"/>
              </a:ext>
            </a:extLst>
          </p:cNvPr>
          <p:cNvSpPr txBox="1"/>
          <p:nvPr/>
        </p:nvSpPr>
        <p:spPr>
          <a:xfrm>
            <a:off x="3707703" y="4358981"/>
            <a:ext cx="4665818" cy="1520792"/>
          </a:xfrm>
          <a:prstGeom prst="rect">
            <a:avLst/>
          </a:prstGeom>
          <a:noFill/>
        </p:spPr>
        <p:txBody>
          <a:bodyPr wrap="square" lIns="0" tIns="36000" rIns="216000" bIns="36000" rtlCol="0">
            <a:spAutoFit/>
          </a:bodyPr>
          <a:lstStyle/>
          <a:p>
            <a:pPr>
              <a:lnSpc>
                <a:spcPct val="130000"/>
              </a:lnSpc>
              <a:spcBef>
                <a:spcPts val="1000"/>
              </a:spcBef>
            </a:pPr>
            <a:r>
              <a:rPr lang="en-US" sz="2000" dirty="0">
                <a:solidFill>
                  <a:schemeClr val="bg2">
                    <a:lumMod val="60000"/>
                    <a:lumOff val="40000"/>
                  </a:schemeClr>
                </a:solidFill>
                <a:latin typeface="+mj-lt"/>
                <a:ea typeface="Open Sans Light" charset="0"/>
                <a:cs typeface="Open Sans Light" charset="0"/>
              </a:rPr>
              <a:t>Remember Innovation Takes Time</a:t>
            </a:r>
            <a:endParaRPr lang="en-US" sz="2000" b="1" dirty="0">
              <a:solidFill>
                <a:schemeClr val="bg2">
                  <a:lumMod val="60000"/>
                  <a:lumOff val="40000"/>
                </a:schemeClr>
              </a:solidFill>
              <a:latin typeface="+mj-lt"/>
            </a:endParaRPr>
          </a:p>
          <a:p>
            <a:pPr>
              <a:lnSpc>
                <a:spcPct val="130000"/>
              </a:lnSpc>
              <a:spcBef>
                <a:spcPts val="1000"/>
              </a:spcBef>
            </a:pPr>
            <a:r>
              <a:rPr lang="en-US" sz="1400" b="1" dirty="0"/>
              <a:t>Focus on Continuous Improvement</a:t>
            </a:r>
          </a:p>
          <a:p>
            <a:pPr>
              <a:lnSpc>
                <a:spcPct val="130000"/>
              </a:lnSpc>
              <a:spcBef>
                <a:spcPts val="1000"/>
              </a:spcBef>
            </a:pPr>
            <a:r>
              <a:rPr lang="en-US" sz="1000" b="1" dirty="0">
                <a:solidFill>
                  <a:schemeClr val="accent4">
                    <a:lumMod val="20000"/>
                    <a:lumOff val="80000"/>
                  </a:schemeClr>
                </a:solidFill>
              </a:rPr>
              <a:t>Review code and configuration on a regular basis</a:t>
            </a:r>
          </a:p>
          <a:p>
            <a:pPr>
              <a:lnSpc>
                <a:spcPct val="130000"/>
              </a:lnSpc>
              <a:spcBef>
                <a:spcPts val="1000"/>
              </a:spcBef>
            </a:pPr>
            <a:r>
              <a:rPr lang="en-US" sz="1000" b="1" dirty="0">
                <a:solidFill>
                  <a:schemeClr val="accent4">
                    <a:lumMod val="20000"/>
                    <a:lumOff val="80000"/>
                  </a:schemeClr>
                </a:solidFill>
              </a:rPr>
              <a:t>Apply new functionality to replace antiquated work-arounds</a:t>
            </a:r>
            <a:endParaRPr lang="en-US" sz="1000" dirty="0">
              <a:solidFill>
                <a:schemeClr val="accent4">
                  <a:lumMod val="20000"/>
                  <a:lumOff val="80000"/>
                </a:schemeClr>
              </a:solidFill>
            </a:endParaRPr>
          </a:p>
        </p:txBody>
      </p:sp>
    </p:spTree>
    <p:extLst>
      <p:ext uri="{BB962C8B-B14F-4D97-AF65-F5344CB8AC3E}">
        <p14:creationId xmlns:p14="http://schemas.microsoft.com/office/powerpoint/2010/main" val="13202705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5DEB8FDB-955D-4743-801D-916D9CC612F9}"/>
              </a:ext>
            </a:extLst>
          </p:cNvPr>
          <p:cNvPicPr>
            <a:picLocks noChangeAspect="1" noChangeArrowheads="1"/>
          </p:cNvPicPr>
          <p:nvPr/>
        </p:nvPicPr>
        <p:blipFill>
          <a:blip r:embed="rId3">
            <a:alphaModFix amt="43000"/>
            <a:extLst>
              <a:ext uri="{28A0092B-C50C-407E-A947-70E740481C1C}">
                <a14:useLocalDpi xmlns:a14="http://schemas.microsoft.com/office/drawing/2010/main" val="0"/>
              </a:ext>
            </a:extLst>
          </a:blip>
          <a:srcRect/>
          <a:stretch>
            <a:fillRect/>
          </a:stretch>
        </p:blipFill>
        <p:spPr bwMode="auto">
          <a:xfrm>
            <a:off x="0" y="5587"/>
            <a:ext cx="457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986110" y="5587"/>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2286000" y="2340497"/>
            <a:ext cx="8364221" cy="2433926"/>
          </a:xfrm>
          <a:prstGeom prst="rect">
            <a:avLst/>
          </a:prstGeom>
          <a:ln>
            <a:solidFill>
              <a:schemeClr val="bg2">
                <a:lumMod val="60000"/>
                <a:lumOff val="40000"/>
              </a:schemeClr>
            </a:solidFill>
          </a:ln>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4000" dirty="0">
                <a:solidFill>
                  <a:srgbClr val="FFFFFF"/>
                </a:solidFill>
              </a:rPr>
              <a:t>When I create any dish, literally the first thing I think of is, what is the purpose behind this dish? Why am I putting this </a:t>
            </a:r>
            <a:r>
              <a:rPr lang="en-US" sz="4000" dirty="0">
                <a:solidFill>
                  <a:schemeClr val="bg2">
                    <a:lumMod val="60000"/>
                    <a:lumOff val="40000"/>
                  </a:schemeClr>
                </a:solidFill>
              </a:rPr>
              <a:t>ingredient</a:t>
            </a:r>
            <a:r>
              <a:rPr lang="en-US" sz="4000" dirty="0">
                <a:solidFill>
                  <a:srgbClr val="FFFFFF"/>
                </a:solidFill>
              </a:rPr>
              <a:t> in it?</a:t>
            </a:r>
            <a:endParaRPr lang="en-US" sz="4000" spc="0" dirty="0">
              <a:solidFill>
                <a:srgbClr val="FFFFFF"/>
              </a:solidFill>
            </a:endParaRPr>
          </a:p>
        </p:txBody>
      </p:sp>
      <p:sp>
        <p:nvSpPr>
          <p:cNvPr id="21" name="TextBox 20"/>
          <p:cNvSpPr txBox="1"/>
          <p:nvPr/>
        </p:nvSpPr>
        <p:spPr>
          <a:xfrm>
            <a:off x="8939624" y="4996492"/>
            <a:ext cx="2018416" cy="329120"/>
          </a:xfrm>
          <a:prstGeom prst="rect">
            <a:avLst/>
          </a:prstGeom>
          <a:noFill/>
        </p:spPr>
        <p:txBody>
          <a:bodyPr wrap="square" lIns="0" tIns="36000" rIns="216000" bIns="36000" rtlCol="0">
            <a:spAutoFit/>
          </a:bodyPr>
          <a:lstStyle/>
          <a:p>
            <a:pPr>
              <a:lnSpc>
                <a:spcPct val="130000"/>
              </a:lnSpc>
            </a:pPr>
            <a:r>
              <a:rPr lang="en-US" sz="1400" b="1" dirty="0">
                <a:solidFill>
                  <a:srgbClr val="FFFFFF"/>
                </a:solidFill>
              </a:rPr>
              <a:t>- Esther Choi</a:t>
            </a:r>
          </a:p>
        </p:txBody>
      </p:sp>
    </p:spTree>
    <p:extLst>
      <p:ext uri="{BB962C8B-B14F-4D97-AF65-F5344CB8AC3E}">
        <p14:creationId xmlns:p14="http://schemas.microsoft.com/office/powerpoint/2010/main" val="12781628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6" presetClass="emph" presetSubtype="0" accel="50000" decel="50000" autoRev="1" fill="hold" grpId="1" nodeType="withEffect">
                                  <p:stCondLst>
                                    <p:cond delay="1500"/>
                                  </p:stCondLst>
                                  <p:childTnLst>
                                    <p:animScale>
                                      <p:cBhvr>
                                        <p:cTn id="13"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727440" y="1141728"/>
            <a:ext cx="2455033" cy="2495551"/>
            <a:chOff x="1814072" y="3437888"/>
            <a:chExt cx="2455033" cy="2495551"/>
          </a:xfrm>
        </p:grpSpPr>
        <p:sp>
          <p:nvSpPr>
            <p:cNvPr id="11" name="Rectangle 10"/>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Pages, Segments, Fields, Acknowledgements, Attachments</a:t>
              </a:r>
            </a:p>
            <a:p>
              <a:pPr>
                <a:lnSpc>
                  <a:spcPct val="130000"/>
                </a:lnSpc>
                <a:spcBef>
                  <a:spcPts val="1000"/>
                </a:spcBef>
              </a:pPr>
              <a:r>
                <a:rPr lang="en-US" sz="1200" b="1" dirty="0">
                  <a:solidFill>
                    <a:schemeClr val="tx1">
                      <a:alpha val="70000"/>
                    </a:schemeClr>
                  </a:solidFill>
                </a:rPr>
                <a:t>The building blocks.</a:t>
              </a:r>
              <a:endParaRPr lang="en-US" sz="1200" dirty="0">
                <a:solidFill>
                  <a:schemeClr val="tx1">
                    <a:alpha val="70000"/>
                  </a:schemeClr>
                </a:solidFill>
              </a:endParaRPr>
            </a:p>
          </p:txBody>
        </p:sp>
        <p:sp>
          <p:nvSpPr>
            <p:cNvPr id="12" name="Rectangle 11"/>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5" name="Group 24"/>
          <p:cNvGrpSpPr/>
          <p:nvPr/>
        </p:nvGrpSpPr>
        <p:grpSpPr>
          <a:xfrm>
            <a:off x="8727440" y="3791665"/>
            <a:ext cx="2455033" cy="2495551"/>
            <a:chOff x="1814072" y="3437888"/>
            <a:chExt cx="2455033" cy="2495551"/>
          </a:xfrm>
        </p:grpSpPr>
        <p:sp>
          <p:nvSpPr>
            <p:cNvPr id="26" name="Rectangle 25"/>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Form Security</a:t>
              </a:r>
            </a:p>
            <a:p>
              <a:pPr>
                <a:lnSpc>
                  <a:spcPct val="130000"/>
                </a:lnSpc>
                <a:spcBef>
                  <a:spcPts val="1000"/>
                </a:spcBef>
              </a:pPr>
              <a:r>
                <a:rPr lang="en-US" sz="1000" b="1" dirty="0">
                  <a:solidFill>
                    <a:schemeClr val="tx1">
                      <a:alpha val="70000"/>
                    </a:schemeClr>
                  </a:solidFill>
                </a:rPr>
                <a:t>4 Levels:</a:t>
              </a:r>
            </a:p>
            <a:p>
              <a:pPr>
                <a:lnSpc>
                  <a:spcPct val="130000"/>
                </a:lnSpc>
                <a:spcBef>
                  <a:spcPts val="1000"/>
                </a:spcBef>
              </a:pPr>
              <a:r>
                <a:rPr lang="en-US" sz="1000" b="1" dirty="0">
                  <a:solidFill>
                    <a:schemeClr val="tx1">
                      <a:alpha val="70000"/>
                    </a:schemeClr>
                  </a:solidFill>
                </a:rPr>
                <a:t>Form User – Link API</a:t>
              </a:r>
            </a:p>
            <a:p>
              <a:pPr>
                <a:lnSpc>
                  <a:spcPct val="130000"/>
                </a:lnSpc>
                <a:spcBef>
                  <a:spcPts val="1000"/>
                </a:spcBef>
              </a:pPr>
              <a:r>
                <a:rPr lang="en-US" sz="1000" b="1" dirty="0">
                  <a:solidFill>
                    <a:schemeClr val="tx1">
                      <a:alpha val="70000"/>
                    </a:schemeClr>
                  </a:solidFill>
                </a:rPr>
                <a:t>Participation Rosters -</a:t>
              </a:r>
            </a:p>
            <a:p>
              <a:pPr>
                <a:lnSpc>
                  <a:spcPct val="130000"/>
                </a:lnSpc>
                <a:spcBef>
                  <a:spcPts val="1000"/>
                </a:spcBef>
              </a:pPr>
              <a:r>
                <a:rPr lang="en-US" sz="1000" b="1" dirty="0">
                  <a:solidFill>
                    <a:schemeClr val="tx1">
                      <a:alpha val="70000"/>
                    </a:schemeClr>
                  </a:solidFill>
                </a:rPr>
                <a:t>Search Settings – </a:t>
              </a:r>
            </a:p>
            <a:p>
              <a:pPr>
                <a:lnSpc>
                  <a:spcPct val="130000"/>
                </a:lnSpc>
                <a:spcBef>
                  <a:spcPts val="1000"/>
                </a:spcBef>
              </a:pPr>
              <a:r>
                <a:rPr lang="en-US" sz="1000" b="1" dirty="0">
                  <a:solidFill>
                    <a:schemeClr val="tx1">
                      <a:alpha val="70000"/>
                    </a:schemeClr>
                  </a:solidFill>
                </a:rPr>
                <a:t>Workflow - </a:t>
              </a:r>
              <a:endParaRPr lang="en-US" sz="1000" dirty="0">
                <a:solidFill>
                  <a:schemeClr val="tx1">
                    <a:alpha val="70000"/>
                  </a:schemeClr>
                </a:solidFill>
              </a:endParaRPr>
            </a:p>
          </p:txBody>
        </p:sp>
        <p:sp>
          <p:nvSpPr>
            <p:cNvPr id="27" name="Rectangle 26"/>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8" name="Group 27"/>
          <p:cNvGrpSpPr/>
          <p:nvPr/>
        </p:nvGrpSpPr>
        <p:grpSpPr>
          <a:xfrm>
            <a:off x="6096000" y="3791665"/>
            <a:ext cx="2455033" cy="2495551"/>
            <a:chOff x="1814072" y="3437888"/>
            <a:chExt cx="2455033" cy="2495551"/>
          </a:xfrm>
        </p:grpSpPr>
        <p:sp>
          <p:nvSpPr>
            <p:cNvPr id="29" name="Rectangle 28"/>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Visual Ifs </a:t>
              </a:r>
            </a:p>
            <a:p>
              <a:pPr>
                <a:lnSpc>
                  <a:spcPct val="130000"/>
                </a:lnSpc>
                <a:spcBef>
                  <a:spcPts val="1000"/>
                </a:spcBef>
              </a:pPr>
              <a:r>
                <a:rPr lang="en-US" sz="1000" b="1" dirty="0">
                  <a:solidFill>
                    <a:schemeClr val="tx1">
                      <a:alpha val="70000"/>
                    </a:schemeClr>
                  </a:solidFill>
                </a:rPr>
                <a:t>The neurons of functional logic!</a:t>
              </a:r>
            </a:p>
            <a:p>
              <a:pPr>
                <a:lnSpc>
                  <a:spcPct val="130000"/>
                </a:lnSpc>
                <a:spcBef>
                  <a:spcPts val="1000"/>
                </a:spcBef>
              </a:pPr>
              <a:r>
                <a:rPr lang="en-US" sz="1000" b="1" dirty="0">
                  <a:solidFill>
                    <a:schemeClr val="tx1">
                      <a:alpha val="70000"/>
                    </a:schemeClr>
                  </a:solidFill>
                </a:rPr>
                <a:t>Simple/Complex</a:t>
              </a:r>
              <a:endParaRPr lang="en-US" sz="1000" dirty="0">
                <a:solidFill>
                  <a:schemeClr val="tx1">
                    <a:alpha val="70000"/>
                  </a:schemeClr>
                </a:solidFill>
              </a:endParaRPr>
            </a:p>
          </p:txBody>
        </p:sp>
        <p:sp>
          <p:nvSpPr>
            <p:cNvPr id="30" name="Rectangle 29"/>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
        <p:nvSpPr>
          <p:cNvPr id="2" name="Title 1"/>
          <p:cNvSpPr>
            <a:spLocks noGrp="1"/>
          </p:cNvSpPr>
          <p:nvPr>
            <p:ph type="title"/>
          </p:nvPr>
        </p:nvSpPr>
        <p:spPr>
          <a:xfrm>
            <a:off x="1009527" y="2567636"/>
            <a:ext cx="4539615" cy="1249845"/>
          </a:xfrm>
        </p:spPr>
        <p:txBody>
          <a:bodyPr/>
          <a:lstStyle/>
          <a:p>
            <a:r>
              <a:rPr lang="en-US" dirty="0">
                <a:solidFill>
                  <a:schemeClr val="accent1"/>
                </a:solidFill>
              </a:rPr>
              <a:t>The</a:t>
            </a:r>
            <a:r>
              <a:rPr lang="en-US" dirty="0"/>
              <a:t> Ingredients!</a:t>
            </a:r>
            <a:br>
              <a:rPr lang="en-US" dirty="0"/>
            </a:br>
            <a:r>
              <a:rPr lang="en-US" sz="1800" b="0" dirty="0"/>
              <a:t>Form Parts</a:t>
            </a:r>
            <a:endParaRPr lang="en-US" dirty="0"/>
          </a:p>
        </p:txBody>
      </p:sp>
      <p:grpSp>
        <p:nvGrpSpPr>
          <p:cNvPr id="6" name="Group 5">
            <a:extLst>
              <a:ext uri="{FF2B5EF4-FFF2-40B4-BE49-F238E27FC236}">
                <a16:creationId xmlns:a16="http://schemas.microsoft.com/office/drawing/2014/main" id="{5C49CA49-9E1C-BDD8-28C3-97289886FD66}"/>
              </a:ext>
            </a:extLst>
          </p:cNvPr>
          <p:cNvGrpSpPr/>
          <p:nvPr/>
        </p:nvGrpSpPr>
        <p:grpSpPr>
          <a:xfrm>
            <a:off x="6096000" y="1141727"/>
            <a:ext cx="2455033" cy="2495551"/>
            <a:chOff x="1814072" y="3437888"/>
            <a:chExt cx="2455033" cy="2495551"/>
          </a:xfrm>
          <a:effectLst>
            <a:outerShdw blurRad="762000" dist="254000" dir="5400000" algn="t" rotWithShape="0">
              <a:prstClr val="black">
                <a:alpha val="30000"/>
              </a:prstClr>
            </a:outerShdw>
          </a:effectLst>
        </p:grpSpPr>
        <p:sp>
          <p:nvSpPr>
            <p:cNvPr id="7" name="Rectangle 6">
              <a:extLst>
                <a:ext uri="{FF2B5EF4-FFF2-40B4-BE49-F238E27FC236}">
                  <a16:creationId xmlns:a16="http://schemas.microsoft.com/office/drawing/2014/main" id="{FC16713D-8D50-3964-95C3-D15D8B362DCD}"/>
                </a:ext>
              </a:extLst>
            </p:cNvPr>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All in the Family – Form Families &amp; Tasks</a:t>
              </a:r>
            </a:p>
            <a:p>
              <a:pPr>
                <a:lnSpc>
                  <a:spcPct val="130000"/>
                </a:lnSpc>
                <a:spcBef>
                  <a:spcPts val="1000"/>
                </a:spcBef>
              </a:pPr>
              <a:r>
                <a:rPr lang="en-US" sz="1200" b="1" dirty="0">
                  <a:solidFill>
                    <a:schemeClr val="tx1">
                      <a:alpha val="70000"/>
                    </a:schemeClr>
                  </a:solidFill>
                </a:rPr>
                <a:t>How will you group your forms together?</a:t>
              </a:r>
            </a:p>
            <a:p>
              <a:pPr>
                <a:lnSpc>
                  <a:spcPct val="130000"/>
                </a:lnSpc>
                <a:spcBef>
                  <a:spcPts val="1000"/>
                </a:spcBef>
              </a:pPr>
              <a:r>
                <a:rPr lang="en-US" sz="1200" dirty="0">
                  <a:solidFill>
                    <a:schemeClr val="tx1">
                      <a:alpha val="70000"/>
                    </a:schemeClr>
                  </a:solidFill>
                </a:rPr>
                <a:t>Important? Not so Important?.</a:t>
              </a:r>
            </a:p>
          </p:txBody>
        </p:sp>
        <p:sp>
          <p:nvSpPr>
            <p:cNvPr id="8" name="Rectangle 7">
              <a:extLst>
                <a:ext uri="{FF2B5EF4-FFF2-40B4-BE49-F238E27FC236}">
                  <a16:creationId xmlns:a16="http://schemas.microsoft.com/office/drawing/2014/main" id="{67FB0613-7012-3D5F-D810-B8FD7D47EB22}"/>
                </a:ext>
              </a:extLst>
            </p:cNvPr>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4003561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nodeType="withEffect">
                                  <p:stCondLst>
                                    <p:cond delay="500"/>
                                  </p:stCondLst>
                                  <p:childTnLst>
                                    <p:animScale>
                                      <p:cBhvr>
                                        <p:cTn id="9" dur="5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4" y="0"/>
            <a:ext cx="5016552" cy="677998"/>
          </a:xfrm>
        </p:spPr>
        <p:txBody>
          <a:bodyPr/>
          <a:lstStyle/>
          <a:p>
            <a:r>
              <a:rPr lang="en-US" dirty="0"/>
              <a:t>Introductions </a:t>
            </a:r>
          </a:p>
        </p:txBody>
      </p:sp>
      <p:sp>
        <p:nvSpPr>
          <p:cNvPr id="16" name="TextBox 15"/>
          <p:cNvSpPr txBox="1"/>
          <p:nvPr/>
        </p:nvSpPr>
        <p:spPr>
          <a:xfrm>
            <a:off x="1582263" y="4464668"/>
            <a:ext cx="2220258" cy="1649481"/>
          </a:xfrm>
          <a:prstGeom prst="rect">
            <a:avLst/>
          </a:prstGeom>
          <a:noFill/>
        </p:spPr>
        <p:txBody>
          <a:bodyPr wrap="square" lIns="0" tIns="36000" rIns="216000" bIns="36000" rtlCol="0">
            <a:spAutoFit/>
          </a:bodyPr>
          <a:lstStyle/>
          <a:p>
            <a:pPr algn="ctr">
              <a:lnSpc>
                <a:spcPct val="130000"/>
              </a:lnSpc>
            </a:pPr>
            <a:r>
              <a:rPr lang="en-US" sz="2400" b="1" dirty="0"/>
              <a:t>Andrea Lloyd</a:t>
            </a:r>
          </a:p>
          <a:p>
            <a:pPr algn="ctr">
              <a:lnSpc>
                <a:spcPct val="130000"/>
              </a:lnSpc>
            </a:pPr>
            <a:r>
              <a:rPr lang="en-US" sz="1400" dirty="0">
                <a:solidFill>
                  <a:schemeClr val="tx1">
                    <a:alpha val="70000"/>
                  </a:schemeClr>
                </a:solidFill>
              </a:rPr>
              <a:t>Senior Business Systems Analyst</a:t>
            </a:r>
          </a:p>
          <a:p>
            <a:pPr algn="ctr">
              <a:lnSpc>
                <a:spcPct val="130000"/>
              </a:lnSpc>
            </a:pPr>
            <a:r>
              <a:rPr lang="en-US" sz="1400" dirty="0">
                <a:solidFill>
                  <a:schemeClr val="tx1">
                    <a:alpha val="70000"/>
                  </a:schemeClr>
                </a:solidFill>
              </a:rPr>
              <a:t>University of California, Berkeley</a:t>
            </a:r>
          </a:p>
        </p:txBody>
      </p:sp>
      <p:pic>
        <p:nvPicPr>
          <p:cNvPr id="1026" name="Picture 2">
            <a:extLst>
              <a:ext uri="{FF2B5EF4-FFF2-40B4-BE49-F238E27FC236}">
                <a16:creationId xmlns:a16="http://schemas.microsoft.com/office/drawing/2014/main" id="{0B86BCDD-65F3-EF42-8832-2E106641D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498" y="1041196"/>
            <a:ext cx="2547788" cy="3397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596041-81D1-0541-9FFD-E23EB2084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536" y="1250573"/>
            <a:ext cx="1824108" cy="1459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0B730-C331-4AB6-4533-0B3D6E32C83B}"/>
              </a:ext>
            </a:extLst>
          </p:cNvPr>
          <p:cNvPicPr>
            <a:picLocks noChangeAspect="1"/>
          </p:cNvPicPr>
          <p:nvPr/>
        </p:nvPicPr>
        <p:blipFill>
          <a:blip r:embed="rId5"/>
          <a:stretch>
            <a:fillRect/>
          </a:stretch>
        </p:blipFill>
        <p:spPr>
          <a:xfrm>
            <a:off x="7354894" y="930809"/>
            <a:ext cx="2644718" cy="3558100"/>
          </a:xfrm>
          <a:prstGeom prst="rect">
            <a:avLst/>
          </a:prstGeom>
        </p:spPr>
      </p:pic>
      <p:sp>
        <p:nvSpPr>
          <p:cNvPr id="4" name="TextBox 3">
            <a:extLst>
              <a:ext uri="{FF2B5EF4-FFF2-40B4-BE49-F238E27FC236}">
                <a16:creationId xmlns:a16="http://schemas.microsoft.com/office/drawing/2014/main" id="{47AC853C-E53F-6080-D092-14C9571E72BF}"/>
              </a:ext>
            </a:extLst>
          </p:cNvPr>
          <p:cNvSpPr txBox="1"/>
          <p:nvPr/>
        </p:nvSpPr>
        <p:spPr>
          <a:xfrm>
            <a:off x="7594422" y="4464668"/>
            <a:ext cx="2220258" cy="1369405"/>
          </a:xfrm>
          <a:prstGeom prst="rect">
            <a:avLst/>
          </a:prstGeom>
          <a:noFill/>
        </p:spPr>
        <p:txBody>
          <a:bodyPr wrap="square" lIns="0" tIns="36000" rIns="216000" bIns="36000" rtlCol="0">
            <a:spAutoFit/>
          </a:bodyPr>
          <a:lstStyle/>
          <a:p>
            <a:pPr algn="ctr">
              <a:lnSpc>
                <a:spcPct val="130000"/>
              </a:lnSpc>
            </a:pPr>
            <a:r>
              <a:rPr lang="en-US" sz="2400" b="1" dirty="0"/>
              <a:t>Scott </a:t>
            </a:r>
            <a:r>
              <a:rPr lang="en-US" sz="2400" b="1" dirty="0" err="1"/>
              <a:t>Antin</a:t>
            </a:r>
            <a:endParaRPr lang="en-US" sz="2400" b="1" dirty="0"/>
          </a:p>
          <a:p>
            <a:pPr algn="ctr">
              <a:lnSpc>
                <a:spcPct val="130000"/>
              </a:lnSpc>
            </a:pPr>
            <a:r>
              <a:rPr lang="en-US" sz="1400" dirty="0">
                <a:solidFill>
                  <a:schemeClr val="tx1">
                    <a:alpha val="70000"/>
                  </a:schemeClr>
                </a:solidFill>
              </a:rPr>
              <a:t>Vice President, Business Development </a:t>
            </a:r>
          </a:p>
          <a:p>
            <a:pPr algn="ctr">
              <a:lnSpc>
                <a:spcPct val="130000"/>
              </a:lnSpc>
            </a:pPr>
            <a:r>
              <a:rPr lang="en-US" sz="1400" dirty="0">
                <a:solidFill>
                  <a:schemeClr val="tx1">
                    <a:alpha val="70000"/>
                  </a:schemeClr>
                </a:solidFill>
              </a:rPr>
              <a:t>Gideon Taylor</a:t>
            </a:r>
          </a:p>
        </p:txBody>
      </p:sp>
    </p:spTree>
    <p:extLst>
      <p:ext uri="{BB962C8B-B14F-4D97-AF65-F5344CB8AC3E}">
        <p14:creationId xmlns:p14="http://schemas.microsoft.com/office/powerpoint/2010/main" val="214546950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3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40ED3-2C67-104D-02C4-3CE07AEB656B}"/>
              </a:ext>
            </a:extLst>
          </p:cNvPr>
          <p:cNvPicPr>
            <a:picLocks noChangeAspect="1"/>
          </p:cNvPicPr>
          <p:nvPr/>
        </p:nvPicPr>
        <p:blipFill>
          <a:blip r:embed="rId3"/>
          <a:stretch>
            <a:fillRect/>
          </a:stretch>
        </p:blipFill>
        <p:spPr>
          <a:xfrm>
            <a:off x="1062852" y="1085847"/>
            <a:ext cx="3593334" cy="5045268"/>
          </a:xfrm>
          <a:prstGeom prst="rect">
            <a:avLst/>
          </a:prstGeom>
        </p:spPr>
      </p:pic>
      <p:sp>
        <p:nvSpPr>
          <p:cNvPr id="4" name="Title 1">
            <a:extLst>
              <a:ext uri="{FF2B5EF4-FFF2-40B4-BE49-F238E27FC236}">
                <a16:creationId xmlns:a16="http://schemas.microsoft.com/office/drawing/2014/main" id="{0D28B2E3-CECE-9F88-9EE3-A515FAF9EED2}"/>
              </a:ext>
            </a:extLst>
          </p:cNvPr>
          <p:cNvSpPr txBox="1">
            <a:spLocks/>
          </p:cNvSpPr>
          <p:nvPr/>
        </p:nvSpPr>
        <p:spPr>
          <a:xfrm>
            <a:off x="176089" y="392904"/>
            <a:ext cx="5919911" cy="603648"/>
          </a:xfrm>
          <a:prstGeom prst="rect">
            <a:avLst/>
          </a:prstGeom>
        </p:spPr>
        <p:txBody>
          <a:bodyPr/>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r>
              <a:rPr lang="en-US" dirty="0">
                <a:solidFill>
                  <a:schemeClr val="accent1"/>
                </a:solidFill>
              </a:rPr>
              <a:t>Before Search Sets</a:t>
            </a:r>
            <a:endParaRPr lang="en-US" dirty="0"/>
          </a:p>
        </p:txBody>
      </p:sp>
      <p:pic>
        <p:nvPicPr>
          <p:cNvPr id="10" name="Picture 9">
            <a:extLst>
              <a:ext uri="{FF2B5EF4-FFF2-40B4-BE49-F238E27FC236}">
                <a16:creationId xmlns:a16="http://schemas.microsoft.com/office/drawing/2014/main" id="{D21B8E40-A5C1-D9CF-AF41-CA3CF8E42F06}"/>
              </a:ext>
            </a:extLst>
          </p:cNvPr>
          <p:cNvPicPr>
            <a:picLocks noChangeAspect="1"/>
          </p:cNvPicPr>
          <p:nvPr/>
        </p:nvPicPr>
        <p:blipFill>
          <a:blip r:embed="rId4"/>
          <a:stretch>
            <a:fillRect/>
          </a:stretch>
        </p:blipFill>
        <p:spPr>
          <a:xfrm>
            <a:off x="5414484" y="907255"/>
            <a:ext cx="6372704" cy="5223860"/>
          </a:xfrm>
          <a:prstGeom prst="rect">
            <a:avLst/>
          </a:prstGeom>
        </p:spPr>
      </p:pic>
      <p:cxnSp>
        <p:nvCxnSpPr>
          <p:cNvPr id="12" name="Straight Arrow Connector 11">
            <a:extLst>
              <a:ext uri="{FF2B5EF4-FFF2-40B4-BE49-F238E27FC236}">
                <a16:creationId xmlns:a16="http://schemas.microsoft.com/office/drawing/2014/main" id="{31829A28-AB25-592A-14AA-84AF7B7B593F}"/>
              </a:ext>
            </a:extLst>
          </p:cNvPr>
          <p:cNvCxnSpPr>
            <a:cxnSpLocks/>
            <a:stCxn id="13" idx="3"/>
          </p:cNvCxnSpPr>
          <p:nvPr/>
        </p:nvCxnSpPr>
        <p:spPr>
          <a:xfrm flipV="1">
            <a:off x="3328988" y="3791546"/>
            <a:ext cx="2710704" cy="9751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63FACA8-6F34-8448-35B8-AE0B723BE1F2}"/>
              </a:ext>
            </a:extLst>
          </p:cNvPr>
          <p:cNvSpPr/>
          <p:nvPr/>
        </p:nvSpPr>
        <p:spPr>
          <a:xfrm>
            <a:off x="1062852" y="4672018"/>
            <a:ext cx="2266136" cy="18930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1903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CCC697-0CE6-5906-AD6E-D42F8D75C7AC}"/>
              </a:ext>
            </a:extLst>
          </p:cNvPr>
          <p:cNvSpPr txBox="1"/>
          <p:nvPr/>
        </p:nvSpPr>
        <p:spPr>
          <a:xfrm>
            <a:off x="638518" y="430410"/>
            <a:ext cx="3964629" cy="731986"/>
          </a:xfrm>
          <a:prstGeom prst="rect">
            <a:avLst/>
          </a:prstGeom>
          <a:noFill/>
        </p:spPr>
        <p:txBody>
          <a:bodyPr wrap="square" lIns="0" tIns="36000" rIns="216000" bIns="36000" rtlCol="0">
            <a:spAutoFit/>
          </a:bodyPr>
          <a:lstStyle/>
          <a:p>
            <a:pPr>
              <a:lnSpc>
                <a:spcPct val="130000"/>
              </a:lnSpc>
              <a:spcBef>
                <a:spcPts val="1000"/>
              </a:spcBef>
            </a:pPr>
            <a:r>
              <a:rPr lang="en-US" sz="3600" dirty="0"/>
              <a:t>After Search Sets</a:t>
            </a:r>
            <a:endParaRPr lang="en-US" sz="3600" b="1" dirty="0"/>
          </a:p>
        </p:txBody>
      </p:sp>
      <p:pic>
        <p:nvPicPr>
          <p:cNvPr id="5" name="Picture 4">
            <a:extLst>
              <a:ext uri="{FF2B5EF4-FFF2-40B4-BE49-F238E27FC236}">
                <a16:creationId xmlns:a16="http://schemas.microsoft.com/office/drawing/2014/main" id="{031A4216-44DF-3BF6-47F2-6F8BEA8423D6}"/>
              </a:ext>
            </a:extLst>
          </p:cNvPr>
          <p:cNvPicPr>
            <a:picLocks noChangeAspect="1"/>
          </p:cNvPicPr>
          <p:nvPr/>
        </p:nvPicPr>
        <p:blipFill>
          <a:blip r:embed="rId3"/>
          <a:stretch>
            <a:fillRect/>
          </a:stretch>
        </p:blipFill>
        <p:spPr>
          <a:xfrm>
            <a:off x="6096000" y="430410"/>
            <a:ext cx="5854271" cy="4246960"/>
          </a:xfrm>
          <a:prstGeom prst="rect">
            <a:avLst/>
          </a:prstGeom>
        </p:spPr>
      </p:pic>
      <p:pic>
        <p:nvPicPr>
          <p:cNvPr id="6" name="Picture 5">
            <a:extLst>
              <a:ext uri="{FF2B5EF4-FFF2-40B4-BE49-F238E27FC236}">
                <a16:creationId xmlns:a16="http://schemas.microsoft.com/office/drawing/2014/main" id="{42B07E63-F415-323C-96B9-A419097AA3DD}"/>
              </a:ext>
            </a:extLst>
          </p:cNvPr>
          <p:cNvPicPr>
            <a:picLocks noChangeAspect="1"/>
          </p:cNvPicPr>
          <p:nvPr/>
        </p:nvPicPr>
        <p:blipFill>
          <a:blip r:embed="rId4"/>
          <a:stretch>
            <a:fillRect/>
          </a:stretch>
        </p:blipFill>
        <p:spPr>
          <a:xfrm>
            <a:off x="93866" y="2870469"/>
            <a:ext cx="5791227" cy="2548320"/>
          </a:xfrm>
          <a:prstGeom prst="rect">
            <a:avLst/>
          </a:prstGeom>
        </p:spPr>
      </p:pic>
      <p:sp>
        <p:nvSpPr>
          <p:cNvPr id="10" name="Google Shape;5157;p70">
            <a:extLst>
              <a:ext uri="{FF2B5EF4-FFF2-40B4-BE49-F238E27FC236}">
                <a16:creationId xmlns:a16="http://schemas.microsoft.com/office/drawing/2014/main" id="{DFEB7BBD-34C3-B459-6CDE-0C96E4117BBE}"/>
              </a:ext>
            </a:extLst>
          </p:cNvPr>
          <p:cNvSpPr/>
          <p:nvPr/>
        </p:nvSpPr>
        <p:spPr>
          <a:xfrm rot="10800000">
            <a:off x="6467680" y="4999414"/>
            <a:ext cx="1933370" cy="838750"/>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28575" cap="flat" cmpd="sng">
            <a:solidFill>
              <a:schemeClr val="accent6">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24;p70">
            <a:extLst>
              <a:ext uri="{FF2B5EF4-FFF2-40B4-BE49-F238E27FC236}">
                <a16:creationId xmlns:a16="http://schemas.microsoft.com/office/drawing/2014/main" id="{B673B073-B09D-F217-A962-B264B33CF2CF}"/>
              </a:ext>
            </a:extLst>
          </p:cNvPr>
          <p:cNvSpPr/>
          <p:nvPr/>
        </p:nvSpPr>
        <p:spPr>
          <a:xfrm rot="5187297">
            <a:off x="8520631" y="5105646"/>
            <a:ext cx="347403" cy="451664"/>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noFill/>
          <a:ln w="28575" cap="flat" cmpd="sng">
            <a:solidFill>
              <a:schemeClr val="accent6">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24011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94095" y="1085457"/>
            <a:ext cx="2455033" cy="2495551"/>
            <a:chOff x="1814072" y="3437888"/>
            <a:chExt cx="2455033" cy="2495551"/>
          </a:xfrm>
        </p:grpSpPr>
        <p:sp>
          <p:nvSpPr>
            <p:cNvPr id="11" name="Rectangle 10"/>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All in the Family – Form Families &amp; Tasks</a:t>
              </a:r>
            </a:p>
            <a:p>
              <a:pPr>
                <a:lnSpc>
                  <a:spcPct val="130000"/>
                </a:lnSpc>
                <a:spcBef>
                  <a:spcPts val="1000"/>
                </a:spcBef>
              </a:pPr>
              <a:r>
                <a:rPr lang="en-US" sz="1200" b="1" dirty="0">
                  <a:solidFill>
                    <a:schemeClr val="tx1">
                      <a:alpha val="70000"/>
                    </a:schemeClr>
                  </a:solidFill>
                </a:rPr>
                <a:t>How will you group your forms together?</a:t>
              </a:r>
            </a:p>
            <a:p>
              <a:pPr>
                <a:lnSpc>
                  <a:spcPct val="130000"/>
                </a:lnSpc>
                <a:spcBef>
                  <a:spcPts val="1000"/>
                </a:spcBef>
              </a:pPr>
              <a:r>
                <a:rPr lang="en-US" sz="1200" dirty="0">
                  <a:solidFill>
                    <a:schemeClr val="tx1">
                      <a:alpha val="70000"/>
                    </a:schemeClr>
                  </a:solidFill>
                </a:rPr>
                <a:t>Important? Not so Important?</a:t>
              </a:r>
            </a:p>
            <a:p>
              <a:pPr>
                <a:lnSpc>
                  <a:spcPct val="130000"/>
                </a:lnSpc>
                <a:spcBef>
                  <a:spcPts val="1000"/>
                </a:spcBef>
              </a:pPr>
              <a:endParaRPr lang="en-US" sz="1000" dirty="0">
                <a:solidFill>
                  <a:schemeClr val="tx1">
                    <a:alpha val="70000"/>
                  </a:schemeClr>
                </a:solidFill>
              </a:endParaRPr>
            </a:p>
          </p:txBody>
        </p:sp>
        <p:sp>
          <p:nvSpPr>
            <p:cNvPr id="12" name="Rectangle 11"/>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5" name="Group 24"/>
          <p:cNvGrpSpPr/>
          <p:nvPr/>
        </p:nvGrpSpPr>
        <p:grpSpPr>
          <a:xfrm>
            <a:off x="8727440" y="3791665"/>
            <a:ext cx="2455033" cy="2495551"/>
            <a:chOff x="1814072" y="3437888"/>
            <a:chExt cx="2455033" cy="2495551"/>
          </a:xfrm>
        </p:grpSpPr>
        <p:sp>
          <p:nvSpPr>
            <p:cNvPr id="26" name="Rectangle 25"/>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Form Security</a:t>
              </a:r>
            </a:p>
            <a:p>
              <a:pPr>
                <a:lnSpc>
                  <a:spcPct val="130000"/>
                </a:lnSpc>
                <a:spcBef>
                  <a:spcPts val="1000"/>
                </a:spcBef>
              </a:pPr>
              <a:r>
                <a:rPr lang="en-US" sz="1000" b="1" dirty="0">
                  <a:solidFill>
                    <a:schemeClr val="tx1">
                      <a:alpha val="70000"/>
                    </a:schemeClr>
                  </a:solidFill>
                </a:rPr>
                <a:t>4 Levels:</a:t>
              </a:r>
            </a:p>
            <a:p>
              <a:pPr>
                <a:lnSpc>
                  <a:spcPct val="130000"/>
                </a:lnSpc>
                <a:spcBef>
                  <a:spcPts val="1000"/>
                </a:spcBef>
              </a:pPr>
              <a:r>
                <a:rPr lang="en-US" sz="1000" b="1" dirty="0">
                  <a:solidFill>
                    <a:schemeClr val="tx1">
                      <a:alpha val="70000"/>
                    </a:schemeClr>
                  </a:solidFill>
                </a:rPr>
                <a:t>Form User – Link API</a:t>
              </a:r>
            </a:p>
            <a:p>
              <a:pPr>
                <a:lnSpc>
                  <a:spcPct val="130000"/>
                </a:lnSpc>
                <a:spcBef>
                  <a:spcPts val="1000"/>
                </a:spcBef>
              </a:pPr>
              <a:r>
                <a:rPr lang="en-US" sz="1000" b="1" dirty="0">
                  <a:solidFill>
                    <a:schemeClr val="tx1">
                      <a:alpha val="70000"/>
                    </a:schemeClr>
                  </a:solidFill>
                </a:rPr>
                <a:t>Participation Rosters -</a:t>
              </a:r>
            </a:p>
            <a:p>
              <a:pPr>
                <a:lnSpc>
                  <a:spcPct val="130000"/>
                </a:lnSpc>
                <a:spcBef>
                  <a:spcPts val="1000"/>
                </a:spcBef>
              </a:pPr>
              <a:r>
                <a:rPr lang="en-US" sz="1000" b="1" dirty="0">
                  <a:solidFill>
                    <a:schemeClr val="tx1">
                      <a:alpha val="70000"/>
                    </a:schemeClr>
                  </a:solidFill>
                </a:rPr>
                <a:t>Search Settings – </a:t>
              </a:r>
            </a:p>
            <a:p>
              <a:pPr>
                <a:lnSpc>
                  <a:spcPct val="130000"/>
                </a:lnSpc>
                <a:spcBef>
                  <a:spcPts val="1000"/>
                </a:spcBef>
              </a:pPr>
              <a:r>
                <a:rPr lang="en-US" sz="1000" b="1" dirty="0">
                  <a:solidFill>
                    <a:schemeClr val="tx1">
                      <a:alpha val="70000"/>
                    </a:schemeClr>
                  </a:solidFill>
                </a:rPr>
                <a:t>Workflow - </a:t>
              </a:r>
              <a:endParaRPr lang="en-US" sz="1000" dirty="0">
                <a:solidFill>
                  <a:schemeClr val="tx1">
                    <a:alpha val="70000"/>
                  </a:schemeClr>
                </a:solidFill>
              </a:endParaRPr>
            </a:p>
          </p:txBody>
        </p:sp>
        <p:sp>
          <p:nvSpPr>
            <p:cNvPr id="27" name="Rectangle 26"/>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8" name="Group 27"/>
          <p:cNvGrpSpPr/>
          <p:nvPr/>
        </p:nvGrpSpPr>
        <p:grpSpPr>
          <a:xfrm>
            <a:off x="6096000" y="3791665"/>
            <a:ext cx="2455033" cy="2495551"/>
            <a:chOff x="1814072" y="3437888"/>
            <a:chExt cx="2455033" cy="2495551"/>
          </a:xfrm>
        </p:grpSpPr>
        <p:sp>
          <p:nvSpPr>
            <p:cNvPr id="29" name="Rectangle 28"/>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Visual Ifs </a:t>
              </a:r>
            </a:p>
            <a:p>
              <a:pPr>
                <a:lnSpc>
                  <a:spcPct val="130000"/>
                </a:lnSpc>
                <a:spcBef>
                  <a:spcPts val="1000"/>
                </a:spcBef>
              </a:pPr>
              <a:r>
                <a:rPr lang="en-US" sz="1000" b="1" dirty="0">
                  <a:solidFill>
                    <a:schemeClr val="tx1">
                      <a:alpha val="70000"/>
                    </a:schemeClr>
                  </a:solidFill>
                </a:rPr>
                <a:t>The neurons of functional logic!</a:t>
              </a:r>
            </a:p>
            <a:p>
              <a:pPr>
                <a:lnSpc>
                  <a:spcPct val="130000"/>
                </a:lnSpc>
                <a:spcBef>
                  <a:spcPts val="1000"/>
                </a:spcBef>
              </a:pPr>
              <a:r>
                <a:rPr lang="en-US" sz="1000" b="1" dirty="0">
                  <a:solidFill>
                    <a:schemeClr val="tx1">
                      <a:alpha val="70000"/>
                    </a:schemeClr>
                  </a:solidFill>
                </a:rPr>
                <a:t>Simple/Complex</a:t>
              </a:r>
              <a:endParaRPr lang="en-US" sz="1000" dirty="0">
                <a:solidFill>
                  <a:schemeClr val="tx1">
                    <a:alpha val="70000"/>
                  </a:schemeClr>
                </a:solidFill>
              </a:endParaRPr>
            </a:p>
          </p:txBody>
        </p:sp>
        <p:sp>
          <p:nvSpPr>
            <p:cNvPr id="30" name="Rectangle 29"/>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
        <p:nvSpPr>
          <p:cNvPr id="2" name="Title 1"/>
          <p:cNvSpPr>
            <a:spLocks noGrp="1"/>
          </p:cNvSpPr>
          <p:nvPr>
            <p:ph type="title"/>
          </p:nvPr>
        </p:nvSpPr>
        <p:spPr>
          <a:xfrm>
            <a:off x="1009527" y="2567636"/>
            <a:ext cx="4539615" cy="1249845"/>
          </a:xfrm>
        </p:spPr>
        <p:txBody>
          <a:bodyPr/>
          <a:lstStyle/>
          <a:p>
            <a:r>
              <a:rPr lang="en-US" dirty="0">
                <a:solidFill>
                  <a:schemeClr val="accent1"/>
                </a:solidFill>
              </a:rPr>
              <a:t>The</a:t>
            </a:r>
            <a:r>
              <a:rPr lang="en-US" dirty="0"/>
              <a:t> Ingredients!</a:t>
            </a:r>
            <a:br>
              <a:rPr lang="en-US" dirty="0"/>
            </a:br>
            <a:r>
              <a:rPr lang="en-US" sz="1800" b="0" dirty="0"/>
              <a:t>Form Parts</a:t>
            </a:r>
            <a:endParaRPr lang="en-US" dirty="0"/>
          </a:p>
        </p:txBody>
      </p:sp>
      <p:grpSp>
        <p:nvGrpSpPr>
          <p:cNvPr id="9" name="Group 8">
            <a:extLst>
              <a:ext uri="{FF2B5EF4-FFF2-40B4-BE49-F238E27FC236}">
                <a16:creationId xmlns:a16="http://schemas.microsoft.com/office/drawing/2014/main" id="{379F793B-791C-EB16-9B1C-0DD1CF47CCDC}"/>
              </a:ext>
            </a:extLst>
          </p:cNvPr>
          <p:cNvGrpSpPr/>
          <p:nvPr/>
        </p:nvGrpSpPr>
        <p:grpSpPr>
          <a:xfrm>
            <a:off x="8727440" y="1085456"/>
            <a:ext cx="2455033" cy="2495551"/>
            <a:chOff x="1814072" y="3437888"/>
            <a:chExt cx="2455033" cy="2495551"/>
          </a:xfrm>
          <a:effectLst>
            <a:outerShdw blurRad="762000" dist="254000" dir="5400000" algn="t" rotWithShape="0">
              <a:prstClr val="black">
                <a:alpha val="30000"/>
              </a:prstClr>
            </a:outerShdw>
          </a:effectLst>
        </p:grpSpPr>
        <p:sp>
          <p:nvSpPr>
            <p:cNvPr id="13" name="Rectangle 12">
              <a:extLst>
                <a:ext uri="{FF2B5EF4-FFF2-40B4-BE49-F238E27FC236}">
                  <a16:creationId xmlns:a16="http://schemas.microsoft.com/office/drawing/2014/main" id="{32C08185-86AF-FDA0-CC97-A195E23CFF94}"/>
                </a:ext>
              </a:extLst>
            </p:cNvPr>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Pages, Segments, Fields, Acknowledgements and Attachments</a:t>
              </a:r>
            </a:p>
            <a:p>
              <a:pPr>
                <a:lnSpc>
                  <a:spcPct val="130000"/>
                </a:lnSpc>
                <a:spcBef>
                  <a:spcPts val="1000"/>
                </a:spcBef>
              </a:pPr>
              <a:r>
                <a:rPr lang="en-US" sz="1200" b="1" dirty="0">
                  <a:solidFill>
                    <a:schemeClr val="tx1">
                      <a:alpha val="70000"/>
                    </a:schemeClr>
                  </a:solidFill>
                </a:rPr>
                <a:t>The Building blocks.</a:t>
              </a:r>
            </a:p>
          </p:txBody>
        </p:sp>
        <p:sp>
          <p:nvSpPr>
            <p:cNvPr id="14" name="Rectangle 13">
              <a:extLst>
                <a:ext uri="{FF2B5EF4-FFF2-40B4-BE49-F238E27FC236}">
                  <a16:creationId xmlns:a16="http://schemas.microsoft.com/office/drawing/2014/main" id="{0AF9E47C-D23E-2AB0-2D5D-B9C2E05A8D82}"/>
                </a:ext>
              </a:extLst>
            </p:cNvPr>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4165579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nodeType="withEffect">
                                  <p:stCondLst>
                                    <p:cond delay="500"/>
                                  </p:stCondLst>
                                  <p:childTnLst>
                                    <p:animScale>
                                      <p:cBhvr>
                                        <p:cTn id="9" dur="5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CCC697-0CE6-5906-AD6E-D42F8D75C7AC}"/>
              </a:ext>
            </a:extLst>
          </p:cNvPr>
          <p:cNvSpPr txBox="1"/>
          <p:nvPr/>
        </p:nvSpPr>
        <p:spPr>
          <a:xfrm>
            <a:off x="8532171" y="458181"/>
            <a:ext cx="3964629" cy="1452183"/>
          </a:xfrm>
          <a:prstGeom prst="rect">
            <a:avLst/>
          </a:prstGeom>
          <a:noFill/>
        </p:spPr>
        <p:txBody>
          <a:bodyPr wrap="square" lIns="0" tIns="36000" rIns="216000" bIns="36000" rtlCol="0">
            <a:spAutoFit/>
          </a:bodyPr>
          <a:lstStyle/>
          <a:p>
            <a:pPr>
              <a:lnSpc>
                <a:spcPct val="130000"/>
              </a:lnSpc>
              <a:spcBef>
                <a:spcPts val="1000"/>
              </a:spcBef>
            </a:pPr>
            <a:r>
              <a:rPr lang="en-US" sz="3600" dirty="0"/>
              <a:t>Common Segments</a:t>
            </a:r>
            <a:endParaRPr lang="en-US" sz="3600" b="1" dirty="0"/>
          </a:p>
        </p:txBody>
      </p:sp>
      <p:pic>
        <p:nvPicPr>
          <p:cNvPr id="2" name="Picture 1">
            <a:extLst>
              <a:ext uri="{FF2B5EF4-FFF2-40B4-BE49-F238E27FC236}">
                <a16:creationId xmlns:a16="http://schemas.microsoft.com/office/drawing/2014/main" id="{67F12D6B-8362-3219-EE87-559F6D88F979}"/>
              </a:ext>
            </a:extLst>
          </p:cNvPr>
          <p:cNvPicPr>
            <a:picLocks noChangeAspect="1"/>
          </p:cNvPicPr>
          <p:nvPr/>
        </p:nvPicPr>
        <p:blipFill>
          <a:blip r:embed="rId3"/>
          <a:stretch>
            <a:fillRect/>
          </a:stretch>
        </p:blipFill>
        <p:spPr>
          <a:xfrm>
            <a:off x="349854" y="1176613"/>
            <a:ext cx="6896100" cy="1996304"/>
          </a:xfrm>
          <a:prstGeom prst="rect">
            <a:avLst/>
          </a:prstGeom>
        </p:spPr>
      </p:pic>
      <p:pic>
        <p:nvPicPr>
          <p:cNvPr id="3" name="Picture 2">
            <a:extLst>
              <a:ext uri="{FF2B5EF4-FFF2-40B4-BE49-F238E27FC236}">
                <a16:creationId xmlns:a16="http://schemas.microsoft.com/office/drawing/2014/main" id="{5839C389-82A0-221B-3FF2-B3CF44F3498B}"/>
              </a:ext>
            </a:extLst>
          </p:cNvPr>
          <p:cNvPicPr>
            <a:picLocks noChangeAspect="1"/>
          </p:cNvPicPr>
          <p:nvPr/>
        </p:nvPicPr>
        <p:blipFill>
          <a:blip r:embed="rId4"/>
          <a:stretch>
            <a:fillRect/>
          </a:stretch>
        </p:blipFill>
        <p:spPr>
          <a:xfrm>
            <a:off x="1935253" y="3330690"/>
            <a:ext cx="8051195" cy="1459172"/>
          </a:xfrm>
          <a:prstGeom prst="rect">
            <a:avLst/>
          </a:prstGeom>
        </p:spPr>
      </p:pic>
      <p:pic>
        <p:nvPicPr>
          <p:cNvPr id="4" name="Picture 3">
            <a:extLst>
              <a:ext uri="{FF2B5EF4-FFF2-40B4-BE49-F238E27FC236}">
                <a16:creationId xmlns:a16="http://schemas.microsoft.com/office/drawing/2014/main" id="{753E41AB-BB27-75D8-8338-9AF892738592}"/>
              </a:ext>
            </a:extLst>
          </p:cNvPr>
          <p:cNvPicPr>
            <a:picLocks noChangeAspect="1"/>
          </p:cNvPicPr>
          <p:nvPr/>
        </p:nvPicPr>
        <p:blipFill>
          <a:blip r:embed="rId5"/>
          <a:stretch>
            <a:fillRect/>
          </a:stretch>
        </p:blipFill>
        <p:spPr>
          <a:xfrm>
            <a:off x="4914900" y="4947636"/>
            <a:ext cx="6896100" cy="1298495"/>
          </a:xfrm>
          <a:prstGeom prst="rect">
            <a:avLst/>
          </a:prstGeom>
        </p:spPr>
      </p:pic>
    </p:spTree>
    <p:extLst>
      <p:ext uri="{BB962C8B-B14F-4D97-AF65-F5344CB8AC3E}">
        <p14:creationId xmlns:p14="http://schemas.microsoft.com/office/powerpoint/2010/main" val="8007236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527" y="512165"/>
            <a:ext cx="4539615" cy="1249845"/>
          </a:xfrm>
        </p:spPr>
        <p:txBody>
          <a:bodyPr/>
          <a:lstStyle/>
          <a:p>
            <a:r>
              <a:rPr lang="en-US" dirty="0">
                <a:solidFill>
                  <a:schemeClr val="accent1"/>
                </a:solidFill>
              </a:rPr>
              <a:t>The</a:t>
            </a:r>
            <a:r>
              <a:rPr lang="en-US" dirty="0"/>
              <a:t> Ingredients!</a:t>
            </a:r>
            <a:br>
              <a:rPr lang="en-US" dirty="0"/>
            </a:br>
            <a:r>
              <a:rPr lang="en-US" sz="1800" b="0" dirty="0"/>
              <a:t>Form Parts</a:t>
            </a:r>
            <a:endParaRPr lang="en-US" dirty="0"/>
          </a:p>
        </p:txBody>
      </p:sp>
      <p:pic>
        <p:nvPicPr>
          <p:cNvPr id="3" name="Picture 2">
            <a:extLst>
              <a:ext uri="{FF2B5EF4-FFF2-40B4-BE49-F238E27FC236}">
                <a16:creationId xmlns:a16="http://schemas.microsoft.com/office/drawing/2014/main" id="{3FFCD185-5DC3-BF8C-4F80-272EA7E9F6E3}"/>
              </a:ext>
            </a:extLst>
          </p:cNvPr>
          <p:cNvPicPr>
            <a:picLocks noChangeAspect="1"/>
          </p:cNvPicPr>
          <p:nvPr/>
        </p:nvPicPr>
        <p:blipFill>
          <a:blip r:embed="rId3"/>
          <a:stretch>
            <a:fillRect/>
          </a:stretch>
        </p:blipFill>
        <p:spPr>
          <a:xfrm>
            <a:off x="643467" y="1639502"/>
            <a:ext cx="8229600" cy="2081515"/>
          </a:xfrm>
          <a:prstGeom prst="rect">
            <a:avLst/>
          </a:prstGeom>
        </p:spPr>
      </p:pic>
      <p:pic>
        <p:nvPicPr>
          <p:cNvPr id="4" name="Picture 3">
            <a:extLst>
              <a:ext uri="{FF2B5EF4-FFF2-40B4-BE49-F238E27FC236}">
                <a16:creationId xmlns:a16="http://schemas.microsoft.com/office/drawing/2014/main" id="{6488527B-7566-B5E0-EA85-CEC97CBF6A25}"/>
              </a:ext>
            </a:extLst>
          </p:cNvPr>
          <p:cNvPicPr>
            <a:picLocks noChangeAspect="1"/>
          </p:cNvPicPr>
          <p:nvPr/>
        </p:nvPicPr>
        <p:blipFill>
          <a:blip r:embed="rId4"/>
          <a:stretch>
            <a:fillRect/>
          </a:stretch>
        </p:blipFill>
        <p:spPr>
          <a:xfrm>
            <a:off x="3098799" y="4140802"/>
            <a:ext cx="8365067" cy="1683278"/>
          </a:xfrm>
          <a:prstGeom prst="rect">
            <a:avLst/>
          </a:prstGeom>
        </p:spPr>
      </p:pic>
    </p:spTree>
    <p:extLst>
      <p:ext uri="{BB962C8B-B14F-4D97-AF65-F5344CB8AC3E}">
        <p14:creationId xmlns:p14="http://schemas.microsoft.com/office/powerpoint/2010/main" val="90086176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94095" y="1085457"/>
            <a:ext cx="2455033" cy="2495551"/>
            <a:chOff x="1814072" y="3437888"/>
            <a:chExt cx="2455033" cy="2495551"/>
          </a:xfrm>
        </p:grpSpPr>
        <p:sp>
          <p:nvSpPr>
            <p:cNvPr id="11" name="Rectangle 10"/>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All in the Family – Form Families &amp; Tasks</a:t>
              </a:r>
            </a:p>
            <a:p>
              <a:pPr>
                <a:lnSpc>
                  <a:spcPct val="130000"/>
                </a:lnSpc>
                <a:spcBef>
                  <a:spcPts val="1000"/>
                </a:spcBef>
              </a:pPr>
              <a:r>
                <a:rPr lang="en-US" sz="1200" b="1" dirty="0">
                  <a:solidFill>
                    <a:schemeClr val="tx1">
                      <a:alpha val="70000"/>
                    </a:schemeClr>
                  </a:solidFill>
                </a:rPr>
                <a:t>How will you group your forms together?</a:t>
              </a:r>
            </a:p>
            <a:p>
              <a:pPr>
                <a:lnSpc>
                  <a:spcPct val="130000"/>
                </a:lnSpc>
                <a:spcBef>
                  <a:spcPts val="1000"/>
                </a:spcBef>
              </a:pPr>
              <a:r>
                <a:rPr lang="en-US" sz="1200" dirty="0">
                  <a:solidFill>
                    <a:schemeClr val="tx1">
                      <a:alpha val="70000"/>
                    </a:schemeClr>
                  </a:solidFill>
                </a:rPr>
                <a:t>Important? Not so Important?</a:t>
              </a:r>
            </a:p>
            <a:p>
              <a:pPr>
                <a:lnSpc>
                  <a:spcPct val="130000"/>
                </a:lnSpc>
                <a:spcBef>
                  <a:spcPts val="1000"/>
                </a:spcBef>
              </a:pPr>
              <a:endParaRPr lang="en-US" sz="1000" dirty="0">
                <a:solidFill>
                  <a:schemeClr val="tx1">
                    <a:alpha val="70000"/>
                  </a:schemeClr>
                </a:solidFill>
              </a:endParaRPr>
            </a:p>
          </p:txBody>
        </p:sp>
        <p:sp>
          <p:nvSpPr>
            <p:cNvPr id="12" name="Rectangle 11"/>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5" name="Group 24"/>
          <p:cNvGrpSpPr/>
          <p:nvPr/>
        </p:nvGrpSpPr>
        <p:grpSpPr>
          <a:xfrm>
            <a:off x="8727440" y="3791665"/>
            <a:ext cx="2455033" cy="2495551"/>
            <a:chOff x="1814072" y="3437888"/>
            <a:chExt cx="2455033" cy="2495551"/>
          </a:xfrm>
        </p:grpSpPr>
        <p:sp>
          <p:nvSpPr>
            <p:cNvPr id="26" name="Rectangle 25"/>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Form Security</a:t>
              </a:r>
            </a:p>
            <a:p>
              <a:pPr>
                <a:lnSpc>
                  <a:spcPct val="130000"/>
                </a:lnSpc>
                <a:spcBef>
                  <a:spcPts val="1000"/>
                </a:spcBef>
              </a:pPr>
              <a:r>
                <a:rPr lang="en-US" sz="1000" b="1" dirty="0">
                  <a:solidFill>
                    <a:schemeClr val="tx1">
                      <a:alpha val="70000"/>
                    </a:schemeClr>
                  </a:solidFill>
                </a:rPr>
                <a:t>4 Levels:</a:t>
              </a:r>
            </a:p>
            <a:p>
              <a:pPr>
                <a:lnSpc>
                  <a:spcPct val="130000"/>
                </a:lnSpc>
                <a:spcBef>
                  <a:spcPts val="1000"/>
                </a:spcBef>
              </a:pPr>
              <a:r>
                <a:rPr lang="en-US" sz="1000" b="1" dirty="0">
                  <a:solidFill>
                    <a:schemeClr val="tx1">
                      <a:alpha val="70000"/>
                    </a:schemeClr>
                  </a:solidFill>
                </a:rPr>
                <a:t>Form User – Link API</a:t>
              </a:r>
            </a:p>
            <a:p>
              <a:pPr>
                <a:lnSpc>
                  <a:spcPct val="130000"/>
                </a:lnSpc>
                <a:spcBef>
                  <a:spcPts val="1000"/>
                </a:spcBef>
              </a:pPr>
              <a:r>
                <a:rPr lang="en-US" sz="1000" b="1" dirty="0">
                  <a:solidFill>
                    <a:schemeClr val="tx1">
                      <a:alpha val="70000"/>
                    </a:schemeClr>
                  </a:solidFill>
                </a:rPr>
                <a:t>Participation Rosters -</a:t>
              </a:r>
            </a:p>
            <a:p>
              <a:pPr>
                <a:lnSpc>
                  <a:spcPct val="130000"/>
                </a:lnSpc>
                <a:spcBef>
                  <a:spcPts val="1000"/>
                </a:spcBef>
              </a:pPr>
              <a:r>
                <a:rPr lang="en-US" sz="1000" b="1" dirty="0">
                  <a:solidFill>
                    <a:schemeClr val="tx1">
                      <a:alpha val="70000"/>
                    </a:schemeClr>
                  </a:solidFill>
                </a:rPr>
                <a:t>Search Settings – </a:t>
              </a:r>
            </a:p>
            <a:p>
              <a:pPr>
                <a:lnSpc>
                  <a:spcPct val="130000"/>
                </a:lnSpc>
                <a:spcBef>
                  <a:spcPts val="1000"/>
                </a:spcBef>
              </a:pPr>
              <a:r>
                <a:rPr lang="en-US" sz="1000" b="1" dirty="0">
                  <a:solidFill>
                    <a:schemeClr val="tx1">
                      <a:alpha val="70000"/>
                    </a:schemeClr>
                  </a:solidFill>
                </a:rPr>
                <a:t>Workflow - </a:t>
              </a:r>
              <a:endParaRPr lang="en-US" sz="1000" dirty="0">
                <a:solidFill>
                  <a:schemeClr val="tx1">
                    <a:alpha val="70000"/>
                  </a:schemeClr>
                </a:solidFill>
              </a:endParaRPr>
            </a:p>
          </p:txBody>
        </p:sp>
        <p:sp>
          <p:nvSpPr>
            <p:cNvPr id="27" name="Rectangle 26"/>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8" name="Group 27"/>
          <p:cNvGrpSpPr/>
          <p:nvPr/>
        </p:nvGrpSpPr>
        <p:grpSpPr>
          <a:xfrm>
            <a:off x="8727440" y="1073888"/>
            <a:ext cx="2455033" cy="2495551"/>
            <a:chOff x="1814072" y="3437888"/>
            <a:chExt cx="2455033" cy="2495551"/>
          </a:xfrm>
        </p:grpSpPr>
        <p:sp>
          <p:nvSpPr>
            <p:cNvPr id="29" name="Rectangle 28"/>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Pages, Segments, Fields, Acknowledgements and Attachments</a:t>
              </a:r>
            </a:p>
            <a:p>
              <a:pPr>
                <a:lnSpc>
                  <a:spcPct val="130000"/>
                </a:lnSpc>
                <a:spcBef>
                  <a:spcPts val="1000"/>
                </a:spcBef>
              </a:pPr>
              <a:r>
                <a:rPr lang="en-US" sz="1200" b="1" dirty="0">
                  <a:solidFill>
                    <a:schemeClr val="tx1">
                      <a:alpha val="70000"/>
                    </a:schemeClr>
                  </a:solidFill>
                </a:rPr>
                <a:t>The Building blocks.</a:t>
              </a:r>
            </a:p>
            <a:p>
              <a:pPr>
                <a:lnSpc>
                  <a:spcPct val="130000"/>
                </a:lnSpc>
                <a:spcBef>
                  <a:spcPts val="1000"/>
                </a:spcBef>
              </a:pPr>
              <a:endParaRPr lang="en-US" sz="1000" dirty="0">
                <a:solidFill>
                  <a:schemeClr val="tx1">
                    <a:alpha val="70000"/>
                  </a:schemeClr>
                </a:solidFill>
              </a:endParaRPr>
            </a:p>
          </p:txBody>
        </p:sp>
        <p:sp>
          <p:nvSpPr>
            <p:cNvPr id="30" name="Rectangle 29"/>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
        <p:nvSpPr>
          <p:cNvPr id="2" name="Title 1"/>
          <p:cNvSpPr>
            <a:spLocks noGrp="1"/>
          </p:cNvSpPr>
          <p:nvPr>
            <p:ph type="title"/>
          </p:nvPr>
        </p:nvSpPr>
        <p:spPr>
          <a:xfrm>
            <a:off x="1009527" y="2567636"/>
            <a:ext cx="4539615" cy="1249845"/>
          </a:xfrm>
        </p:spPr>
        <p:txBody>
          <a:bodyPr/>
          <a:lstStyle/>
          <a:p>
            <a:r>
              <a:rPr lang="en-US" dirty="0">
                <a:solidFill>
                  <a:schemeClr val="accent1"/>
                </a:solidFill>
              </a:rPr>
              <a:t>The</a:t>
            </a:r>
            <a:r>
              <a:rPr lang="en-US" dirty="0"/>
              <a:t> Ingredients!</a:t>
            </a:r>
            <a:br>
              <a:rPr lang="en-US" dirty="0"/>
            </a:br>
            <a:r>
              <a:rPr lang="en-US" sz="1800" b="0" dirty="0"/>
              <a:t>Form Parts</a:t>
            </a:r>
            <a:endParaRPr lang="en-US" dirty="0"/>
          </a:p>
        </p:txBody>
      </p:sp>
      <p:grpSp>
        <p:nvGrpSpPr>
          <p:cNvPr id="3" name="Group 2">
            <a:extLst>
              <a:ext uri="{FF2B5EF4-FFF2-40B4-BE49-F238E27FC236}">
                <a16:creationId xmlns:a16="http://schemas.microsoft.com/office/drawing/2014/main" id="{09CC83FD-FBF1-932C-7BDE-280B6E62DF04}"/>
              </a:ext>
            </a:extLst>
          </p:cNvPr>
          <p:cNvGrpSpPr/>
          <p:nvPr/>
        </p:nvGrpSpPr>
        <p:grpSpPr>
          <a:xfrm>
            <a:off x="6133024" y="3791664"/>
            <a:ext cx="2455033" cy="2495551"/>
            <a:chOff x="1814072" y="3437888"/>
            <a:chExt cx="2455033" cy="2495551"/>
          </a:xfrm>
          <a:effectLst>
            <a:outerShdw blurRad="762000" dist="254000" dir="5400000" algn="t" rotWithShape="0">
              <a:prstClr val="black">
                <a:alpha val="30000"/>
              </a:prstClr>
            </a:outerShdw>
          </a:effectLst>
        </p:grpSpPr>
        <p:sp>
          <p:nvSpPr>
            <p:cNvPr id="4" name="Rectangle 3">
              <a:extLst>
                <a:ext uri="{FF2B5EF4-FFF2-40B4-BE49-F238E27FC236}">
                  <a16:creationId xmlns:a16="http://schemas.microsoft.com/office/drawing/2014/main" id="{ACA62E03-D47A-4AAC-1EBD-66FC766EC367}"/>
                </a:ext>
              </a:extLst>
            </p:cNvPr>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Configuration Based Logic (Visual If’s)</a:t>
              </a:r>
            </a:p>
            <a:p>
              <a:pPr>
                <a:lnSpc>
                  <a:spcPct val="130000"/>
                </a:lnSpc>
                <a:spcBef>
                  <a:spcPts val="1000"/>
                </a:spcBef>
              </a:pPr>
              <a:r>
                <a:rPr lang="en-US" sz="1200" b="1" dirty="0">
                  <a:solidFill>
                    <a:schemeClr val="tx1">
                      <a:alpha val="70000"/>
                    </a:schemeClr>
                  </a:solidFill>
                </a:rPr>
                <a:t>These are the neurons of a form.</a:t>
              </a:r>
            </a:p>
            <a:p>
              <a:pPr>
                <a:lnSpc>
                  <a:spcPct val="130000"/>
                </a:lnSpc>
                <a:spcBef>
                  <a:spcPts val="1000"/>
                </a:spcBef>
              </a:pPr>
              <a:r>
                <a:rPr lang="en-US" sz="1200" b="1" dirty="0">
                  <a:solidFill>
                    <a:schemeClr val="tx1">
                      <a:alpha val="70000"/>
                    </a:schemeClr>
                  </a:solidFill>
                </a:rPr>
                <a:t>Functional logic can be simple or complex.</a:t>
              </a:r>
            </a:p>
          </p:txBody>
        </p:sp>
        <p:sp>
          <p:nvSpPr>
            <p:cNvPr id="5" name="Rectangle 4">
              <a:extLst>
                <a:ext uri="{FF2B5EF4-FFF2-40B4-BE49-F238E27FC236}">
                  <a16:creationId xmlns:a16="http://schemas.microsoft.com/office/drawing/2014/main" id="{D59B1FA1-9F89-4941-F7AF-241E0C1B5772}"/>
                </a:ext>
              </a:extLst>
            </p:cNvPr>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2270437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CCC697-0CE6-5906-AD6E-D42F8D75C7AC}"/>
              </a:ext>
            </a:extLst>
          </p:cNvPr>
          <p:cNvSpPr txBox="1"/>
          <p:nvPr/>
        </p:nvSpPr>
        <p:spPr>
          <a:xfrm>
            <a:off x="7370121" y="458181"/>
            <a:ext cx="3964629" cy="731986"/>
          </a:xfrm>
          <a:prstGeom prst="rect">
            <a:avLst/>
          </a:prstGeom>
          <a:noFill/>
        </p:spPr>
        <p:txBody>
          <a:bodyPr wrap="square" lIns="0" tIns="36000" rIns="216000" bIns="36000" rtlCol="0">
            <a:spAutoFit/>
          </a:bodyPr>
          <a:lstStyle/>
          <a:p>
            <a:pPr>
              <a:lnSpc>
                <a:spcPct val="130000"/>
              </a:lnSpc>
              <a:spcBef>
                <a:spcPts val="1000"/>
              </a:spcBef>
            </a:pPr>
            <a:r>
              <a:rPr lang="en-US" sz="3600" dirty="0"/>
              <a:t>Visual If’s</a:t>
            </a:r>
            <a:endParaRPr lang="en-US" sz="3600" b="1" dirty="0"/>
          </a:p>
        </p:txBody>
      </p:sp>
      <p:pic>
        <p:nvPicPr>
          <p:cNvPr id="5" name="Picture 4">
            <a:extLst>
              <a:ext uri="{FF2B5EF4-FFF2-40B4-BE49-F238E27FC236}">
                <a16:creationId xmlns:a16="http://schemas.microsoft.com/office/drawing/2014/main" id="{9D966490-F1BF-2365-819E-C760FF62517A}"/>
              </a:ext>
            </a:extLst>
          </p:cNvPr>
          <p:cNvPicPr>
            <a:picLocks noChangeAspect="1"/>
          </p:cNvPicPr>
          <p:nvPr/>
        </p:nvPicPr>
        <p:blipFill>
          <a:blip r:embed="rId3"/>
          <a:stretch>
            <a:fillRect/>
          </a:stretch>
        </p:blipFill>
        <p:spPr>
          <a:xfrm>
            <a:off x="291212" y="458181"/>
            <a:ext cx="5411558" cy="3829050"/>
          </a:xfrm>
          <a:prstGeom prst="rect">
            <a:avLst/>
          </a:prstGeom>
        </p:spPr>
      </p:pic>
      <p:pic>
        <p:nvPicPr>
          <p:cNvPr id="6" name="Picture 5">
            <a:extLst>
              <a:ext uri="{FF2B5EF4-FFF2-40B4-BE49-F238E27FC236}">
                <a16:creationId xmlns:a16="http://schemas.microsoft.com/office/drawing/2014/main" id="{83FFA8B8-568B-AD47-9044-373888EDAC5E}"/>
              </a:ext>
            </a:extLst>
          </p:cNvPr>
          <p:cNvPicPr>
            <a:picLocks noChangeAspect="1"/>
          </p:cNvPicPr>
          <p:nvPr/>
        </p:nvPicPr>
        <p:blipFill>
          <a:blip r:embed="rId4"/>
          <a:stretch>
            <a:fillRect/>
          </a:stretch>
        </p:blipFill>
        <p:spPr>
          <a:xfrm>
            <a:off x="4876800" y="1989932"/>
            <a:ext cx="6852538" cy="4409887"/>
          </a:xfrm>
          <a:prstGeom prst="rect">
            <a:avLst/>
          </a:prstGeom>
        </p:spPr>
      </p:pic>
    </p:spTree>
    <p:extLst>
      <p:ext uri="{BB962C8B-B14F-4D97-AF65-F5344CB8AC3E}">
        <p14:creationId xmlns:p14="http://schemas.microsoft.com/office/powerpoint/2010/main" val="23492685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94095" y="1085457"/>
            <a:ext cx="2455033" cy="2495551"/>
            <a:chOff x="1814072" y="3437888"/>
            <a:chExt cx="2455033" cy="2495551"/>
          </a:xfrm>
        </p:grpSpPr>
        <p:sp>
          <p:nvSpPr>
            <p:cNvPr id="11" name="Rectangle 10"/>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All in the Family – Form Families &amp; Tasks</a:t>
              </a:r>
            </a:p>
            <a:p>
              <a:pPr>
                <a:lnSpc>
                  <a:spcPct val="130000"/>
                </a:lnSpc>
                <a:spcBef>
                  <a:spcPts val="1000"/>
                </a:spcBef>
              </a:pPr>
              <a:r>
                <a:rPr lang="en-US" sz="1200" b="1" dirty="0">
                  <a:solidFill>
                    <a:schemeClr val="tx1">
                      <a:alpha val="70000"/>
                    </a:schemeClr>
                  </a:solidFill>
                </a:rPr>
                <a:t>How will you group your forms together?</a:t>
              </a:r>
            </a:p>
            <a:p>
              <a:pPr>
                <a:lnSpc>
                  <a:spcPct val="130000"/>
                </a:lnSpc>
                <a:spcBef>
                  <a:spcPts val="1000"/>
                </a:spcBef>
              </a:pPr>
              <a:r>
                <a:rPr lang="en-US" sz="1200" dirty="0">
                  <a:solidFill>
                    <a:schemeClr val="tx1">
                      <a:alpha val="70000"/>
                    </a:schemeClr>
                  </a:solidFill>
                </a:rPr>
                <a:t>Important? Not so Important?</a:t>
              </a:r>
            </a:p>
            <a:p>
              <a:pPr>
                <a:lnSpc>
                  <a:spcPct val="130000"/>
                </a:lnSpc>
                <a:spcBef>
                  <a:spcPts val="1000"/>
                </a:spcBef>
              </a:pPr>
              <a:endParaRPr lang="en-US" sz="1000" dirty="0">
                <a:solidFill>
                  <a:schemeClr val="tx1">
                    <a:alpha val="70000"/>
                  </a:schemeClr>
                </a:solidFill>
              </a:endParaRPr>
            </a:p>
          </p:txBody>
        </p:sp>
        <p:sp>
          <p:nvSpPr>
            <p:cNvPr id="12" name="Rectangle 11"/>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8" name="Group 27"/>
          <p:cNvGrpSpPr/>
          <p:nvPr/>
        </p:nvGrpSpPr>
        <p:grpSpPr>
          <a:xfrm>
            <a:off x="8727440" y="1073888"/>
            <a:ext cx="2455033" cy="2495551"/>
            <a:chOff x="1814072" y="3437888"/>
            <a:chExt cx="2455033" cy="2495551"/>
          </a:xfrm>
        </p:grpSpPr>
        <p:sp>
          <p:nvSpPr>
            <p:cNvPr id="29" name="Rectangle 28"/>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Pages, Segments, Fields, Acknowledgements and Attachments</a:t>
              </a:r>
            </a:p>
            <a:p>
              <a:pPr>
                <a:lnSpc>
                  <a:spcPct val="130000"/>
                </a:lnSpc>
                <a:spcBef>
                  <a:spcPts val="1000"/>
                </a:spcBef>
              </a:pPr>
              <a:r>
                <a:rPr lang="en-US" sz="1200" b="1" dirty="0">
                  <a:solidFill>
                    <a:schemeClr val="tx1">
                      <a:alpha val="70000"/>
                    </a:schemeClr>
                  </a:solidFill>
                </a:rPr>
                <a:t>The Building blocks.</a:t>
              </a:r>
            </a:p>
            <a:p>
              <a:pPr>
                <a:lnSpc>
                  <a:spcPct val="130000"/>
                </a:lnSpc>
                <a:spcBef>
                  <a:spcPts val="1000"/>
                </a:spcBef>
              </a:pPr>
              <a:endParaRPr lang="en-US" sz="1000" dirty="0">
                <a:solidFill>
                  <a:schemeClr val="tx1">
                    <a:alpha val="70000"/>
                  </a:schemeClr>
                </a:solidFill>
              </a:endParaRPr>
            </a:p>
          </p:txBody>
        </p:sp>
        <p:sp>
          <p:nvSpPr>
            <p:cNvPr id="30" name="Rectangle 29"/>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
        <p:nvSpPr>
          <p:cNvPr id="2" name="Title 1"/>
          <p:cNvSpPr>
            <a:spLocks noGrp="1"/>
          </p:cNvSpPr>
          <p:nvPr>
            <p:ph type="title"/>
          </p:nvPr>
        </p:nvSpPr>
        <p:spPr>
          <a:xfrm>
            <a:off x="1009527" y="2567636"/>
            <a:ext cx="4539615" cy="1249845"/>
          </a:xfrm>
        </p:spPr>
        <p:txBody>
          <a:bodyPr/>
          <a:lstStyle/>
          <a:p>
            <a:r>
              <a:rPr lang="en-US" dirty="0">
                <a:solidFill>
                  <a:schemeClr val="accent1"/>
                </a:solidFill>
              </a:rPr>
              <a:t>The</a:t>
            </a:r>
            <a:r>
              <a:rPr lang="en-US" dirty="0"/>
              <a:t> Ingredients!</a:t>
            </a:r>
            <a:br>
              <a:rPr lang="en-US" dirty="0"/>
            </a:br>
            <a:r>
              <a:rPr lang="en-US" sz="1800" b="0" dirty="0"/>
              <a:t>Form Parts</a:t>
            </a:r>
            <a:endParaRPr lang="en-US" dirty="0"/>
          </a:p>
        </p:txBody>
      </p:sp>
      <p:grpSp>
        <p:nvGrpSpPr>
          <p:cNvPr id="3" name="Group 2">
            <a:extLst>
              <a:ext uri="{FF2B5EF4-FFF2-40B4-BE49-F238E27FC236}">
                <a16:creationId xmlns:a16="http://schemas.microsoft.com/office/drawing/2014/main" id="{09CC83FD-FBF1-932C-7BDE-280B6E62DF04}"/>
              </a:ext>
            </a:extLst>
          </p:cNvPr>
          <p:cNvGrpSpPr/>
          <p:nvPr/>
        </p:nvGrpSpPr>
        <p:grpSpPr>
          <a:xfrm>
            <a:off x="8727440" y="3817480"/>
            <a:ext cx="2455033" cy="2495551"/>
            <a:chOff x="1814072" y="3437888"/>
            <a:chExt cx="2455033" cy="2495551"/>
          </a:xfrm>
          <a:effectLst>
            <a:outerShdw blurRad="762000" dist="254000" dir="5400000" algn="t" rotWithShape="0">
              <a:prstClr val="black">
                <a:alpha val="30000"/>
              </a:prstClr>
            </a:outerShdw>
          </a:effectLst>
        </p:grpSpPr>
        <p:sp>
          <p:nvSpPr>
            <p:cNvPr id="4" name="Rectangle 3">
              <a:extLst>
                <a:ext uri="{FF2B5EF4-FFF2-40B4-BE49-F238E27FC236}">
                  <a16:creationId xmlns:a16="http://schemas.microsoft.com/office/drawing/2014/main" id="{ACA62E03-D47A-4AAC-1EBD-66FC766EC367}"/>
                </a:ext>
              </a:extLst>
            </p:cNvPr>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Form Security</a:t>
              </a:r>
            </a:p>
            <a:p>
              <a:pPr>
                <a:lnSpc>
                  <a:spcPct val="130000"/>
                </a:lnSpc>
                <a:spcBef>
                  <a:spcPts val="1000"/>
                </a:spcBef>
              </a:pPr>
              <a:r>
                <a:rPr lang="en-US" sz="1200" b="1" dirty="0">
                  <a:solidFill>
                    <a:schemeClr val="tx1">
                      <a:alpha val="70000"/>
                    </a:schemeClr>
                  </a:solidFill>
                </a:rPr>
                <a:t>Form User</a:t>
              </a:r>
            </a:p>
            <a:p>
              <a:pPr>
                <a:lnSpc>
                  <a:spcPct val="130000"/>
                </a:lnSpc>
                <a:spcBef>
                  <a:spcPts val="1000"/>
                </a:spcBef>
              </a:pPr>
              <a:r>
                <a:rPr lang="en-US" sz="1200" b="1" dirty="0">
                  <a:solidFill>
                    <a:schemeClr val="tx1">
                      <a:alpha val="70000"/>
                    </a:schemeClr>
                  </a:solidFill>
                </a:rPr>
                <a:t>Participation Rosters</a:t>
              </a:r>
            </a:p>
            <a:p>
              <a:pPr>
                <a:lnSpc>
                  <a:spcPct val="130000"/>
                </a:lnSpc>
                <a:spcBef>
                  <a:spcPts val="1000"/>
                </a:spcBef>
              </a:pPr>
              <a:r>
                <a:rPr lang="en-US" sz="1200" b="1" dirty="0">
                  <a:solidFill>
                    <a:schemeClr val="tx1">
                      <a:alpha val="70000"/>
                    </a:schemeClr>
                  </a:solidFill>
                </a:rPr>
                <a:t>Search Settings</a:t>
              </a:r>
            </a:p>
            <a:p>
              <a:pPr>
                <a:lnSpc>
                  <a:spcPct val="130000"/>
                </a:lnSpc>
                <a:spcBef>
                  <a:spcPts val="1000"/>
                </a:spcBef>
              </a:pPr>
              <a:r>
                <a:rPr lang="en-US" sz="1200" b="1" dirty="0">
                  <a:solidFill>
                    <a:schemeClr val="tx1">
                      <a:alpha val="70000"/>
                    </a:schemeClr>
                  </a:solidFill>
                </a:rPr>
                <a:t>Administrative</a:t>
              </a:r>
            </a:p>
          </p:txBody>
        </p:sp>
        <p:sp>
          <p:nvSpPr>
            <p:cNvPr id="5" name="Rectangle 4">
              <a:extLst>
                <a:ext uri="{FF2B5EF4-FFF2-40B4-BE49-F238E27FC236}">
                  <a16:creationId xmlns:a16="http://schemas.microsoft.com/office/drawing/2014/main" id="{D59B1FA1-9F89-4941-F7AF-241E0C1B5772}"/>
                </a:ext>
              </a:extLst>
            </p:cNvPr>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6" name="Group 5">
            <a:extLst>
              <a:ext uri="{FF2B5EF4-FFF2-40B4-BE49-F238E27FC236}">
                <a16:creationId xmlns:a16="http://schemas.microsoft.com/office/drawing/2014/main" id="{C76DAC31-294B-3FF0-A86B-73D5474DF2BE}"/>
              </a:ext>
            </a:extLst>
          </p:cNvPr>
          <p:cNvGrpSpPr/>
          <p:nvPr/>
        </p:nvGrpSpPr>
        <p:grpSpPr>
          <a:xfrm>
            <a:off x="6094095" y="3817481"/>
            <a:ext cx="2455033" cy="2495551"/>
            <a:chOff x="1814072" y="3437888"/>
            <a:chExt cx="2455033" cy="2495551"/>
          </a:xfrm>
        </p:grpSpPr>
        <p:sp>
          <p:nvSpPr>
            <p:cNvPr id="7" name="Rectangle 6">
              <a:extLst>
                <a:ext uri="{FF2B5EF4-FFF2-40B4-BE49-F238E27FC236}">
                  <a16:creationId xmlns:a16="http://schemas.microsoft.com/office/drawing/2014/main" id="{FF839877-9EEE-2210-BF9E-E947F4C79BF4}"/>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Form Security</a:t>
              </a:r>
            </a:p>
            <a:p>
              <a:pPr>
                <a:lnSpc>
                  <a:spcPct val="130000"/>
                </a:lnSpc>
                <a:spcBef>
                  <a:spcPts val="1000"/>
                </a:spcBef>
              </a:pPr>
              <a:r>
                <a:rPr lang="en-US" sz="1000" b="1" dirty="0">
                  <a:solidFill>
                    <a:schemeClr val="tx1">
                      <a:alpha val="70000"/>
                    </a:schemeClr>
                  </a:solidFill>
                </a:rPr>
                <a:t>4 Levels:</a:t>
              </a:r>
            </a:p>
            <a:p>
              <a:pPr>
                <a:lnSpc>
                  <a:spcPct val="130000"/>
                </a:lnSpc>
                <a:spcBef>
                  <a:spcPts val="1000"/>
                </a:spcBef>
              </a:pPr>
              <a:r>
                <a:rPr lang="en-US" sz="1000" b="1" dirty="0">
                  <a:solidFill>
                    <a:schemeClr val="tx1">
                      <a:alpha val="70000"/>
                    </a:schemeClr>
                  </a:solidFill>
                </a:rPr>
                <a:t>Form User – Link API</a:t>
              </a:r>
            </a:p>
            <a:p>
              <a:pPr>
                <a:lnSpc>
                  <a:spcPct val="130000"/>
                </a:lnSpc>
                <a:spcBef>
                  <a:spcPts val="1000"/>
                </a:spcBef>
              </a:pPr>
              <a:r>
                <a:rPr lang="en-US" sz="1000" b="1" dirty="0">
                  <a:solidFill>
                    <a:schemeClr val="tx1">
                      <a:alpha val="70000"/>
                    </a:schemeClr>
                  </a:solidFill>
                </a:rPr>
                <a:t>Participation Rosters -</a:t>
              </a:r>
            </a:p>
            <a:p>
              <a:pPr>
                <a:lnSpc>
                  <a:spcPct val="130000"/>
                </a:lnSpc>
                <a:spcBef>
                  <a:spcPts val="1000"/>
                </a:spcBef>
              </a:pPr>
              <a:r>
                <a:rPr lang="en-US" sz="1000" b="1" dirty="0">
                  <a:solidFill>
                    <a:schemeClr val="tx1">
                      <a:alpha val="70000"/>
                    </a:schemeClr>
                  </a:solidFill>
                </a:rPr>
                <a:t>Search Settings – </a:t>
              </a:r>
            </a:p>
            <a:p>
              <a:pPr>
                <a:lnSpc>
                  <a:spcPct val="130000"/>
                </a:lnSpc>
                <a:spcBef>
                  <a:spcPts val="1000"/>
                </a:spcBef>
              </a:pPr>
              <a:r>
                <a:rPr lang="en-US" sz="1000" b="1" dirty="0">
                  <a:solidFill>
                    <a:schemeClr val="tx1">
                      <a:alpha val="70000"/>
                    </a:schemeClr>
                  </a:solidFill>
                </a:rPr>
                <a:t>Workflow - </a:t>
              </a:r>
              <a:endParaRPr lang="en-US" sz="1000" dirty="0">
                <a:solidFill>
                  <a:schemeClr val="tx1">
                    <a:alpha val="70000"/>
                  </a:schemeClr>
                </a:solidFill>
              </a:endParaRPr>
            </a:p>
          </p:txBody>
        </p:sp>
        <p:sp>
          <p:nvSpPr>
            <p:cNvPr id="8" name="Rectangle 7">
              <a:extLst>
                <a:ext uri="{FF2B5EF4-FFF2-40B4-BE49-F238E27FC236}">
                  <a16:creationId xmlns:a16="http://schemas.microsoft.com/office/drawing/2014/main" id="{1DCA1FAB-1804-832E-2F10-43481395E637}"/>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9" name="Group 8">
            <a:extLst>
              <a:ext uri="{FF2B5EF4-FFF2-40B4-BE49-F238E27FC236}">
                <a16:creationId xmlns:a16="http://schemas.microsoft.com/office/drawing/2014/main" id="{89A270A7-A996-336F-510B-3B06B64FDAE7}"/>
              </a:ext>
            </a:extLst>
          </p:cNvPr>
          <p:cNvGrpSpPr/>
          <p:nvPr/>
        </p:nvGrpSpPr>
        <p:grpSpPr>
          <a:xfrm>
            <a:off x="6096000" y="3791665"/>
            <a:ext cx="2455033" cy="2495551"/>
            <a:chOff x="1814072" y="3437888"/>
            <a:chExt cx="2455033" cy="2495551"/>
          </a:xfrm>
        </p:grpSpPr>
        <p:sp>
          <p:nvSpPr>
            <p:cNvPr id="13" name="Rectangle 12">
              <a:extLst>
                <a:ext uri="{FF2B5EF4-FFF2-40B4-BE49-F238E27FC236}">
                  <a16:creationId xmlns:a16="http://schemas.microsoft.com/office/drawing/2014/main" id="{1BF35B69-C4A8-AFE0-CF89-0948C2560FB1}"/>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Visual Ifs </a:t>
              </a:r>
            </a:p>
            <a:p>
              <a:pPr>
                <a:lnSpc>
                  <a:spcPct val="130000"/>
                </a:lnSpc>
                <a:spcBef>
                  <a:spcPts val="1000"/>
                </a:spcBef>
              </a:pPr>
              <a:r>
                <a:rPr lang="en-US" sz="1000" b="1" dirty="0">
                  <a:solidFill>
                    <a:schemeClr val="tx1">
                      <a:alpha val="70000"/>
                    </a:schemeClr>
                  </a:solidFill>
                </a:rPr>
                <a:t>The neurons of functional logic!</a:t>
              </a:r>
            </a:p>
            <a:p>
              <a:pPr>
                <a:lnSpc>
                  <a:spcPct val="130000"/>
                </a:lnSpc>
                <a:spcBef>
                  <a:spcPts val="1000"/>
                </a:spcBef>
              </a:pPr>
              <a:r>
                <a:rPr lang="en-US" sz="1000" b="1" dirty="0">
                  <a:solidFill>
                    <a:schemeClr val="tx1">
                      <a:alpha val="70000"/>
                    </a:schemeClr>
                  </a:solidFill>
                </a:rPr>
                <a:t>Simple/Complex</a:t>
              </a:r>
              <a:endParaRPr lang="en-US" sz="1000" dirty="0">
                <a:solidFill>
                  <a:schemeClr val="tx1">
                    <a:alpha val="70000"/>
                  </a:schemeClr>
                </a:solidFill>
              </a:endParaRPr>
            </a:p>
          </p:txBody>
        </p:sp>
        <p:sp>
          <p:nvSpPr>
            <p:cNvPr id="14" name="Rectangle 13">
              <a:extLst>
                <a:ext uri="{FF2B5EF4-FFF2-40B4-BE49-F238E27FC236}">
                  <a16:creationId xmlns:a16="http://schemas.microsoft.com/office/drawing/2014/main" id="{A6C575E4-36A7-7FA9-931D-A3257FA8ED16}"/>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75747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5338" y="364811"/>
            <a:ext cx="4280863" cy="1249845"/>
          </a:xfrm>
        </p:spPr>
        <p:txBody>
          <a:bodyPr/>
          <a:lstStyle/>
          <a:p>
            <a:r>
              <a:rPr lang="en-US" dirty="0">
                <a:solidFill>
                  <a:schemeClr val="accent1"/>
                </a:solidFill>
              </a:rPr>
              <a:t>The </a:t>
            </a:r>
            <a:r>
              <a:rPr lang="en-US" dirty="0"/>
              <a:t>Ingredients!</a:t>
            </a:r>
            <a:r>
              <a:rPr lang="en-US" sz="1400" b="0" dirty="0"/>
              <a:t>(</a:t>
            </a:r>
            <a:r>
              <a:rPr lang="en-US" sz="1400" b="0" dirty="0" err="1"/>
              <a:t>cont</a:t>
            </a:r>
            <a:r>
              <a:rPr lang="en-US" sz="1400" b="0" dirty="0"/>
              <a:t>)</a:t>
            </a:r>
            <a:br>
              <a:rPr lang="en-US" sz="1400" b="0" dirty="0"/>
            </a:br>
            <a:r>
              <a:rPr lang="en-US" sz="1400" b="0" dirty="0"/>
              <a:t>The power of </a:t>
            </a:r>
            <a:r>
              <a:rPr lang="en-US" sz="1800" b="0" dirty="0"/>
              <a:t>Workflow</a:t>
            </a:r>
            <a:endParaRPr lang="en-US" sz="1400" b="0" dirty="0"/>
          </a:p>
        </p:txBody>
      </p:sp>
      <p:grpSp>
        <p:nvGrpSpPr>
          <p:cNvPr id="3" name="Group 2"/>
          <p:cNvGrpSpPr/>
          <p:nvPr/>
        </p:nvGrpSpPr>
        <p:grpSpPr>
          <a:xfrm>
            <a:off x="3647440" y="680089"/>
            <a:ext cx="2455033" cy="2495551"/>
            <a:chOff x="1814072" y="3437888"/>
            <a:chExt cx="2455033" cy="2495551"/>
          </a:xfrm>
        </p:grpSpPr>
        <p:sp>
          <p:nvSpPr>
            <p:cNvPr id="4" name="Rectangle 3"/>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Routing</a:t>
              </a:r>
            </a:p>
            <a:p>
              <a:pPr>
                <a:lnSpc>
                  <a:spcPct val="130000"/>
                </a:lnSpc>
                <a:spcBef>
                  <a:spcPts val="1000"/>
                </a:spcBef>
              </a:pPr>
              <a:r>
                <a:rPr lang="en-US" sz="1000" b="1" dirty="0">
                  <a:solidFill>
                    <a:schemeClr val="tx1">
                      <a:alpha val="70000"/>
                    </a:schemeClr>
                  </a:solidFill>
                </a:rPr>
                <a:t>Defined Rosters</a:t>
              </a:r>
              <a:br>
                <a:rPr lang="en-US" sz="1000" b="1" dirty="0">
                  <a:solidFill>
                    <a:schemeClr val="tx1">
                      <a:alpha val="70000"/>
                    </a:schemeClr>
                  </a:solidFill>
                </a:rPr>
              </a:br>
              <a:r>
                <a:rPr lang="en-US" sz="1000" b="1" dirty="0">
                  <a:solidFill>
                    <a:schemeClr val="tx1">
                      <a:alpha val="70000"/>
                    </a:schemeClr>
                  </a:solidFill>
                </a:rPr>
                <a:t>Group Rosters</a:t>
              </a:r>
              <a:br>
                <a:rPr lang="en-US" sz="1000" b="1" dirty="0">
                  <a:solidFill>
                    <a:schemeClr val="tx1">
                      <a:alpha val="70000"/>
                    </a:schemeClr>
                  </a:solidFill>
                </a:rPr>
              </a:br>
              <a:r>
                <a:rPr lang="en-US" sz="1000" b="1" dirty="0">
                  <a:solidFill>
                    <a:schemeClr val="tx1">
                      <a:alpha val="70000"/>
                    </a:schemeClr>
                  </a:solidFill>
                </a:rPr>
                <a:t>Role Based</a:t>
              </a:r>
              <a:br>
                <a:rPr lang="en-US" sz="1000" b="1" dirty="0">
                  <a:solidFill>
                    <a:schemeClr val="tx1">
                      <a:alpha val="70000"/>
                    </a:schemeClr>
                  </a:solidFill>
                </a:rPr>
              </a:br>
              <a:r>
                <a:rPr lang="en-US" sz="1000" b="1" dirty="0">
                  <a:solidFill>
                    <a:schemeClr val="tx1">
                      <a:alpha val="70000"/>
                    </a:schemeClr>
                  </a:solidFill>
                </a:rPr>
                <a:t>Route Controls + Roles</a:t>
              </a:r>
              <a:br>
                <a:rPr lang="en-US" sz="1000" b="1" dirty="0">
                  <a:solidFill>
                    <a:schemeClr val="tx1">
                      <a:alpha val="70000"/>
                    </a:schemeClr>
                  </a:solidFill>
                </a:rPr>
              </a:br>
              <a:r>
                <a:rPr lang="en-US" sz="1000" b="1" dirty="0">
                  <a:solidFill>
                    <a:schemeClr val="tx1">
                      <a:alpha val="70000"/>
                    </a:schemeClr>
                  </a:solidFill>
                </a:rPr>
                <a:t>Query</a:t>
              </a:r>
              <a:br>
                <a:rPr lang="en-US" sz="1000" b="1" dirty="0">
                  <a:solidFill>
                    <a:schemeClr val="tx1">
                      <a:alpha val="70000"/>
                    </a:schemeClr>
                  </a:solidFill>
                </a:rPr>
              </a:br>
              <a:r>
                <a:rPr lang="en-US" sz="1000" b="1" dirty="0" err="1">
                  <a:solidFill>
                    <a:schemeClr val="tx1">
                      <a:alpha val="70000"/>
                    </a:schemeClr>
                  </a:solidFill>
                </a:rPr>
                <a:t>Smartsource</a:t>
              </a:r>
              <a:br>
                <a:rPr lang="en-US" sz="1000" b="1" dirty="0">
                  <a:solidFill>
                    <a:schemeClr val="tx1">
                      <a:alpha val="70000"/>
                    </a:schemeClr>
                  </a:solidFill>
                </a:rPr>
              </a:br>
              <a:r>
                <a:rPr lang="en-US" sz="1000" b="1" dirty="0">
                  <a:solidFill>
                    <a:schemeClr val="tx1">
                      <a:alpha val="70000"/>
                    </a:schemeClr>
                  </a:solidFill>
                </a:rPr>
                <a:t>External User by Email</a:t>
              </a:r>
              <a:br>
                <a:rPr lang="en-US" sz="1000" b="1" dirty="0">
                  <a:solidFill>
                    <a:schemeClr val="tx1">
                      <a:alpha val="70000"/>
                    </a:schemeClr>
                  </a:solidFill>
                </a:rPr>
              </a:br>
              <a:r>
                <a:rPr lang="en-US" sz="1000" b="1" dirty="0">
                  <a:solidFill>
                    <a:schemeClr val="tx1">
                      <a:alpha val="70000"/>
                    </a:schemeClr>
                  </a:solidFill>
                </a:rPr>
                <a:t>SQL Object</a:t>
              </a:r>
              <a:br>
                <a:rPr lang="en-US" sz="1000" b="1" dirty="0">
                  <a:solidFill>
                    <a:schemeClr val="tx1">
                      <a:alpha val="70000"/>
                    </a:schemeClr>
                  </a:solidFill>
                </a:rPr>
              </a:br>
              <a:r>
                <a:rPr lang="en-US" sz="1000" b="1" dirty="0">
                  <a:solidFill>
                    <a:schemeClr val="tx1">
                      <a:alpha val="70000"/>
                    </a:schemeClr>
                  </a:solidFill>
                </a:rPr>
                <a:t>User</a:t>
              </a:r>
            </a:p>
          </p:txBody>
        </p:sp>
        <p:sp>
          <p:nvSpPr>
            <p:cNvPr id="5" name="Rectangle 4"/>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12" name="Group 11"/>
          <p:cNvGrpSpPr/>
          <p:nvPr/>
        </p:nvGrpSpPr>
        <p:grpSpPr>
          <a:xfrm>
            <a:off x="1016000" y="680089"/>
            <a:ext cx="2455033" cy="2495551"/>
            <a:chOff x="1814072" y="3437888"/>
            <a:chExt cx="2455033" cy="2495551"/>
          </a:xfrm>
          <a:effectLst>
            <a:outerShdw blurRad="762000" dist="254000" dir="5400000" algn="t" rotWithShape="0">
              <a:prstClr val="black">
                <a:alpha val="30000"/>
              </a:prstClr>
            </a:outerShdw>
          </a:effectLst>
        </p:grpSpPr>
        <p:sp>
          <p:nvSpPr>
            <p:cNvPr id="13" name="Rectangle 12"/>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AWE Approval Workflow &amp;  Customizations</a:t>
              </a:r>
            </a:p>
            <a:p>
              <a:pPr>
                <a:lnSpc>
                  <a:spcPct val="130000"/>
                </a:lnSpc>
                <a:spcBef>
                  <a:spcPts val="1000"/>
                </a:spcBef>
              </a:pPr>
              <a:r>
                <a:rPr lang="en-US" sz="1000" b="1" dirty="0">
                  <a:solidFill>
                    <a:schemeClr val="tx1">
                      <a:alpha val="70000"/>
                    </a:schemeClr>
                  </a:solidFill>
                </a:rPr>
                <a:t>GT Delivered Basics</a:t>
              </a:r>
              <a:br>
                <a:rPr lang="en-US" sz="1000" b="1" dirty="0">
                  <a:solidFill>
                    <a:schemeClr val="tx1">
                      <a:alpha val="70000"/>
                    </a:schemeClr>
                  </a:solidFill>
                </a:rPr>
              </a:br>
              <a:r>
                <a:rPr lang="en-US" sz="1000" b="1" dirty="0">
                  <a:solidFill>
                    <a:schemeClr val="tx1">
                      <a:alpha val="70000"/>
                    </a:schemeClr>
                  </a:solidFill>
                </a:rPr>
                <a:t>Custom Approvals Config</a:t>
              </a:r>
            </a:p>
          </p:txBody>
        </p:sp>
        <p:sp>
          <p:nvSpPr>
            <p:cNvPr id="14" name="Rectangle 13"/>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16" name="Group 15">
            <a:extLst>
              <a:ext uri="{FF2B5EF4-FFF2-40B4-BE49-F238E27FC236}">
                <a16:creationId xmlns:a16="http://schemas.microsoft.com/office/drawing/2014/main" id="{ED99D9E2-534C-485C-14AF-8CC43D80AA37}"/>
              </a:ext>
            </a:extLst>
          </p:cNvPr>
          <p:cNvGrpSpPr/>
          <p:nvPr/>
        </p:nvGrpSpPr>
        <p:grpSpPr>
          <a:xfrm>
            <a:off x="2419923" y="3429000"/>
            <a:ext cx="2455033" cy="2495551"/>
            <a:chOff x="1814072" y="3437888"/>
            <a:chExt cx="2455033" cy="2495551"/>
          </a:xfrm>
        </p:grpSpPr>
        <p:sp>
          <p:nvSpPr>
            <p:cNvPr id="17" name="Rectangle 16">
              <a:extLst>
                <a:ext uri="{FF2B5EF4-FFF2-40B4-BE49-F238E27FC236}">
                  <a16:creationId xmlns:a16="http://schemas.microsoft.com/office/drawing/2014/main" id="{56500B1B-50D8-7A45-9427-C3098429183F}"/>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Notifications</a:t>
              </a:r>
            </a:p>
            <a:p>
              <a:pPr>
                <a:lnSpc>
                  <a:spcPct val="130000"/>
                </a:lnSpc>
                <a:spcBef>
                  <a:spcPts val="1000"/>
                </a:spcBef>
              </a:pPr>
              <a:r>
                <a:rPr lang="en-US" sz="1000" b="1" dirty="0">
                  <a:solidFill>
                    <a:schemeClr val="tx1">
                      <a:alpha val="70000"/>
                    </a:schemeClr>
                  </a:solidFill>
                </a:rPr>
                <a:t>Utilizes Rosters</a:t>
              </a:r>
            </a:p>
            <a:p>
              <a:pPr>
                <a:lnSpc>
                  <a:spcPct val="130000"/>
                </a:lnSpc>
                <a:spcBef>
                  <a:spcPts val="1000"/>
                </a:spcBef>
              </a:pPr>
              <a:r>
                <a:rPr lang="en-US" sz="1000" b="1" dirty="0">
                  <a:solidFill>
                    <a:schemeClr val="tx1">
                      <a:alpha val="70000"/>
                    </a:schemeClr>
                  </a:solidFill>
                </a:rPr>
                <a:t>Event Triggered</a:t>
              </a:r>
            </a:p>
            <a:p>
              <a:pPr>
                <a:lnSpc>
                  <a:spcPct val="130000"/>
                </a:lnSpc>
                <a:spcBef>
                  <a:spcPts val="1000"/>
                </a:spcBef>
              </a:pPr>
              <a:r>
                <a:rPr lang="en-US" sz="1000" b="1" dirty="0">
                  <a:solidFill>
                    <a:schemeClr val="tx1">
                      <a:alpha val="70000"/>
                    </a:schemeClr>
                  </a:solidFill>
                </a:rPr>
                <a:t>Logic Based</a:t>
              </a:r>
            </a:p>
            <a:p>
              <a:pPr>
                <a:lnSpc>
                  <a:spcPct val="130000"/>
                </a:lnSpc>
                <a:spcBef>
                  <a:spcPts val="1000"/>
                </a:spcBef>
              </a:pPr>
              <a:r>
                <a:rPr lang="en-US" sz="1000" b="1" dirty="0">
                  <a:solidFill>
                    <a:schemeClr val="tx1">
                      <a:alpha val="70000"/>
                    </a:schemeClr>
                  </a:solidFill>
                </a:rPr>
                <a:t>Rich Text Template Configuration</a:t>
              </a:r>
              <a:endParaRPr lang="en-US" sz="1000" dirty="0">
                <a:solidFill>
                  <a:schemeClr val="tx1">
                    <a:alpha val="70000"/>
                  </a:schemeClr>
                </a:solidFill>
              </a:endParaRPr>
            </a:p>
          </p:txBody>
        </p:sp>
        <p:sp>
          <p:nvSpPr>
            <p:cNvPr id="18" name="Rectangle 17">
              <a:extLst>
                <a:ext uri="{FF2B5EF4-FFF2-40B4-BE49-F238E27FC236}">
                  <a16:creationId xmlns:a16="http://schemas.microsoft.com/office/drawing/2014/main" id="{796B8B53-E389-B227-9DF1-C9B18C53C447}"/>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pic>
        <p:nvPicPr>
          <p:cNvPr id="19" name="Picture 18">
            <a:extLst>
              <a:ext uri="{FF2B5EF4-FFF2-40B4-BE49-F238E27FC236}">
                <a16:creationId xmlns:a16="http://schemas.microsoft.com/office/drawing/2014/main" id="{120FBD9A-2AB2-6F10-1E7E-EEA64B1E4B93}"/>
              </a:ext>
            </a:extLst>
          </p:cNvPr>
          <p:cNvPicPr>
            <a:picLocks noChangeAspect="1"/>
          </p:cNvPicPr>
          <p:nvPr/>
        </p:nvPicPr>
        <p:blipFill>
          <a:blip r:embed="rId3"/>
          <a:stretch>
            <a:fillRect/>
          </a:stretch>
        </p:blipFill>
        <p:spPr>
          <a:xfrm>
            <a:off x="6502576" y="1346504"/>
            <a:ext cx="5185120" cy="5345249"/>
          </a:xfrm>
          <a:prstGeom prst="rect">
            <a:avLst/>
          </a:prstGeom>
        </p:spPr>
      </p:pic>
    </p:spTree>
    <p:extLst>
      <p:ext uri="{BB962C8B-B14F-4D97-AF65-F5344CB8AC3E}">
        <p14:creationId xmlns:p14="http://schemas.microsoft.com/office/powerpoint/2010/main" val="16752815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nodeType="withEffect">
                                  <p:stCondLst>
                                    <p:cond delay="800"/>
                                  </p:stCondLst>
                                  <p:childTnLst>
                                    <p:animScale>
                                      <p:cBhvr>
                                        <p:cTn id="9" dur="500" fill="hold"/>
                                        <p:tgtEl>
                                          <p:spTgt spid="3"/>
                                        </p:tgtEl>
                                      </p:cBhvr>
                                      <p:by x="110000" y="110000"/>
                                    </p:animScale>
                                  </p:childTnLst>
                                </p:cTn>
                              </p:par>
                              <p:par>
                                <p:cTn id="10" presetID="22" presetClass="entr" presetSubtype="8"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6" presetClass="emph" presetSubtype="0" accel="50000" decel="50000" autoRev="1" fill="hold" nodeType="withEffect">
                                  <p:stCondLst>
                                    <p:cond delay="500"/>
                                  </p:stCondLst>
                                  <p:childTnLst>
                                    <p:animScale>
                                      <p:cBhvr>
                                        <p:cTn id="14" dur="500" fill="hold"/>
                                        <p:tgtEl>
                                          <p:spTgt spid="12"/>
                                        </p:tgtEl>
                                      </p:cBhvr>
                                      <p:by x="110000" y="110000"/>
                                    </p:animScale>
                                  </p:childTnLst>
                                </p:cTn>
                              </p:par>
                              <p:par>
                                <p:cTn id="15" presetID="22" presetClass="entr" presetSubtype="8" fill="hold" nodeType="withEffect">
                                  <p:stCondLst>
                                    <p:cond delay="110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nodeType="withEffect">
                                  <p:stCondLst>
                                    <p:cond delay="1100"/>
                                  </p:stCondLst>
                                  <p:childTnLst>
                                    <p:animScale>
                                      <p:cBhvr>
                                        <p:cTn id="19" dur="50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280863" cy="1249845"/>
          </a:xfrm>
        </p:spPr>
        <p:txBody>
          <a:bodyPr/>
          <a:lstStyle/>
          <a:p>
            <a:r>
              <a:rPr lang="en-US" dirty="0">
                <a:solidFill>
                  <a:schemeClr val="accent1"/>
                </a:solidFill>
              </a:rPr>
              <a:t>The </a:t>
            </a:r>
            <a:r>
              <a:rPr lang="en-US" dirty="0"/>
              <a:t>Ingredients!</a:t>
            </a:r>
            <a:r>
              <a:rPr lang="en-US" sz="1400" b="0" dirty="0"/>
              <a:t>(</a:t>
            </a:r>
            <a:r>
              <a:rPr lang="en-US" sz="1400" b="0" dirty="0" err="1"/>
              <a:t>cont</a:t>
            </a:r>
            <a:r>
              <a:rPr lang="en-US" sz="1400" b="0" dirty="0"/>
              <a:t>)</a:t>
            </a:r>
            <a:br>
              <a:rPr lang="en-US" sz="1400" b="0" dirty="0"/>
            </a:br>
            <a:r>
              <a:rPr lang="en-US" sz="1400" b="0" dirty="0"/>
              <a:t>The power of </a:t>
            </a:r>
            <a:r>
              <a:rPr lang="en-US" sz="1800" b="0" dirty="0"/>
              <a:t>Workflow</a:t>
            </a:r>
            <a:endParaRPr lang="en-US" sz="1400" b="0" dirty="0"/>
          </a:p>
        </p:txBody>
      </p:sp>
      <p:grpSp>
        <p:nvGrpSpPr>
          <p:cNvPr id="9" name="Group 8"/>
          <p:cNvGrpSpPr/>
          <p:nvPr/>
        </p:nvGrpSpPr>
        <p:grpSpPr>
          <a:xfrm>
            <a:off x="2521634" y="3429000"/>
            <a:ext cx="2455033" cy="2495551"/>
            <a:chOff x="1814072" y="3437888"/>
            <a:chExt cx="2455033" cy="2495551"/>
          </a:xfrm>
        </p:grpSpPr>
        <p:sp>
          <p:nvSpPr>
            <p:cNvPr id="10" name="Rectangle 9"/>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Notifications</a:t>
              </a:r>
            </a:p>
            <a:p>
              <a:pPr>
                <a:lnSpc>
                  <a:spcPct val="130000"/>
                </a:lnSpc>
                <a:spcBef>
                  <a:spcPts val="1000"/>
                </a:spcBef>
              </a:pPr>
              <a:r>
                <a:rPr lang="en-US" sz="1000" b="1" dirty="0">
                  <a:solidFill>
                    <a:schemeClr val="tx1">
                      <a:alpha val="70000"/>
                    </a:schemeClr>
                  </a:solidFill>
                </a:rPr>
                <a:t>Utilizes Rosters</a:t>
              </a:r>
            </a:p>
            <a:p>
              <a:pPr>
                <a:lnSpc>
                  <a:spcPct val="130000"/>
                </a:lnSpc>
                <a:spcBef>
                  <a:spcPts val="1000"/>
                </a:spcBef>
              </a:pPr>
              <a:r>
                <a:rPr lang="en-US" sz="1000" b="1" dirty="0">
                  <a:solidFill>
                    <a:schemeClr val="tx1">
                      <a:alpha val="70000"/>
                    </a:schemeClr>
                  </a:solidFill>
                </a:rPr>
                <a:t>Event Triggered</a:t>
              </a:r>
            </a:p>
            <a:p>
              <a:pPr>
                <a:lnSpc>
                  <a:spcPct val="130000"/>
                </a:lnSpc>
                <a:spcBef>
                  <a:spcPts val="1000"/>
                </a:spcBef>
              </a:pPr>
              <a:r>
                <a:rPr lang="en-US" sz="1000" b="1" dirty="0">
                  <a:solidFill>
                    <a:schemeClr val="tx1">
                      <a:alpha val="70000"/>
                    </a:schemeClr>
                  </a:solidFill>
                </a:rPr>
                <a:t>Logic Based</a:t>
              </a:r>
            </a:p>
            <a:p>
              <a:pPr>
                <a:lnSpc>
                  <a:spcPct val="130000"/>
                </a:lnSpc>
                <a:spcBef>
                  <a:spcPts val="1000"/>
                </a:spcBef>
              </a:pPr>
              <a:r>
                <a:rPr lang="en-US" sz="1000" b="1" dirty="0">
                  <a:solidFill>
                    <a:schemeClr val="tx1">
                      <a:alpha val="70000"/>
                    </a:schemeClr>
                  </a:solidFill>
                </a:rPr>
                <a:t>Rich Text Template Configuration</a:t>
              </a:r>
              <a:endParaRPr lang="en-US" sz="1000" dirty="0">
                <a:solidFill>
                  <a:schemeClr val="tx1">
                    <a:alpha val="70000"/>
                  </a:schemeClr>
                </a:solidFill>
              </a:endParaRPr>
            </a:p>
          </p:txBody>
        </p:sp>
        <p:sp>
          <p:nvSpPr>
            <p:cNvPr id="11" name="Rectangle 10"/>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12" name="Group 11"/>
          <p:cNvGrpSpPr/>
          <p:nvPr/>
        </p:nvGrpSpPr>
        <p:grpSpPr>
          <a:xfrm>
            <a:off x="3750103" y="680088"/>
            <a:ext cx="2455033" cy="2495551"/>
            <a:chOff x="1814072" y="3437888"/>
            <a:chExt cx="2455033" cy="2495551"/>
          </a:xfrm>
          <a:effectLst>
            <a:outerShdw blurRad="762000" dist="254000" dir="5400000" algn="t" rotWithShape="0">
              <a:prstClr val="black">
                <a:alpha val="30000"/>
              </a:prstClr>
            </a:outerShdw>
          </a:effectLst>
        </p:grpSpPr>
        <p:sp>
          <p:nvSpPr>
            <p:cNvPr id="13" name="Rectangle 12"/>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Routing</a:t>
              </a:r>
            </a:p>
            <a:p>
              <a:pPr>
                <a:lnSpc>
                  <a:spcPct val="130000"/>
                </a:lnSpc>
                <a:spcBef>
                  <a:spcPts val="1000"/>
                </a:spcBef>
              </a:pPr>
              <a:r>
                <a:rPr lang="en-US" sz="1000" b="1" dirty="0">
                  <a:solidFill>
                    <a:schemeClr val="tx1">
                      <a:alpha val="70000"/>
                    </a:schemeClr>
                  </a:solidFill>
                </a:rPr>
                <a:t>Defined Rosters</a:t>
              </a:r>
              <a:br>
                <a:rPr lang="en-US" sz="1000" b="1" dirty="0">
                  <a:solidFill>
                    <a:schemeClr val="tx1">
                      <a:alpha val="70000"/>
                    </a:schemeClr>
                  </a:solidFill>
                </a:rPr>
              </a:br>
              <a:r>
                <a:rPr lang="en-US" sz="1000" b="1" dirty="0">
                  <a:solidFill>
                    <a:schemeClr val="tx1">
                      <a:alpha val="70000"/>
                    </a:schemeClr>
                  </a:solidFill>
                </a:rPr>
                <a:t>Group Rosters</a:t>
              </a:r>
              <a:br>
                <a:rPr lang="en-US" sz="1000" b="1" dirty="0">
                  <a:solidFill>
                    <a:schemeClr val="tx1">
                      <a:alpha val="70000"/>
                    </a:schemeClr>
                  </a:solidFill>
                </a:rPr>
              </a:br>
              <a:r>
                <a:rPr lang="en-US" sz="1000" b="1" dirty="0">
                  <a:solidFill>
                    <a:schemeClr val="tx1">
                      <a:alpha val="70000"/>
                    </a:schemeClr>
                  </a:solidFill>
                </a:rPr>
                <a:t>Role Based</a:t>
              </a:r>
              <a:br>
                <a:rPr lang="en-US" sz="1000" b="1" dirty="0">
                  <a:solidFill>
                    <a:schemeClr val="tx1">
                      <a:alpha val="70000"/>
                    </a:schemeClr>
                  </a:solidFill>
                </a:rPr>
              </a:br>
              <a:r>
                <a:rPr lang="en-US" sz="1000" b="1" dirty="0">
                  <a:solidFill>
                    <a:schemeClr val="tx1">
                      <a:alpha val="70000"/>
                    </a:schemeClr>
                  </a:solidFill>
                </a:rPr>
                <a:t>Route Controls + Roles</a:t>
              </a:r>
              <a:br>
                <a:rPr lang="en-US" sz="1000" b="1" dirty="0">
                  <a:solidFill>
                    <a:schemeClr val="tx1">
                      <a:alpha val="70000"/>
                    </a:schemeClr>
                  </a:solidFill>
                </a:rPr>
              </a:br>
              <a:r>
                <a:rPr lang="en-US" sz="1000" b="1" dirty="0">
                  <a:solidFill>
                    <a:schemeClr val="tx1">
                      <a:alpha val="70000"/>
                    </a:schemeClr>
                  </a:solidFill>
                </a:rPr>
                <a:t>Query</a:t>
              </a:r>
              <a:br>
                <a:rPr lang="en-US" sz="1000" b="1" dirty="0">
                  <a:solidFill>
                    <a:schemeClr val="tx1">
                      <a:alpha val="70000"/>
                    </a:schemeClr>
                  </a:solidFill>
                </a:rPr>
              </a:br>
              <a:r>
                <a:rPr lang="en-US" sz="1000" b="1" dirty="0" err="1">
                  <a:solidFill>
                    <a:schemeClr val="tx1">
                      <a:alpha val="70000"/>
                    </a:schemeClr>
                  </a:solidFill>
                </a:rPr>
                <a:t>Smartsource</a:t>
              </a:r>
              <a:br>
                <a:rPr lang="en-US" sz="1000" b="1" dirty="0">
                  <a:solidFill>
                    <a:schemeClr val="tx1">
                      <a:alpha val="70000"/>
                    </a:schemeClr>
                  </a:solidFill>
                </a:rPr>
              </a:br>
              <a:r>
                <a:rPr lang="en-US" sz="1000" b="1" dirty="0">
                  <a:solidFill>
                    <a:schemeClr val="tx1">
                      <a:alpha val="70000"/>
                    </a:schemeClr>
                  </a:solidFill>
                </a:rPr>
                <a:t>External User by Email</a:t>
              </a:r>
              <a:br>
                <a:rPr lang="en-US" sz="1000" b="1" dirty="0">
                  <a:solidFill>
                    <a:schemeClr val="tx1">
                      <a:alpha val="70000"/>
                    </a:schemeClr>
                  </a:solidFill>
                </a:rPr>
              </a:br>
              <a:r>
                <a:rPr lang="en-US" sz="1000" b="1" dirty="0">
                  <a:solidFill>
                    <a:schemeClr val="tx1">
                      <a:alpha val="70000"/>
                    </a:schemeClr>
                  </a:solidFill>
                </a:rPr>
                <a:t>SQL Object </a:t>
              </a:r>
              <a:br>
                <a:rPr lang="en-US" sz="1000" b="1" dirty="0">
                  <a:solidFill>
                    <a:schemeClr val="tx1">
                      <a:alpha val="70000"/>
                    </a:schemeClr>
                  </a:solidFill>
                </a:rPr>
              </a:br>
              <a:r>
                <a:rPr lang="en-US" sz="1000" b="1" dirty="0">
                  <a:solidFill>
                    <a:schemeClr val="tx1">
                      <a:alpha val="70000"/>
                    </a:schemeClr>
                  </a:solidFill>
                </a:rPr>
                <a:t>User</a:t>
              </a:r>
              <a:br>
                <a:rPr lang="en-US" sz="1000" b="1" dirty="0">
                  <a:solidFill>
                    <a:schemeClr val="tx1">
                      <a:alpha val="70000"/>
                    </a:schemeClr>
                  </a:solidFill>
                </a:rPr>
              </a:br>
              <a:endParaRPr lang="en-US" sz="1000" b="1" dirty="0">
                <a:solidFill>
                  <a:schemeClr val="tx1">
                    <a:alpha val="70000"/>
                  </a:schemeClr>
                </a:solidFill>
              </a:endParaRPr>
            </a:p>
            <a:p>
              <a:pPr>
                <a:lnSpc>
                  <a:spcPct val="130000"/>
                </a:lnSpc>
                <a:spcBef>
                  <a:spcPts val="1000"/>
                </a:spcBef>
              </a:pPr>
              <a:endParaRPr lang="en-US" sz="1000" b="1" dirty="0">
                <a:solidFill>
                  <a:schemeClr val="tx1">
                    <a:alpha val="70000"/>
                  </a:schemeClr>
                </a:solidFill>
              </a:endParaRPr>
            </a:p>
          </p:txBody>
        </p:sp>
        <p:sp>
          <p:nvSpPr>
            <p:cNvPr id="14" name="Rectangle 13"/>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6" name="Group 5">
            <a:extLst>
              <a:ext uri="{FF2B5EF4-FFF2-40B4-BE49-F238E27FC236}">
                <a16:creationId xmlns:a16="http://schemas.microsoft.com/office/drawing/2014/main" id="{39762815-FABF-4BB3-FAC0-145A0AE4ECAB}"/>
              </a:ext>
            </a:extLst>
          </p:cNvPr>
          <p:cNvGrpSpPr/>
          <p:nvPr/>
        </p:nvGrpSpPr>
        <p:grpSpPr>
          <a:xfrm>
            <a:off x="987367" y="680089"/>
            <a:ext cx="2455033" cy="2495551"/>
            <a:chOff x="1814072" y="3437888"/>
            <a:chExt cx="2455033" cy="2495551"/>
          </a:xfrm>
        </p:grpSpPr>
        <p:sp>
          <p:nvSpPr>
            <p:cNvPr id="7" name="Rectangle 6">
              <a:extLst>
                <a:ext uri="{FF2B5EF4-FFF2-40B4-BE49-F238E27FC236}">
                  <a16:creationId xmlns:a16="http://schemas.microsoft.com/office/drawing/2014/main" id="{0BF8A1CE-5AF7-52D3-9445-094E2838DFE7}"/>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AWE Approval Workflow &amp; Customizations</a:t>
              </a:r>
            </a:p>
            <a:p>
              <a:pPr>
                <a:lnSpc>
                  <a:spcPct val="130000"/>
                </a:lnSpc>
                <a:spcBef>
                  <a:spcPts val="1000"/>
                </a:spcBef>
              </a:pPr>
              <a:r>
                <a:rPr lang="en-US" sz="1000" b="1" dirty="0">
                  <a:solidFill>
                    <a:schemeClr val="tx1">
                      <a:alpha val="70000"/>
                    </a:schemeClr>
                  </a:solidFill>
                </a:rPr>
                <a:t>GT Delivered Basics &amp; Custom Approval Definition Configuration</a:t>
              </a:r>
            </a:p>
          </p:txBody>
        </p:sp>
        <p:sp>
          <p:nvSpPr>
            <p:cNvPr id="8" name="Rectangle 7">
              <a:extLst>
                <a:ext uri="{FF2B5EF4-FFF2-40B4-BE49-F238E27FC236}">
                  <a16:creationId xmlns:a16="http://schemas.microsoft.com/office/drawing/2014/main" id="{FD443D8F-4DAA-454C-D839-18CBBC5FF42C}"/>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pic>
        <p:nvPicPr>
          <p:cNvPr id="15" name="Picture 14">
            <a:extLst>
              <a:ext uri="{FF2B5EF4-FFF2-40B4-BE49-F238E27FC236}">
                <a16:creationId xmlns:a16="http://schemas.microsoft.com/office/drawing/2014/main" id="{40538DFA-41AC-22A8-7F5A-FA659B8E52CE}"/>
              </a:ext>
            </a:extLst>
          </p:cNvPr>
          <p:cNvPicPr>
            <a:picLocks noChangeAspect="1"/>
          </p:cNvPicPr>
          <p:nvPr/>
        </p:nvPicPr>
        <p:blipFill>
          <a:blip r:embed="rId3"/>
          <a:stretch>
            <a:fillRect/>
          </a:stretch>
        </p:blipFill>
        <p:spPr>
          <a:xfrm>
            <a:off x="6896234" y="2196547"/>
            <a:ext cx="4692073" cy="3919739"/>
          </a:xfrm>
          <a:prstGeom prst="rect">
            <a:avLst/>
          </a:prstGeom>
        </p:spPr>
      </p:pic>
    </p:spTree>
    <p:extLst>
      <p:ext uri="{BB962C8B-B14F-4D97-AF65-F5344CB8AC3E}">
        <p14:creationId xmlns:p14="http://schemas.microsoft.com/office/powerpoint/2010/main" val="415302448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nodeType="withEffect">
                                  <p:stCondLst>
                                    <p:cond delay="500"/>
                                  </p:stCondLst>
                                  <p:childTnLst>
                                    <p:animScale>
                                      <p:cBhvr>
                                        <p:cTn id="9" dur="500" fill="hold"/>
                                        <p:tgtEl>
                                          <p:spTgt spid="12"/>
                                        </p:tgtEl>
                                      </p:cBhvr>
                                      <p:by x="110000" y="110000"/>
                                    </p:animScale>
                                  </p:childTnLst>
                                </p:cTn>
                              </p:par>
                              <p:par>
                                <p:cTn id="10" presetID="22" presetClass="entr" presetSubtype="8" fill="hold" nodeType="withEffect">
                                  <p:stCondLst>
                                    <p:cond delay="11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nodeType="withEffect">
                                  <p:stCondLst>
                                    <p:cond delay="1100"/>
                                  </p:stCondLst>
                                  <p:childTnLst>
                                    <p:animScale>
                                      <p:cBhvr>
                                        <p:cTn id="14" dur="500" fill="hold"/>
                                        <p:tgtEl>
                                          <p:spTgt spid="9"/>
                                        </p:tgtEl>
                                      </p:cBhvr>
                                      <p:by x="110000" y="110000"/>
                                    </p:animScale>
                                  </p:childTnLst>
                                </p:cTn>
                              </p:par>
                              <p:par>
                                <p:cTn id="15" presetID="22" presetClass="entr" presetSubtype="8" fill="hold" nodeType="withEffect">
                                  <p:stCondLst>
                                    <p:cond delay="8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nodeType="withEffect">
                                  <p:stCondLst>
                                    <p:cond delay="800"/>
                                  </p:stCondLst>
                                  <p:childTnLst>
                                    <p:animScale>
                                      <p:cBhvr>
                                        <p:cTn id="19" dur="5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8C014B9-12E3-3341-B03D-DB303AFEC0E1}"/>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5324" r="25324"/>
          <a:stretch>
            <a:fillRect/>
          </a:stretch>
        </p:blipFill>
        <p:spPr bwMode="auto">
          <a:xfrm>
            <a:off x="1016000" y="0"/>
            <a:ext cx="4663924" cy="6296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09419" y="393224"/>
            <a:ext cx="4066580" cy="1249845"/>
          </a:xfrm>
        </p:spPr>
        <p:txBody>
          <a:bodyPr/>
          <a:lstStyle/>
          <a:p>
            <a:r>
              <a:rPr lang="en-US" dirty="0"/>
              <a:t>Cal</a:t>
            </a:r>
          </a:p>
        </p:txBody>
      </p:sp>
      <p:sp>
        <p:nvSpPr>
          <p:cNvPr id="6" name="TextBox 5"/>
          <p:cNvSpPr txBox="1"/>
          <p:nvPr/>
        </p:nvSpPr>
        <p:spPr>
          <a:xfrm>
            <a:off x="7109419" y="946702"/>
            <a:ext cx="4066580" cy="292507"/>
          </a:xfrm>
          <a:prstGeom prst="rect">
            <a:avLst/>
          </a:prstGeom>
          <a:noFill/>
        </p:spPr>
        <p:txBody>
          <a:bodyPr wrap="square" lIns="0" tIns="36000" rIns="216000" bIns="36000" rtlCol="0">
            <a:spAutoFit/>
          </a:bodyPr>
          <a:lstStyle/>
          <a:p>
            <a:pPr>
              <a:lnSpc>
                <a:spcPct val="130000"/>
              </a:lnSpc>
              <a:spcBef>
                <a:spcPts val="1000"/>
              </a:spcBef>
            </a:pPr>
            <a:r>
              <a:rPr lang="en-US" sz="1200" b="1" dirty="0">
                <a:solidFill>
                  <a:schemeClr val="tx1">
                    <a:alpha val="70000"/>
                  </a:schemeClr>
                </a:solidFill>
              </a:rPr>
              <a:t>University of Berkeley, California</a:t>
            </a:r>
          </a:p>
        </p:txBody>
      </p:sp>
      <p:sp>
        <p:nvSpPr>
          <p:cNvPr id="8" name="TextBox 7"/>
          <p:cNvSpPr txBox="1"/>
          <p:nvPr/>
        </p:nvSpPr>
        <p:spPr>
          <a:xfrm>
            <a:off x="7510284" y="1514210"/>
            <a:ext cx="2783882" cy="992442"/>
          </a:xfrm>
          <a:prstGeom prst="rect">
            <a:avLst/>
          </a:prstGeom>
          <a:noFill/>
        </p:spPr>
        <p:txBody>
          <a:bodyPr wrap="square" lIns="0" tIns="36000" rIns="216000" bIns="36000" rtlCol="0">
            <a:spAutoFit/>
          </a:bodyPr>
          <a:lstStyle/>
          <a:p>
            <a:pPr>
              <a:lnSpc>
                <a:spcPct val="130000"/>
              </a:lnSpc>
              <a:spcBef>
                <a:spcPts val="1000"/>
              </a:spcBef>
            </a:pPr>
            <a:r>
              <a:rPr lang="en-US" sz="1400" b="1" dirty="0"/>
              <a:t>Located in the Bay Area</a:t>
            </a:r>
          </a:p>
          <a:p>
            <a:pPr>
              <a:lnSpc>
                <a:spcPct val="130000"/>
              </a:lnSpc>
              <a:spcBef>
                <a:spcPts val="1000"/>
              </a:spcBef>
            </a:pPr>
            <a:r>
              <a:rPr lang="en-US" sz="1000" b="1" dirty="0">
                <a:solidFill>
                  <a:schemeClr val="tx1">
                    <a:alpha val="70000"/>
                  </a:schemeClr>
                </a:solidFill>
              </a:rPr>
              <a:t>15 miles from San Francisco</a:t>
            </a:r>
          </a:p>
          <a:p>
            <a:pPr>
              <a:lnSpc>
                <a:spcPct val="130000"/>
              </a:lnSpc>
              <a:spcBef>
                <a:spcPts val="1000"/>
              </a:spcBef>
            </a:pPr>
            <a:r>
              <a:rPr lang="en-US" sz="1000" dirty="0">
                <a:solidFill>
                  <a:schemeClr val="tx1">
                    <a:alpha val="70000"/>
                  </a:schemeClr>
                </a:solidFill>
              </a:rPr>
              <a:t>Founded in 1868</a:t>
            </a:r>
          </a:p>
        </p:txBody>
      </p:sp>
      <p:sp>
        <p:nvSpPr>
          <p:cNvPr id="10" name="TextBox 9"/>
          <p:cNvSpPr txBox="1"/>
          <p:nvPr/>
        </p:nvSpPr>
        <p:spPr>
          <a:xfrm>
            <a:off x="7510284" y="2646160"/>
            <a:ext cx="2783882" cy="1920901"/>
          </a:xfrm>
          <a:prstGeom prst="rect">
            <a:avLst/>
          </a:prstGeom>
          <a:noFill/>
        </p:spPr>
        <p:txBody>
          <a:bodyPr wrap="square" lIns="0" tIns="36000" rIns="216000" bIns="36000" rtlCol="0">
            <a:spAutoFit/>
          </a:bodyPr>
          <a:lstStyle/>
          <a:p>
            <a:pPr>
              <a:lnSpc>
                <a:spcPct val="130000"/>
              </a:lnSpc>
              <a:spcBef>
                <a:spcPts val="1000"/>
              </a:spcBef>
            </a:pPr>
            <a:r>
              <a:rPr lang="en-US" sz="1400" b="1" dirty="0"/>
              <a:t>Our House</a:t>
            </a:r>
          </a:p>
          <a:p>
            <a:pPr>
              <a:lnSpc>
                <a:spcPct val="130000"/>
              </a:lnSpc>
              <a:spcBef>
                <a:spcPts val="1000"/>
              </a:spcBef>
            </a:pPr>
            <a:r>
              <a:rPr lang="en-US" sz="1000" b="1" dirty="0">
                <a:solidFill>
                  <a:schemeClr val="tx1">
                    <a:alpha val="70000"/>
                  </a:schemeClr>
                </a:solidFill>
              </a:rPr>
              <a:t>#2 Public University – U.S. News &amp; World Report</a:t>
            </a:r>
          </a:p>
          <a:p>
            <a:pPr>
              <a:lnSpc>
                <a:spcPct val="130000"/>
              </a:lnSpc>
              <a:spcBef>
                <a:spcPts val="1000"/>
              </a:spcBef>
            </a:pPr>
            <a:r>
              <a:rPr lang="en-US" sz="1000" b="1" dirty="0">
                <a:solidFill>
                  <a:schemeClr val="tx1">
                    <a:alpha val="70000"/>
                  </a:schemeClr>
                </a:solidFill>
              </a:rPr>
              <a:t>135,021 Undergraduate Applications,  2021 – 2022 Academic Year</a:t>
            </a:r>
          </a:p>
          <a:p>
            <a:pPr>
              <a:lnSpc>
                <a:spcPct val="130000"/>
              </a:lnSpc>
              <a:spcBef>
                <a:spcPts val="1000"/>
              </a:spcBef>
            </a:pPr>
            <a:r>
              <a:rPr lang="en-US" sz="1000" b="1" dirty="0">
                <a:solidFill>
                  <a:schemeClr val="tx1">
                    <a:alpha val="70000"/>
                  </a:schemeClr>
                </a:solidFill>
              </a:rPr>
              <a:t>45,057 Grad/Undergrad Students Enrolled, Fall 2021</a:t>
            </a:r>
            <a:endParaRPr lang="en-US" sz="1000" dirty="0">
              <a:solidFill>
                <a:schemeClr val="tx1">
                  <a:alpha val="70000"/>
                </a:schemeClr>
              </a:solidFill>
            </a:endParaRPr>
          </a:p>
        </p:txBody>
      </p:sp>
      <p:grpSp>
        <p:nvGrpSpPr>
          <p:cNvPr id="16" name="Google Shape;2982;p52">
            <a:extLst>
              <a:ext uri="{FF2B5EF4-FFF2-40B4-BE49-F238E27FC236}">
                <a16:creationId xmlns:a16="http://schemas.microsoft.com/office/drawing/2014/main" id="{C9380315-3C52-FE42-BBBB-F48E3F1BE757}"/>
              </a:ext>
            </a:extLst>
          </p:cNvPr>
          <p:cNvGrpSpPr/>
          <p:nvPr/>
        </p:nvGrpSpPr>
        <p:grpSpPr>
          <a:xfrm>
            <a:off x="6222360" y="2196547"/>
            <a:ext cx="344622" cy="340204"/>
            <a:chOff x="6238300" y="1426975"/>
            <a:chExt cx="489450" cy="483175"/>
          </a:xfrm>
        </p:grpSpPr>
        <p:sp>
          <p:nvSpPr>
            <p:cNvPr id="17" name="Google Shape;2983;p52">
              <a:extLst>
                <a:ext uri="{FF2B5EF4-FFF2-40B4-BE49-F238E27FC236}">
                  <a16:creationId xmlns:a16="http://schemas.microsoft.com/office/drawing/2014/main" id="{E91820C4-215F-EA46-8B94-3D360091D5AB}"/>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2984;p52">
              <a:extLst>
                <a:ext uri="{FF2B5EF4-FFF2-40B4-BE49-F238E27FC236}">
                  <a16:creationId xmlns:a16="http://schemas.microsoft.com/office/drawing/2014/main" id="{3F09E087-8CC5-004C-8CF2-75AEF6770AE7}"/>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9" name="Google Shape;2985;p52">
              <a:extLst>
                <a:ext uri="{FF2B5EF4-FFF2-40B4-BE49-F238E27FC236}">
                  <a16:creationId xmlns:a16="http://schemas.microsoft.com/office/drawing/2014/main" id="{606DCB4E-4B99-D544-AE9A-43BA1169F84D}"/>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grpSp>
        <p:nvGrpSpPr>
          <p:cNvPr id="22" name="Google Shape;2982;p52">
            <a:extLst>
              <a:ext uri="{FF2B5EF4-FFF2-40B4-BE49-F238E27FC236}">
                <a16:creationId xmlns:a16="http://schemas.microsoft.com/office/drawing/2014/main" id="{B8E6A16A-F31D-F648-BCC2-F6AC72DEC998}"/>
              </a:ext>
            </a:extLst>
          </p:cNvPr>
          <p:cNvGrpSpPr/>
          <p:nvPr/>
        </p:nvGrpSpPr>
        <p:grpSpPr>
          <a:xfrm>
            <a:off x="6339609" y="2851612"/>
            <a:ext cx="673224" cy="674651"/>
            <a:chOff x="6238300" y="1426975"/>
            <a:chExt cx="489450" cy="483175"/>
          </a:xfrm>
          <a:solidFill>
            <a:schemeClr val="bg1"/>
          </a:solidFill>
        </p:grpSpPr>
        <p:sp>
          <p:nvSpPr>
            <p:cNvPr id="23" name="Google Shape;2983;p52">
              <a:extLst>
                <a:ext uri="{FF2B5EF4-FFF2-40B4-BE49-F238E27FC236}">
                  <a16:creationId xmlns:a16="http://schemas.microsoft.com/office/drawing/2014/main" id="{78DA559D-3FE2-8545-B779-742D40F18DA4}"/>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2984;p52">
              <a:extLst>
                <a:ext uri="{FF2B5EF4-FFF2-40B4-BE49-F238E27FC236}">
                  <a16:creationId xmlns:a16="http://schemas.microsoft.com/office/drawing/2014/main" id="{89B0D16E-404C-5248-B824-A3925567130D}"/>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5" name="Google Shape;2985;p52">
              <a:extLst>
                <a:ext uri="{FF2B5EF4-FFF2-40B4-BE49-F238E27FC236}">
                  <a16:creationId xmlns:a16="http://schemas.microsoft.com/office/drawing/2014/main" id="{BD6DAAA2-376E-CB42-BAB1-A990D418C006}"/>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6" name="Google Shape;7025;p71">
            <a:extLst>
              <a:ext uri="{FF2B5EF4-FFF2-40B4-BE49-F238E27FC236}">
                <a16:creationId xmlns:a16="http://schemas.microsoft.com/office/drawing/2014/main" id="{158E39BA-7451-A940-8931-7432283FD099}"/>
              </a:ext>
            </a:extLst>
          </p:cNvPr>
          <p:cNvGrpSpPr/>
          <p:nvPr/>
        </p:nvGrpSpPr>
        <p:grpSpPr>
          <a:xfrm>
            <a:off x="6293916" y="1612822"/>
            <a:ext cx="764611" cy="679622"/>
            <a:chOff x="6644304" y="3073628"/>
            <a:chExt cx="576302" cy="511871"/>
          </a:xfrm>
        </p:grpSpPr>
        <p:grpSp>
          <p:nvGrpSpPr>
            <p:cNvPr id="27" name="Google Shape;7026;p71">
              <a:extLst>
                <a:ext uri="{FF2B5EF4-FFF2-40B4-BE49-F238E27FC236}">
                  <a16:creationId xmlns:a16="http://schemas.microsoft.com/office/drawing/2014/main" id="{9D69AF22-FF1E-D044-B5DA-F87D80A88083}"/>
                </a:ext>
              </a:extLst>
            </p:cNvPr>
            <p:cNvGrpSpPr/>
            <p:nvPr/>
          </p:nvGrpSpPr>
          <p:grpSpPr>
            <a:xfrm>
              <a:off x="6712169" y="3073651"/>
              <a:ext cx="481611" cy="506713"/>
              <a:chOff x="1833536" y="-546641"/>
              <a:chExt cx="914567" cy="962419"/>
            </a:xfrm>
          </p:grpSpPr>
          <p:grpSp>
            <p:nvGrpSpPr>
              <p:cNvPr id="29" name="Google Shape;7027;p71">
                <a:extLst>
                  <a:ext uri="{FF2B5EF4-FFF2-40B4-BE49-F238E27FC236}">
                    <a16:creationId xmlns:a16="http://schemas.microsoft.com/office/drawing/2014/main" id="{447EFAE0-D369-F04F-ACC9-645879220F04}"/>
                  </a:ext>
                </a:extLst>
              </p:cNvPr>
              <p:cNvGrpSpPr/>
              <p:nvPr/>
            </p:nvGrpSpPr>
            <p:grpSpPr>
              <a:xfrm>
                <a:off x="1833536" y="-524249"/>
                <a:ext cx="914567" cy="940027"/>
                <a:chOff x="1833536" y="-524249"/>
                <a:chExt cx="914567" cy="940027"/>
              </a:xfrm>
            </p:grpSpPr>
            <p:sp>
              <p:nvSpPr>
                <p:cNvPr id="34" name="Google Shape;7028;p71">
                  <a:extLst>
                    <a:ext uri="{FF2B5EF4-FFF2-40B4-BE49-F238E27FC236}">
                      <a16:creationId xmlns:a16="http://schemas.microsoft.com/office/drawing/2014/main" id="{E5C99E6A-3F56-CE49-93AE-DCB9121BF2D9}"/>
                    </a:ext>
                  </a:extLst>
                </p:cNvPr>
                <p:cNvSpPr/>
                <p:nvPr/>
              </p:nvSpPr>
              <p:spPr>
                <a:xfrm>
                  <a:off x="1833536" y="-524249"/>
                  <a:ext cx="453307" cy="599490"/>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029;p71">
                  <a:extLst>
                    <a:ext uri="{FF2B5EF4-FFF2-40B4-BE49-F238E27FC236}">
                      <a16:creationId xmlns:a16="http://schemas.microsoft.com/office/drawing/2014/main" id="{E9CB91DB-6284-5642-B925-BD254D362AB3}"/>
                    </a:ext>
                  </a:extLst>
                </p:cNvPr>
                <p:cNvSpPr/>
                <p:nvPr/>
              </p:nvSpPr>
              <p:spPr>
                <a:xfrm>
                  <a:off x="2215098" y="11844"/>
                  <a:ext cx="361756" cy="403933"/>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030;p71">
                  <a:extLst>
                    <a:ext uri="{FF2B5EF4-FFF2-40B4-BE49-F238E27FC236}">
                      <a16:creationId xmlns:a16="http://schemas.microsoft.com/office/drawing/2014/main" id="{AEB667F9-8E57-B948-B78D-297378B0B9EF}"/>
                    </a:ext>
                  </a:extLst>
                </p:cNvPr>
                <p:cNvSpPr/>
                <p:nvPr/>
              </p:nvSpPr>
              <p:spPr>
                <a:xfrm>
                  <a:off x="2637874" y="-333183"/>
                  <a:ext cx="110229" cy="289442"/>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031;p71">
                  <a:extLst>
                    <a:ext uri="{FF2B5EF4-FFF2-40B4-BE49-F238E27FC236}">
                      <a16:creationId xmlns:a16="http://schemas.microsoft.com/office/drawing/2014/main" id="{898856D2-D5F1-D040-9042-F5E2BB8A9CD0}"/>
                    </a:ext>
                  </a:extLst>
                </p:cNvPr>
                <p:cNvSpPr/>
                <p:nvPr/>
              </p:nvSpPr>
              <p:spPr>
                <a:xfrm>
                  <a:off x="2134042" y="-54389"/>
                  <a:ext cx="90203" cy="2219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032;p71">
                  <a:extLst>
                    <a:ext uri="{FF2B5EF4-FFF2-40B4-BE49-F238E27FC236}">
                      <a16:creationId xmlns:a16="http://schemas.microsoft.com/office/drawing/2014/main" id="{EE430099-D917-CE4E-B7A0-08962691B308}"/>
                    </a:ext>
                  </a:extLst>
                </p:cNvPr>
                <p:cNvSpPr/>
                <p:nvPr/>
              </p:nvSpPr>
              <p:spPr>
                <a:xfrm>
                  <a:off x="2238816" y="-47827"/>
                  <a:ext cx="72325" cy="27026"/>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7033;p71">
                <a:extLst>
                  <a:ext uri="{FF2B5EF4-FFF2-40B4-BE49-F238E27FC236}">
                    <a16:creationId xmlns:a16="http://schemas.microsoft.com/office/drawing/2014/main" id="{BF80DEFF-57AF-FC4C-8D83-5222977C04EC}"/>
                  </a:ext>
                </a:extLst>
              </p:cNvPr>
              <p:cNvSpPr/>
              <p:nvPr/>
            </p:nvSpPr>
            <p:spPr>
              <a:xfrm>
                <a:off x="2128411" y="-546641"/>
                <a:ext cx="194386" cy="108115"/>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034;p71">
                <a:extLst>
                  <a:ext uri="{FF2B5EF4-FFF2-40B4-BE49-F238E27FC236}">
                    <a16:creationId xmlns:a16="http://schemas.microsoft.com/office/drawing/2014/main" id="{B02117DA-6BEE-CF41-B924-627A0374B1E8}"/>
                  </a:ext>
                </a:extLst>
              </p:cNvPr>
              <p:cNvSpPr/>
              <p:nvPr/>
            </p:nvSpPr>
            <p:spPr>
              <a:xfrm>
                <a:off x="2511333" y="-459604"/>
                <a:ext cx="149109" cy="146063"/>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035;p71">
                <a:extLst>
                  <a:ext uri="{FF2B5EF4-FFF2-40B4-BE49-F238E27FC236}">
                    <a16:creationId xmlns:a16="http://schemas.microsoft.com/office/drawing/2014/main" id="{4517F33B-90D1-5444-8F59-C90FF216CB78}"/>
                  </a:ext>
                </a:extLst>
              </p:cNvPr>
              <p:cNvSpPr/>
              <p:nvPr/>
            </p:nvSpPr>
            <p:spPr>
              <a:xfrm>
                <a:off x="2278079" y="-341148"/>
                <a:ext cx="40051" cy="28001"/>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036;p71">
                <a:extLst>
                  <a:ext uri="{FF2B5EF4-FFF2-40B4-BE49-F238E27FC236}">
                    <a16:creationId xmlns:a16="http://schemas.microsoft.com/office/drawing/2014/main" id="{9B1B1431-4A0A-9D4D-9763-AD38F84E9B7D}"/>
                  </a:ext>
                </a:extLst>
              </p:cNvPr>
              <p:cNvSpPr/>
              <p:nvPr/>
            </p:nvSpPr>
            <p:spPr>
              <a:xfrm>
                <a:off x="2357973" y="-515102"/>
                <a:ext cx="46077" cy="20902"/>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037;p71">
              <a:extLst>
                <a:ext uri="{FF2B5EF4-FFF2-40B4-BE49-F238E27FC236}">
                  <a16:creationId xmlns:a16="http://schemas.microsoft.com/office/drawing/2014/main" id="{F91ADE1B-FC3E-4E47-88F8-6363B25E8067}"/>
                </a:ext>
              </a:extLst>
            </p:cNvPr>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noFill/>
            <a:ln w="9525" cap="flat" cmpd="sng">
              <a:solidFill>
                <a:schemeClr val="bg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1349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decel="5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280863" cy="1249845"/>
          </a:xfrm>
        </p:spPr>
        <p:txBody>
          <a:bodyPr/>
          <a:lstStyle/>
          <a:p>
            <a:r>
              <a:rPr lang="en-US" dirty="0">
                <a:solidFill>
                  <a:schemeClr val="accent1"/>
                </a:solidFill>
              </a:rPr>
              <a:t>The </a:t>
            </a:r>
            <a:r>
              <a:rPr lang="en-US" dirty="0"/>
              <a:t>Ingredients!</a:t>
            </a:r>
            <a:r>
              <a:rPr lang="en-US" sz="1400" b="0" dirty="0"/>
              <a:t>(</a:t>
            </a:r>
            <a:r>
              <a:rPr lang="en-US" sz="1400" b="0" dirty="0" err="1"/>
              <a:t>cont</a:t>
            </a:r>
            <a:r>
              <a:rPr lang="en-US" sz="1400" b="0" dirty="0"/>
              <a:t>)</a:t>
            </a:r>
            <a:br>
              <a:rPr lang="en-US" sz="1400" b="0" dirty="0"/>
            </a:br>
            <a:r>
              <a:rPr lang="en-US" sz="1400" b="0" dirty="0"/>
              <a:t>The power of </a:t>
            </a:r>
            <a:r>
              <a:rPr lang="en-US" sz="1800" b="0" dirty="0"/>
              <a:t>Workflow</a:t>
            </a:r>
            <a:endParaRPr lang="en-US" sz="1400" b="0" dirty="0"/>
          </a:p>
        </p:txBody>
      </p:sp>
      <p:grpSp>
        <p:nvGrpSpPr>
          <p:cNvPr id="6" name="Group 5">
            <a:extLst>
              <a:ext uri="{FF2B5EF4-FFF2-40B4-BE49-F238E27FC236}">
                <a16:creationId xmlns:a16="http://schemas.microsoft.com/office/drawing/2014/main" id="{39762815-FABF-4BB3-FAC0-145A0AE4ECAB}"/>
              </a:ext>
            </a:extLst>
          </p:cNvPr>
          <p:cNvGrpSpPr/>
          <p:nvPr/>
        </p:nvGrpSpPr>
        <p:grpSpPr>
          <a:xfrm>
            <a:off x="987367" y="680089"/>
            <a:ext cx="2455033" cy="2495551"/>
            <a:chOff x="1814072" y="3437888"/>
            <a:chExt cx="2455033" cy="2495551"/>
          </a:xfrm>
        </p:grpSpPr>
        <p:sp>
          <p:nvSpPr>
            <p:cNvPr id="7" name="Rectangle 6">
              <a:extLst>
                <a:ext uri="{FF2B5EF4-FFF2-40B4-BE49-F238E27FC236}">
                  <a16:creationId xmlns:a16="http://schemas.microsoft.com/office/drawing/2014/main" id="{0BF8A1CE-5AF7-52D3-9445-094E2838DFE7}"/>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AWE Approval Workflow &amp; Customizations</a:t>
              </a:r>
            </a:p>
            <a:p>
              <a:pPr>
                <a:lnSpc>
                  <a:spcPct val="130000"/>
                </a:lnSpc>
                <a:spcBef>
                  <a:spcPts val="1000"/>
                </a:spcBef>
              </a:pPr>
              <a:r>
                <a:rPr lang="en-US" sz="1000" b="1" dirty="0">
                  <a:solidFill>
                    <a:schemeClr val="tx1">
                      <a:alpha val="70000"/>
                    </a:schemeClr>
                  </a:solidFill>
                </a:rPr>
                <a:t>GT Delivered Basics &amp; Custom Approval Definition Configuration</a:t>
              </a:r>
            </a:p>
          </p:txBody>
        </p:sp>
        <p:sp>
          <p:nvSpPr>
            <p:cNvPr id="8" name="Rectangle 7">
              <a:extLst>
                <a:ext uri="{FF2B5EF4-FFF2-40B4-BE49-F238E27FC236}">
                  <a16:creationId xmlns:a16="http://schemas.microsoft.com/office/drawing/2014/main" id="{FD443D8F-4DAA-454C-D839-18CBBC5FF42C}"/>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15" name="Group 14">
            <a:extLst>
              <a:ext uri="{FF2B5EF4-FFF2-40B4-BE49-F238E27FC236}">
                <a16:creationId xmlns:a16="http://schemas.microsoft.com/office/drawing/2014/main" id="{CD2598D3-B4A9-6777-C957-AEDF60DED916}"/>
              </a:ext>
            </a:extLst>
          </p:cNvPr>
          <p:cNvGrpSpPr/>
          <p:nvPr/>
        </p:nvGrpSpPr>
        <p:grpSpPr>
          <a:xfrm>
            <a:off x="3647440" y="680089"/>
            <a:ext cx="2455033" cy="2495551"/>
            <a:chOff x="1814072" y="3437888"/>
            <a:chExt cx="2455033" cy="2495551"/>
          </a:xfrm>
        </p:grpSpPr>
        <p:sp>
          <p:nvSpPr>
            <p:cNvPr id="16" name="Rectangle 15">
              <a:extLst>
                <a:ext uri="{FF2B5EF4-FFF2-40B4-BE49-F238E27FC236}">
                  <a16:creationId xmlns:a16="http://schemas.microsoft.com/office/drawing/2014/main" id="{FAE2C575-DE20-10D1-7BDB-C056444A388D}"/>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Routing</a:t>
              </a:r>
            </a:p>
            <a:p>
              <a:pPr>
                <a:lnSpc>
                  <a:spcPct val="130000"/>
                </a:lnSpc>
                <a:spcBef>
                  <a:spcPts val="1000"/>
                </a:spcBef>
              </a:pPr>
              <a:r>
                <a:rPr lang="en-US" sz="1000" b="1" dirty="0">
                  <a:solidFill>
                    <a:schemeClr val="tx1">
                      <a:alpha val="70000"/>
                    </a:schemeClr>
                  </a:solidFill>
                </a:rPr>
                <a:t>Defined Rosters</a:t>
              </a:r>
              <a:br>
                <a:rPr lang="en-US" sz="1000" b="1" dirty="0">
                  <a:solidFill>
                    <a:schemeClr val="tx1">
                      <a:alpha val="70000"/>
                    </a:schemeClr>
                  </a:solidFill>
                </a:rPr>
              </a:br>
              <a:r>
                <a:rPr lang="en-US" sz="1000" b="1" dirty="0">
                  <a:solidFill>
                    <a:schemeClr val="tx1">
                      <a:alpha val="70000"/>
                    </a:schemeClr>
                  </a:solidFill>
                </a:rPr>
                <a:t>Group Rosters</a:t>
              </a:r>
              <a:br>
                <a:rPr lang="en-US" sz="1000" b="1" dirty="0">
                  <a:solidFill>
                    <a:schemeClr val="tx1">
                      <a:alpha val="70000"/>
                    </a:schemeClr>
                  </a:solidFill>
                </a:rPr>
              </a:br>
              <a:r>
                <a:rPr lang="en-US" sz="1000" b="1" dirty="0">
                  <a:solidFill>
                    <a:schemeClr val="tx1">
                      <a:alpha val="70000"/>
                    </a:schemeClr>
                  </a:solidFill>
                </a:rPr>
                <a:t>Role Based</a:t>
              </a:r>
              <a:br>
                <a:rPr lang="en-US" sz="1000" b="1" dirty="0">
                  <a:solidFill>
                    <a:schemeClr val="tx1">
                      <a:alpha val="70000"/>
                    </a:schemeClr>
                  </a:solidFill>
                </a:rPr>
              </a:br>
              <a:r>
                <a:rPr lang="en-US" sz="1000" b="1" dirty="0">
                  <a:solidFill>
                    <a:schemeClr val="tx1">
                      <a:alpha val="70000"/>
                    </a:schemeClr>
                  </a:solidFill>
                </a:rPr>
                <a:t>Route Controls + Roles</a:t>
              </a:r>
              <a:br>
                <a:rPr lang="en-US" sz="1000" b="1" dirty="0">
                  <a:solidFill>
                    <a:schemeClr val="tx1">
                      <a:alpha val="70000"/>
                    </a:schemeClr>
                  </a:solidFill>
                </a:rPr>
              </a:br>
              <a:r>
                <a:rPr lang="en-US" sz="1000" b="1" dirty="0">
                  <a:solidFill>
                    <a:schemeClr val="tx1">
                      <a:alpha val="70000"/>
                    </a:schemeClr>
                  </a:solidFill>
                </a:rPr>
                <a:t>Query</a:t>
              </a:r>
              <a:br>
                <a:rPr lang="en-US" sz="1000" b="1" dirty="0">
                  <a:solidFill>
                    <a:schemeClr val="tx1">
                      <a:alpha val="70000"/>
                    </a:schemeClr>
                  </a:solidFill>
                </a:rPr>
              </a:br>
              <a:r>
                <a:rPr lang="en-US" sz="1000" b="1" dirty="0" err="1">
                  <a:solidFill>
                    <a:schemeClr val="tx1">
                      <a:alpha val="70000"/>
                    </a:schemeClr>
                  </a:solidFill>
                </a:rPr>
                <a:t>Smartsource</a:t>
              </a:r>
              <a:br>
                <a:rPr lang="en-US" sz="1000" b="1" dirty="0">
                  <a:solidFill>
                    <a:schemeClr val="tx1">
                      <a:alpha val="70000"/>
                    </a:schemeClr>
                  </a:solidFill>
                </a:rPr>
              </a:br>
              <a:r>
                <a:rPr lang="en-US" sz="1000" b="1" dirty="0">
                  <a:solidFill>
                    <a:schemeClr val="tx1">
                      <a:alpha val="70000"/>
                    </a:schemeClr>
                  </a:solidFill>
                </a:rPr>
                <a:t>External User by Email</a:t>
              </a:r>
              <a:br>
                <a:rPr lang="en-US" sz="1000" b="1" dirty="0">
                  <a:solidFill>
                    <a:schemeClr val="tx1">
                      <a:alpha val="70000"/>
                    </a:schemeClr>
                  </a:solidFill>
                </a:rPr>
              </a:br>
              <a:r>
                <a:rPr lang="en-US" sz="1000" b="1" dirty="0">
                  <a:solidFill>
                    <a:schemeClr val="tx1">
                      <a:alpha val="70000"/>
                    </a:schemeClr>
                  </a:solidFill>
                </a:rPr>
                <a:t>SQL Object</a:t>
              </a:r>
              <a:br>
                <a:rPr lang="en-US" sz="1000" b="1" dirty="0">
                  <a:solidFill>
                    <a:schemeClr val="tx1">
                      <a:alpha val="70000"/>
                    </a:schemeClr>
                  </a:solidFill>
                </a:rPr>
              </a:br>
              <a:r>
                <a:rPr lang="en-US" sz="1000" b="1" dirty="0">
                  <a:solidFill>
                    <a:schemeClr val="tx1">
                      <a:alpha val="70000"/>
                    </a:schemeClr>
                  </a:solidFill>
                </a:rPr>
                <a:t>User</a:t>
              </a:r>
            </a:p>
          </p:txBody>
        </p:sp>
        <p:sp>
          <p:nvSpPr>
            <p:cNvPr id="17" name="Rectangle 16">
              <a:extLst>
                <a:ext uri="{FF2B5EF4-FFF2-40B4-BE49-F238E27FC236}">
                  <a16:creationId xmlns:a16="http://schemas.microsoft.com/office/drawing/2014/main" id="{625A60E6-DD38-A243-D230-25F3ADF87921}"/>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18" name="Group 17">
            <a:extLst>
              <a:ext uri="{FF2B5EF4-FFF2-40B4-BE49-F238E27FC236}">
                <a16:creationId xmlns:a16="http://schemas.microsoft.com/office/drawing/2014/main" id="{4B498270-6F5D-793B-89D8-A586D5786496}"/>
              </a:ext>
            </a:extLst>
          </p:cNvPr>
          <p:cNvGrpSpPr/>
          <p:nvPr/>
        </p:nvGrpSpPr>
        <p:grpSpPr>
          <a:xfrm>
            <a:off x="2418971" y="3429000"/>
            <a:ext cx="2455033" cy="2495551"/>
            <a:chOff x="1814072" y="3437888"/>
            <a:chExt cx="2455033" cy="2495551"/>
          </a:xfrm>
          <a:effectLst>
            <a:outerShdw blurRad="762000" dist="254000" dir="5400000" algn="t" rotWithShape="0">
              <a:prstClr val="black">
                <a:alpha val="30000"/>
              </a:prstClr>
            </a:outerShdw>
          </a:effectLst>
        </p:grpSpPr>
        <p:sp>
          <p:nvSpPr>
            <p:cNvPr id="19" name="Rectangle 18">
              <a:extLst>
                <a:ext uri="{FF2B5EF4-FFF2-40B4-BE49-F238E27FC236}">
                  <a16:creationId xmlns:a16="http://schemas.microsoft.com/office/drawing/2014/main" id="{2E71817F-38CE-6E3D-3868-64A7F357CC9A}"/>
                </a:ext>
              </a:extLst>
            </p:cNvPr>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r>
                <a:rPr lang="en-US" sz="1400" b="1" dirty="0">
                  <a:solidFill>
                    <a:schemeClr val="tx1"/>
                  </a:solidFill>
                </a:rPr>
                <a:t>Notifications</a:t>
              </a:r>
            </a:p>
            <a:p>
              <a:pPr>
                <a:lnSpc>
                  <a:spcPct val="130000"/>
                </a:lnSpc>
                <a:spcBef>
                  <a:spcPts val="1000"/>
                </a:spcBef>
              </a:pPr>
              <a:r>
                <a:rPr lang="en-US" sz="1000" b="1" dirty="0">
                  <a:solidFill>
                    <a:schemeClr val="tx1">
                      <a:alpha val="70000"/>
                    </a:schemeClr>
                  </a:solidFill>
                </a:rPr>
                <a:t>Utilizes Rosters</a:t>
              </a:r>
            </a:p>
            <a:p>
              <a:pPr>
                <a:lnSpc>
                  <a:spcPct val="130000"/>
                </a:lnSpc>
                <a:spcBef>
                  <a:spcPts val="1000"/>
                </a:spcBef>
              </a:pPr>
              <a:r>
                <a:rPr lang="en-US" sz="1000" b="1" dirty="0">
                  <a:solidFill>
                    <a:schemeClr val="tx1">
                      <a:alpha val="70000"/>
                    </a:schemeClr>
                  </a:solidFill>
                </a:rPr>
                <a:t>Event Triggered</a:t>
              </a:r>
            </a:p>
            <a:p>
              <a:pPr>
                <a:lnSpc>
                  <a:spcPct val="130000"/>
                </a:lnSpc>
                <a:spcBef>
                  <a:spcPts val="1000"/>
                </a:spcBef>
              </a:pPr>
              <a:r>
                <a:rPr lang="en-US" sz="1000" b="1" dirty="0">
                  <a:solidFill>
                    <a:schemeClr val="tx1">
                      <a:alpha val="70000"/>
                    </a:schemeClr>
                  </a:solidFill>
                </a:rPr>
                <a:t>Logic Based</a:t>
              </a:r>
            </a:p>
            <a:p>
              <a:pPr>
                <a:lnSpc>
                  <a:spcPct val="130000"/>
                </a:lnSpc>
                <a:spcBef>
                  <a:spcPts val="1000"/>
                </a:spcBef>
              </a:pPr>
              <a:r>
                <a:rPr lang="en-US" sz="1000" b="1" dirty="0">
                  <a:solidFill>
                    <a:schemeClr val="tx1">
                      <a:alpha val="70000"/>
                    </a:schemeClr>
                  </a:solidFill>
                </a:rPr>
                <a:t>Rich Text Template Configuration</a:t>
              </a:r>
              <a:br>
                <a:rPr lang="en-US" sz="1000" b="1" dirty="0">
                  <a:solidFill>
                    <a:schemeClr val="tx1">
                      <a:alpha val="70000"/>
                    </a:schemeClr>
                  </a:solidFill>
                </a:rPr>
              </a:br>
              <a:endParaRPr lang="en-US" sz="1000" b="1" dirty="0">
                <a:solidFill>
                  <a:schemeClr val="tx1">
                    <a:alpha val="70000"/>
                  </a:schemeClr>
                </a:solidFill>
              </a:endParaRPr>
            </a:p>
            <a:p>
              <a:pPr>
                <a:lnSpc>
                  <a:spcPct val="130000"/>
                </a:lnSpc>
                <a:spcBef>
                  <a:spcPts val="1000"/>
                </a:spcBef>
              </a:pPr>
              <a:endParaRPr lang="en-US" sz="1000" b="1" dirty="0">
                <a:solidFill>
                  <a:schemeClr val="tx1">
                    <a:alpha val="70000"/>
                  </a:schemeClr>
                </a:solidFill>
              </a:endParaRPr>
            </a:p>
          </p:txBody>
        </p:sp>
        <p:sp>
          <p:nvSpPr>
            <p:cNvPr id="20" name="Rectangle 19">
              <a:extLst>
                <a:ext uri="{FF2B5EF4-FFF2-40B4-BE49-F238E27FC236}">
                  <a16:creationId xmlns:a16="http://schemas.microsoft.com/office/drawing/2014/main" id="{30CA93AF-CF87-3259-4338-A5669D59E8F8}"/>
                </a:ext>
              </a:extLst>
            </p:cNvPr>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pic>
        <p:nvPicPr>
          <p:cNvPr id="21" name="Picture 20">
            <a:extLst>
              <a:ext uri="{FF2B5EF4-FFF2-40B4-BE49-F238E27FC236}">
                <a16:creationId xmlns:a16="http://schemas.microsoft.com/office/drawing/2014/main" id="{960CBC63-41FF-FD21-A7DD-23969529BC49}"/>
              </a:ext>
            </a:extLst>
          </p:cNvPr>
          <p:cNvPicPr>
            <a:picLocks noChangeAspect="1"/>
          </p:cNvPicPr>
          <p:nvPr/>
        </p:nvPicPr>
        <p:blipFill>
          <a:blip r:embed="rId3"/>
          <a:stretch>
            <a:fillRect/>
          </a:stretch>
        </p:blipFill>
        <p:spPr>
          <a:xfrm>
            <a:off x="5619403" y="2297339"/>
            <a:ext cx="6360917" cy="3627212"/>
          </a:xfrm>
          <a:prstGeom prst="rect">
            <a:avLst/>
          </a:prstGeom>
        </p:spPr>
      </p:pic>
    </p:spTree>
    <p:extLst>
      <p:ext uri="{BB962C8B-B14F-4D97-AF65-F5344CB8AC3E}">
        <p14:creationId xmlns:p14="http://schemas.microsoft.com/office/powerpoint/2010/main" val="93616581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8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nodeType="withEffect">
                                  <p:stCondLst>
                                    <p:cond delay="800"/>
                                  </p:stCondLst>
                                  <p:childTnLst>
                                    <p:animScale>
                                      <p:cBhvr>
                                        <p:cTn id="9" dur="500" fill="hold"/>
                                        <p:tgtEl>
                                          <p:spTgt spid="6"/>
                                        </p:tgtEl>
                                      </p:cBhvr>
                                      <p:by x="110000" y="110000"/>
                                    </p:animScale>
                                  </p:childTnLst>
                                </p:cTn>
                              </p:par>
                              <p:par>
                                <p:cTn id="10" presetID="22" presetClass="entr" presetSubtype="8" fill="hold" nodeType="withEffect">
                                  <p:stCondLst>
                                    <p:cond delay="8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nodeType="withEffect">
                                  <p:stCondLst>
                                    <p:cond delay="800"/>
                                  </p:stCondLst>
                                  <p:childTnLst>
                                    <p:animScale>
                                      <p:cBhvr>
                                        <p:cTn id="14" dur="500" fill="hold"/>
                                        <p:tgtEl>
                                          <p:spTgt spid="15"/>
                                        </p:tgtEl>
                                      </p:cBhvr>
                                      <p:by x="110000" y="110000"/>
                                    </p:animScale>
                                  </p:childTnLst>
                                </p:cTn>
                              </p:par>
                              <p:par>
                                <p:cTn id="15" presetID="22" presetClass="entr" presetSubtype="8" fill="hold"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6" presetClass="emph" presetSubtype="0" accel="50000" decel="50000" autoRev="1" fill="hold" nodeType="withEffect">
                                  <p:stCondLst>
                                    <p:cond delay="500"/>
                                  </p:stCondLst>
                                  <p:childTnLst>
                                    <p:animScale>
                                      <p:cBhvr>
                                        <p:cTn id="19" dur="50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965" y="235843"/>
            <a:ext cx="9152697" cy="1249845"/>
          </a:xfrm>
        </p:spPr>
        <p:txBody>
          <a:bodyPr/>
          <a:lstStyle/>
          <a:p>
            <a:r>
              <a:rPr lang="en-US" dirty="0">
                <a:solidFill>
                  <a:schemeClr val="accent1"/>
                </a:solidFill>
              </a:rPr>
              <a:t>The </a:t>
            </a:r>
            <a:r>
              <a:rPr lang="en-US" dirty="0"/>
              <a:t>Ingredients!</a:t>
            </a:r>
            <a:r>
              <a:rPr lang="en-US" sz="1800" b="0" dirty="0"/>
              <a:t>(cont.)</a:t>
            </a:r>
            <a:br>
              <a:rPr lang="en-US" sz="1800" b="0" dirty="0"/>
            </a:br>
            <a:r>
              <a:rPr lang="en-US" sz="1800" b="0" dirty="0"/>
              <a:t>Data</a:t>
            </a:r>
            <a:endParaRPr lang="en-US" sz="1800" dirty="0">
              <a:solidFill>
                <a:schemeClr val="accent1"/>
              </a:solidFill>
            </a:endParaRPr>
          </a:p>
        </p:txBody>
      </p:sp>
      <p:sp>
        <p:nvSpPr>
          <p:cNvPr id="15" name="Shape 3647"/>
          <p:cNvSpPr/>
          <p:nvPr/>
        </p:nvSpPr>
        <p:spPr>
          <a:xfrm>
            <a:off x="7127325" y="1744670"/>
            <a:ext cx="41079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664"/>
          <p:cNvSpPr/>
          <p:nvPr/>
        </p:nvSpPr>
        <p:spPr>
          <a:xfrm>
            <a:off x="9722118" y="1737503"/>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1026" name="Picture 2">
            <a:extLst>
              <a:ext uri="{FF2B5EF4-FFF2-40B4-BE49-F238E27FC236}">
                <a16:creationId xmlns:a16="http://schemas.microsoft.com/office/drawing/2014/main" id="{C328471B-7167-7F6B-B954-44A56BF2170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0160" y="1193359"/>
            <a:ext cx="12192000" cy="499745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7652800" y="3896260"/>
            <a:ext cx="2455033" cy="2495551"/>
            <a:chOff x="1814072" y="3437888"/>
            <a:chExt cx="2455033" cy="2495551"/>
          </a:xfrm>
        </p:grpSpPr>
        <p:sp>
          <p:nvSpPr>
            <p:cNvPr id="46" name="Rectangle 45"/>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Query Records</a:t>
              </a:r>
            </a:p>
            <a:p>
              <a:pPr algn="ctr">
                <a:lnSpc>
                  <a:spcPct val="130000"/>
                </a:lnSpc>
                <a:spcBef>
                  <a:spcPts val="1000"/>
                </a:spcBef>
              </a:pPr>
              <a:r>
                <a:rPr lang="en-US" sz="1000" dirty="0">
                  <a:solidFill>
                    <a:schemeClr val="tx1">
                      <a:alpha val="70000"/>
                    </a:schemeClr>
                  </a:solidFill>
                </a:rPr>
                <a:t>Reporting</a:t>
              </a:r>
              <a:endParaRPr lang="en-US" sz="1000" b="1" dirty="0">
                <a:solidFill>
                  <a:schemeClr val="tx1"/>
                </a:solidFill>
              </a:endParaRPr>
            </a:p>
          </p:txBody>
        </p:sp>
        <p:sp>
          <p:nvSpPr>
            <p:cNvPr id="47" name="Rectangle 46"/>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4" name="Group 23"/>
          <p:cNvGrpSpPr/>
          <p:nvPr/>
        </p:nvGrpSpPr>
        <p:grpSpPr>
          <a:xfrm>
            <a:off x="6106160" y="1141728"/>
            <a:ext cx="2455033" cy="2495551"/>
            <a:chOff x="1814072" y="3437888"/>
            <a:chExt cx="2455033" cy="2495551"/>
          </a:xfrm>
          <a:effectLst>
            <a:outerShdw blurRad="762000" dist="254000" dir="5400000" algn="t" rotWithShape="0">
              <a:prstClr val="black">
                <a:alpha val="30000"/>
              </a:prstClr>
            </a:outerShdw>
          </a:effectLst>
        </p:grpSpPr>
        <p:sp>
          <p:nvSpPr>
            <p:cNvPr id="25" name="Rectangle 24"/>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Data Pool</a:t>
              </a:r>
            </a:p>
            <a:p>
              <a:pPr algn="ctr">
                <a:lnSpc>
                  <a:spcPct val="130000"/>
                </a:lnSpc>
                <a:spcBef>
                  <a:spcPts val="1000"/>
                </a:spcBef>
              </a:pPr>
              <a:r>
                <a:rPr lang="en-US" sz="1000" b="1" dirty="0">
                  <a:solidFill>
                    <a:schemeClr val="tx1">
                      <a:alpha val="70000"/>
                    </a:schemeClr>
                  </a:solidFill>
                </a:rPr>
                <a:t>That one ingredient that ties the whole dish together</a:t>
              </a:r>
            </a:p>
            <a:p>
              <a:pPr algn="ctr">
                <a:lnSpc>
                  <a:spcPct val="130000"/>
                </a:lnSpc>
                <a:spcBef>
                  <a:spcPts val="1000"/>
                </a:spcBef>
              </a:pPr>
              <a:r>
                <a:rPr lang="en-US" sz="1000" b="1" dirty="0">
                  <a:solidFill>
                    <a:schemeClr val="tx1">
                      <a:alpha val="70000"/>
                    </a:schemeClr>
                  </a:solidFill>
                </a:rPr>
                <a:t>Auto-population</a:t>
              </a:r>
              <a:endParaRPr lang="en-US" sz="1000" b="1" dirty="0">
                <a:solidFill>
                  <a:schemeClr val="tx1"/>
                </a:solidFill>
              </a:endParaRPr>
            </a:p>
          </p:txBody>
        </p:sp>
        <p:sp>
          <p:nvSpPr>
            <p:cNvPr id="26" name="Rectangle 25"/>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42" name="Group 41"/>
          <p:cNvGrpSpPr/>
          <p:nvPr/>
        </p:nvGrpSpPr>
        <p:grpSpPr>
          <a:xfrm>
            <a:off x="8724583" y="1141727"/>
            <a:ext cx="2455033" cy="2495551"/>
            <a:chOff x="1814072" y="3437888"/>
            <a:chExt cx="2455033" cy="2495551"/>
          </a:xfrm>
        </p:grpSpPr>
        <p:sp>
          <p:nvSpPr>
            <p:cNvPr id="43" name="Rectangle 42"/>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System Updates</a:t>
              </a:r>
            </a:p>
            <a:p>
              <a:pPr algn="ctr">
                <a:lnSpc>
                  <a:spcPct val="130000"/>
                </a:lnSpc>
                <a:spcBef>
                  <a:spcPts val="1000"/>
                </a:spcBef>
              </a:pPr>
              <a:r>
                <a:rPr lang="en-US" sz="1400" b="1" dirty="0">
                  <a:solidFill>
                    <a:schemeClr val="tx1"/>
                  </a:solidFill>
                </a:rPr>
                <a:t> </a:t>
              </a:r>
              <a:r>
                <a:rPr lang="en-US" sz="1000" dirty="0">
                  <a:solidFill>
                    <a:schemeClr val="tx1">
                      <a:alpha val="70000"/>
                    </a:schemeClr>
                  </a:solidFill>
                </a:rPr>
                <a:t>Component Interface</a:t>
              </a:r>
              <a:br>
                <a:rPr lang="en-US" sz="1000" b="1" dirty="0">
                  <a:solidFill>
                    <a:schemeClr val="tx1"/>
                  </a:solidFill>
                </a:rPr>
              </a:br>
              <a:r>
                <a:rPr lang="en-US" sz="1000" dirty="0">
                  <a:solidFill>
                    <a:schemeClr val="tx1"/>
                  </a:solidFill>
                </a:rPr>
                <a:t>Query Based Updates</a:t>
              </a:r>
              <a:endParaRPr lang="en-US" sz="1000" dirty="0">
                <a:solidFill>
                  <a:schemeClr val="tx1">
                    <a:alpha val="70000"/>
                  </a:schemeClr>
                </a:solidFill>
              </a:endParaRPr>
            </a:p>
          </p:txBody>
        </p:sp>
        <p:sp>
          <p:nvSpPr>
            <p:cNvPr id="44" name="Rectangle 43"/>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106469973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6" presetClass="emph" presetSubtype="0" accel="50000" decel="50000" autoRev="1" fill="hold" nodeType="withEffect">
                                  <p:stCondLst>
                                    <p:cond delay="500"/>
                                  </p:stCondLst>
                                  <p:childTnLst>
                                    <p:animScale>
                                      <p:cBhvr>
                                        <p:cTn id="9" dur="500" fill="hold"/>
                                        <p:tgtEl>
                                          <p:spTgt spid="24"/>
                                        </p:tgtEl>
                                      </p:cBhvr>
                                      <p:by x="110000" y="110000"/>
                                    </p:animScale>
                                  </p:childTnLst>
                                </p:cTn>
                              </p:par>
                              <p:par>
                                <p:cTn id="10" presetID="22" presetClass="entr" presetSubtype="8" fill="hold" nodeType="withEffect">
                                  <p:stCondLst>
                                    <p:cond delay="110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par>
                                <p:cTn id="13" presetID="6" presetClass="emph" presetSubtype="0" accel="50000" decel="50000" autoRev="1" fill="hold" nodeType="withEffect">
                                  <p:stCondLst>
                                    <p:cond delay="1100"/>
                                  </p:stCondLst>
                                  <p:childTnLst>
                                    <p:animScale>
                                      <p:cBhvr>
                                        <p:cTn id="14" dur="500" fill="hold"/>
                                        <p:tgtEl>
                                          <p:spTgt spid="42"/>
                                        </p:tgtEl>
                                      </p:cBhvr>
                                      <p:by x="110000" y="110000"/>
                                    </p:animScale>
                                  </p:childTnLst>
                                </p:cTn>
                              </p:par>
                              <p:par>
                                <p:cTn id="15" presetID="22" presetClass="entr" presetSubtype="8" fill="hold" nodeType="withEffect">
                                  <p:stCondLst>
                                    <p:cond delay="140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6" presetClass="emph" presetSubtype="0" accel="50000" decel="50000" autoRev="1" fill="hold" nodeType="withEffect">
                                  <p:stCondLst>
                                    <p:cond delay="1400"/>
                                  </p:stCondLst>
                                  <p:childTnLst>
                                    <p:animScale>
                                      <p:cBhvr>
                                        <p:cTn id="19" dur="500" fill="hold"/>
                                        <p:tgtEl>
                                          <p:spTgt spid="45"/>
                                        </p:tgtEl>
                                      </p:cBhvr>
                                      <p:by x="110000" y="110000"/>
                                    </p:animScale>
                                  </p:childTnLst>
                                </p:cTn>
                              </p:par>
                              <p:par>
                                <p:cTn id="20" presetID="53" presetClass="entr" presetSubtype="16"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16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965" y="235843"/>
            <a:ext cx="9152697" cy="1249845"/>
          </a:xfrm>
        </p:spPr>
        <p:txBody>
          <a:bodyPr/>
          <a:lstStyle/>
          <a:p>
            <a:r>
              <a:rPr lang="en-US" dirty="0">
                <a:solidFill>
                  <a:schemeClr val="accent1"/>
                </a:solidFill>
              </a:rPr>
              <a:t>The </a:t>
            </a:r>
            <a:r>
              <a:rPr lang="en-US" dirty="0"/>
              <a:t>Ingredients!</a:t>
            </a:r>
            <a:r>
              <a:rPr lang="en-US" sz="1800" b="0" dirty="0"/>
              <a:t>(cont.)</a:t>
            </a:r>
            <a:br>
              <a:rPr lang="en-US" sz="1800" b="0" dirty="0"/>
            </a:br>
            <a:r>
              <a:rPr lang="en-US" sz="1800" b="0" dirty="0"/>
              <a:t>Data</a:t>
            </a:r>
            <a:endParaRPr lang="en-US" sz="1800" dirty="0">
              <a:solidFill>
                <a:schemeClr val="accent1"/>
              </a:solidFill>
            </a:endParaRPr>
          </a:p>
        </p:txBody>
      </p:sp>
      <p:sp>
        <p:nvSpPr>
          <p:cNvPr id="15" name="Shape 3647"/>
          <p:cNvSpPr/>
          <p:nvPr/>
        </p:nvSpPr>
        <p:spPr>
          <a:xfrm>
            <a:off x="7127325" y="1744670"/>
            <a:ext cx="41079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664"/>
          <p:cNvSpPr/>
          <p:nvPr/>
        </p:nvSpPr>
        <p:spPr>
          <a:xfrm>
            <a:off x="9722118" y="1737503"/>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1026" name="Picture 2">
            <a:extLst>
              <a:ext uri="{FF2B5EF4-FFF2-40B4-BE49-F238E27FC236}">
                <a16:creationId xmlns:a16="http://schemas.microsoft.com/office/drawing/2014/main" id="{C328471B-7167-7F6B-B954-44A56BF2170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0160" y="1193359"/>
            <a:ext cx="12192000" cy="499745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7652800" y="3896260"/>
            <a:ext cx="2455033" cy="2495551"/>
            <a:chOff x="1814072" y="3437888"/>
            <a:chExt cx="2455033" cy="2495551"/>
          </a:xfrm>
        </p:grpSpPr>
        <p:sp>
          <p:nvSpPr>
            <p:cNvPr id="46" name="Rectangle 45"/>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Query Records</a:t>
              </a:r>
            </a:p>
            <a:p>
              <a:pPr algn="ctr">
                <a:lnSpc>
                  <a:spcPct val="130000"/>
                </a:lnSpc>
                <a:spcBef>
                  <a:spcPts val="1000"/>
                </a:spcBef>
              </a:pPr>
              <a:r>
                <a:rPr lang="en-US" sz="1000" dirty="0">
                  <a:solidFill>
                    <a:schemeClr val="tx1">
                      <a:alpha val="70000"/>
                    </a:schemeClr>
                  </a:solidFill>
                </a:rPr>
                <a:t>Reporting</a:t>
              </a:r>
              <a:endParaRPr lang="en-US" sz="1000" b="1" dirty="0">
                <a:solidFill>
                  <a:schemeClr val="tx1"/>
                </a:solidFill>
              </a:endParaRPr>
            </a:p>
          </p:txBody>
        </p:sp>
        <p:sp>
          <p:nvSpPr>
            <p:cNvPr id="47" name="Rectangle 46"/>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4" name="Group 23"/>
          <p:cNvGrpSpPr/>
          <p:nvPr/>
        </p:nvGrpSpPr>
        <p:grpSpPr>
          <a:xfrm>
            <a:off x="8998803" y="1201547"/>
            <a:ext cx="2455033" cy="2495551"/>
            <a:chOff x="1814072" y="3437888"/>
            <a:chExt cx="2455033" cy="2495551"/>
          </a:xfrm>
          <a:effectLst>
            <a:outerShdw blurRad="762000" dist="254000" dir="5400000" algn="t" rotWithShape="0">
              <a:prstClr val="black">
                <a:alpha val="30000"/>
              </a:prstClr>
            </a:outerShdw>
          </a:effectLst>
        </p:grpSpPr>
        <p:sp>
          <p:nvSpPr>
            <p:cNvPr id="25" name="Rectangle 24"/>
            <p:cNvSpPr/>
            <p:nvPr/>
          </p:nvSpPr>
          <p:spPr>
            <a:xfrm>
              <a:off x="1814072" y="3437888"/>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System Updates</a:t>
              </a:r>
            </a:p>
            <a:p>
              <a:pPr algn="ctr">
                <a:lnSpc>
                  <a:spcPct val="130000"/>
                </a:lnSpc>
                <a:spcBef>
                  <a:spcPts val="1000"/>
                </a:spcBef>
              </a:pPr>
              <a:r>
                <a:rPr lang="en-US" sz="1200" dirty="0">
                  <a:solidFill>
                    <a:schemeClr val="tx1"/>
                  </a:solidFill>
                </a:rPr>
                <a:t> </a:t>
              </a:r>
              <a:r>
                <a:rPr lang="en-US" sz="1200" dirty="0">
                  <a:solidFill>
                    <a:schemeClr val="tx1">
                      <a:alpha val="70000"/>
                    </a:schemeClr>
                  </a:solidFill>
                </a:rPr>
                <a:t>Component Interface</a:t>
              </a:r>
              <a:br>
                <a:rPr lang="en-US" sz="1200" dirty="0">
                  <a:solidFill>
                    <a:schemeClr val="tx1"/>
                  </a:solidFill>
                </a:rPr>
              </a:br>
              <a:r>
                <a:rPr lang="en-US" sz="1200" dirty="0">
                  <a:solidFill>
                    <a:schemeClr val="tx1"/>
                  </a:solidFill>
                </a:rPr>
                <a:t>Query Based Updates</a:t>
              </a:r>
              <a:endParaRPr lang="en-US" sz="1200" dirty="0">
                <a:solidFill>
                  <a:schemeClr val="tx1">
                    <a:alpha val="70000"/>
                  </a:schemeClr>
                </a:solidFill>
              </a:endParaRPr>
            </a:p>
          </p:txBody>
        </p:sp>
        <p:sp>
          <p:nvSpPr>
            <p:cNvPr id="26" name="Rectangle 25"/>
            <p:cNvSpPr/>
            <p:nvPr/>
          </p:nvSpPr>
          <p:spPr>
            <a:xfrm flipV="1">
              <a:off x="1814072" y="3437888"/>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42" name="Group 41"/>
          <p:cNvGrpSpPr/>
          <p:nvPr/>
        </p:nvGrpSpPr>
        <p:grpSpPr>
          <a:xfrm>
            <a:off x="6310605" y="1193359"/>
            <a:ext cx="2455033" cy="2495551"/>
            <a:chOff x="1814072" y="3437888"/>
            <a:chExt cx="2455033" cy="2495551"/>
          </a:xfrm>
        </p:grpSpPr>
        <p:sp>
          <p:nvSpPr>
            <p:cNvPr id="43" name="Rectangle 42"/>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Data Pool</a:t>
              </a:r>
            </a:p>
            <a:p>
              <a:pPr algn="ctr">
                <a:lnSpc>
                  <a:spcPct val="130000"/>
                </a:lnSpc>
                <a:spcBef>
                  <a:spcPts val="1000"/>
                </a:spcBef>
              </a:pPr>
              <a:r>
                <a:rPr lang="en-US" sz="1200" dirty="0">
                  <a:solidFill>
                    <a:schemeClr val="tx1">
                      <a:alpha val="70000"/>
                    </a:schemeClr>
                  </a:solidFill>
                </a:rPr>
                <a:t>That one ingredient that ties the whole dish together</a:t>
              </a:r>
            </a:p>
            <a:p>
              <a:pPr algn="ctr">
                <a:lnSpc>
                  <a:spcPct val="130000"/>
                </a:lnSpc>
                <a:spcBef>
                  <a:spcPts val="1000"/>
                </a:spcBef>
              </a:pPr>
              <a:r>
                <a:rPr lang="en-US" sz="1200" dirty="0">
                  <a:solidFill>
                    <a:schemeClr val="tx1">
                      <a:alpha val="70000"/>
                    </a:schemeClr>
                  </a:solidFill>
                </a:rPr>
                <a:t>Auto-population</a:t>
              </a:r>
              <a:endParaRPr lang="en-US" sz="1200" dirty="0">
                <a:solidFill>
                  <a:schemeClr val="tx1"/>
                </a:solidFill>
              </a:endParaRPr>
            </a:p>
          </p:txBody>
        </p:sp>
        <p:sp>
          <p:nvSpPr>
            <p:cNvPr id="44" name="Rectangle 43"/>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27502855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6" presetClass="emph" presetSubtype="0" accel="50000" decel="50000" autoRev="1" fill="hold" nodeType="withEffect">
                                  <p:stCondLst>
                                    <p:cond delay="500"/>
                                  </p:stCondLst>
                                  <p:childTnLst>
                                    <p:animScale>
                                      <p:cBhvr>
                                        <p:cTn id="9" dur="500" fill="hold"/>
                                        <p:tgtEl>
                                          <p:spTgt spid="24"/>
                                        </p:tgtEl>
                                      </p:cBhvr>
                                      <p:by x="110000" y="110000"/>
                                    </p:animScale>
                                  </p:childTnLst>
                                </p:cTn>
                              </p:par>
                              <p:par>
                                <p:cTn id="10" presetID="22" presetClass="entr" presetSubtype="8" fill="hold" nodeType="withEffect">
                                  <p:stCondLst>
                                    <p:cond delay="110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par>
                                <p:cTn id="13" presetID="6" presetClass="emph" presetSubtype="0" accel="50000" decel="50000" autoRev="1" fill="hold" nodeType="withEffect">
                                  <p:stCondLst>
                                    <p:cond delay="1100"/>
                                  </p:stCondLst>
                                  <p:childTnLst>
                                    <p:animScale>
                                      <p:cBhvr>
                                        <p:cTn id="14" dur="500" fill="hold"/>
                                        <p:tgtEl>
                                          <p:spTgt spid="42"/>
                                        </p:tgtEl>
                                      </p:cBhvr>
                                      <p:by x="110000" y="110000"/>
                                    </p:animScale>
                                  </p:childTnLst>
                                </p:cTn>
                              </p:par>
                              <p:par>
                                <p:cTn id="15" presetID="22" presetClass="entr" presetSubtype="8" fill="hold" nodeType="withEffect">
                                  <p:stCondLst>
                                    <p:cond delay="140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6" presetClass="emph" presetSubtype="0" accel="50000" decel="50000" autoRev="1" fill="hold" nodeType="withEffect">
                                  <p:stCondLst>
                                    <p:cond delay="1400"/>
                                  </p:stCondLst>
                                  <p:childTnLst>
                                    <p:animScale>
                                      <p:cBhvr>
                                        <p:cTn id="19" dur="500" fill="hold"/>
                                        <p:tgtEl>
                                          <p:spTgt spid="45"/>
                                        </p:tgtEl>
                                      </p:cBhvr>
                                      <p:by x="110000" y="110000"/>
                                    </p:animScale>
                                  </p:childTnLst>
                                </p:cTn>
                              </p:par>
                              <p:par>
                                <p:cTn id="20" presetID="53" presetClass="entr" presetSubtype="16"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16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965" y="235843"/>
            <a:ext cx="9152697" cy="1249845"/>
          </a:xfrm>
        </p:spPr>
        <p:txBody>
          <a:bodyPr/>
          <a:lstStyle/>
          <a:p>
            <a:r>
              <a:rPr lang="en-US" dirty="0">
                <a:solidFill>
                  <a:schemeClr val="accent1"/>
                </a:solidFill>
              </a:rPr>
              <a:t>The </a:t>
            </a:r>
            <a:r>
              <a:rPr lang="en-US" dirty="0"/>
              <a:t>Ingredients!</a:t>
            </a:r>
            <a:r>
              <a:rPr lang="en-US" sz="1800" b="0" dirty="0"/>
              <a:t>(cont.)</a:t>
            </a:r>
            <a:br>
              <a:rPr lang="en-US" sz="1800" b="0" dirty="0"/>
            </a:br>
            <a:r>
              <a:rPr lang="en-US" sz="1800" b="0" dirty="0"/>
              <a:t>Data</a:t>
            </a:r>
            <a:endParaRPr lang="en-US" sz="1800" dirty="0">
              <a:solidFill>
                <a:schemeClr val="accent1"/>
              </a:solidFill>
            </a:endParaRPr>
          </a:p>
        </p:txBody>
      </p:sp>
      <p:sp>
        <p:nvSpPr>
          <p:cNvPr id="15" name="Shape 3647"/>
          <p:cNvSpPr/>
          <p:nvPr/>
        </p:nvSpPr>
        <p:spPr>
          <a:xfrm>
            <a:off x="7127325" y="1744670"/>
            <a:ext cx="41079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664"/>
          <p:cNvSpPr/>
          <p:nvPr/>
        </p:nvSpPr>
        <p:spPr>
          <a:xfrm>
            <a:off x="9722118" y="1737503"/>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1026" name="Picture 2">
            <a:extLst>
              <a:ext uri="{FF2B5EF4-FFF2-40B4-BE49-F238E27FC236}">
                <a16:creationId xmlns:a16="http://schemas.microsoft.com/office/drawing/2014/main" id="{C328471B-7167-7F6B-B954-44A56BF2170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0160" y="1193359"/>
            <a:ext cx="12192000" cy="499745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7652800" y="3896260"/>
            <a:ext cx="2455033" cy="2495551"/>
            <a:chOff x="1814072" y="3437888"/>
            <a:chExt cx="2455033" cy="2495551"/>
          </a:xfrm>
        </p:grpSpPr>
        <p:sp>
          <p:nvSpPr>
            <p:cNvPr id="46" name="Rectangle 45"/>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Query Records</a:t>
              </a:r>
            </a:p>
            <a:p>
              <a:pPr algn="ctr">
                <a:lnSpc>
                  <a:spcPct val="130000"/>
                </a:lnSpc>
                <a:spcBef>
                  <a:spcPts val="1000"/>
                </a:spcBef>
              </a:pPr>
              <a:r>
                <a:rPr lang="en-US" sz="1000" dirty="0">
                  <a:solidFill>
                    <a:schemeClr val="tx1">
                      <a:alpha val="70000"/>
                    </a:schemeClr>
                  </a:solidFill>
                </a:rPr>
                <a:t>Reporting</a:t>
              </a:r>
              <a:endParaRPr lang="en-US" sz="1000" b="1" dirty="0">
                <a:solidFill>
                  <a:schemeClr val="tx1"/>
                </a:solidFill>
              </a:endParaRPr>
            </a:p>
          </p:txBody>
        </p:sp>
        <p:sp>
          <p:nvSpPr>
            <p:cNvPr id="47" name="Rectangle 46"/>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4" name="Group 23"/>
          <p:cNvGrpSpPr/>
          <p:nvPr/>
        </p:nvGrpSpPr>
        <p:grpSpPr>
          <a:xfrm>
            <a:off x="7652800" y="3883534"/>
            <a:ext cx="2455033" cy="2508276"/>
            <a:chOff x="3360712" y="6179694"/>
            <a:chExt cx="2455033" cy="2508276"/>
          </a:xfrm>
          <a:effectLst>
            <a:outerShdw blurRad="762000" dist="254000" dir="5400000" algn="t" rotWithShape="0">
              <a:prstClr val="black">
                <a:alpha val="30000"/>
              </a:prstClr>
            </a:outerShdw>
          </a:effectLst>
        </p:grpSpPr>
        <p:sp>
          <p:nvSpPr>
            <p:cNvPr id="25" name="Rectangle 24"/>
            <p:cNvSpPr/>
            <p:nvPr/>
          </p:nvSpPr>
          <p:spPr>
            <a:xfrm>
              <a:off x="3360712" y="6192419"/>
              <a:ext cx="2453128" cy="2495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Query Records</a:t>
              </a:r>
            </a:p>
            <a:p>
              <a:pPr algn="ctr">
                <a:lnSpc>
                  <a:spcPct val="130000"/>
                </a:lnSpc>
                <a:spcBef>
                  <a:spcPts val="1000"/>
                </a:spcBef>
              </a:pPr>
              <a:r>
                <a:rPr lang="en-US" sz="1000" dirty="0">
                  <a:solidFill>
                    <a:schemeClr val="tx1">
                      <a:alpha val="70000"/>
                    </a:schemeClr>
                  </a:solidFill>
                </a:rPr>
                <a:t>Reporting</a:t>
              </a:r>
              <a:endParaRPr lang="en-US" sz="1000" b="1" dirty="0">
                <a:solidFill>
                  <a:schemeClr val="tx1"/>
                </a:solidFill>
              </a:endParaRPr>
            </a:p>
          </p:txBody>
        </p:sp>
        <p:sp>
          <p:nvSpPr>
            <p:cNvPr id="26" name="Rectangle 25"/>
            <p:cNvSpPr/>
            <p:nvPr/>
          </p:nvSpPr>
          <p:spPr>
            <a:xfrm flipV="1">
              <a:off x="3360712" y="6179694"/>
              <a:ext cx="2455033"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42" name="Group 41"/>
          <p:cNvGrpSpPr/>
          <p:nvPr/>
        </p:nvGrpSpPr>
        <p:grpSpPr>
          <a:xfrm>
            <a:off x="8724583" y="1141727"/>
            <a:ext cx="2455033" cy="2495551"/>
            <a:chOff x="1814072" y="3437888"/>
            <a:chExt cx="2455033" cy="2495551"/>
          </a:xfrm>
        </p:grpSpPr>
        <p:sp>
          <p:nvSpPr>
            <p:cNvPr id="43" name="Rectangle 42"/>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System Updates</a:t>
              </a:r>
            </a:p>
            <a:p>
              <a:pPr algn="ctr">
                <a:lnSpc>
                  <a:spcPct val="130000"/>
                </a:lnSpc>
                <a:spcBef>
                  <a:spcPts val="1000"/>
                </a:spcBef>
              </a:pPr>
              <a:r>
                <a:rPr lang="en-US" sz="1400" b="1" dirty="0">
                  <a:solidFill>
                    <a:schemeClr val="tx1"/>
                  </a:solidFill>
                </a:rPr>
                <a:t> </a:t>
              </a:r>
              <a:r>
                <a:rPr lang="en-US" sz="1000" dirty="0">
                  <a:solidFill>
                    <a:schemeClr val="tx1">
                      <a:alpha val="70000"/>
                    </a:schemeClr>
                  </a:solidFill>
                </a:rPr>
                <a:t>Component Interface</a:t>
              </a:r>
              <a:br>
                <a:rPr lang="en-US" sz="1000" b="1" dirty="0">
                  <a:solidFill>
                    <a:schemeClr val="tx1"/>
                  </a:solidFill>
                </a:rPr>
              </a:br>
              <a:r>
                <a:rPr lang="en-US" sz="1000" dirty="0">
                  <a:solidFill>
                    <a:schemeClr val="tx1"/>
                  </a:solidFill>
                </a:rPr>
                <a:t>Query Based Updates</a:t>
              </a:r>
              <a:endParaRPr lang="en-US" sz="1000" dirty="0">
                <a:solidFill>
                  <a:schemeClr val="tx1">
                    <a:alpha val="70000"/>
                  </a:schemeClr>
                </a:solidFill>
              </a:endParaRPr>
            </a:p>
          </p:txBody>
        </p:sp>
        <p:sp>
          <p:nvSpPr>
            <p:cNvPr id="44" name="Rectangle 43"/>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5" name="Group 4">
            <a:extLst>
              <a:ext uri="{FF2B5EF4-FFF2-40B4-BE49-F238E27FC236}">
                <a16:creationId xmlns:a16="http://schemas.microsoft.com/office/drawing/2014/main" id="{532774DE-B0EE-21D5-AC42-218A52D5D6E6}"/>
              </a:ext>
            </a:extLst>
          </p:cNvPr>
          <p:cNvGrpSpPr/>
          <p:nvPr/>
        </p:nvGrpSpPr>
        <p:grpSpPr>
          <a:xfrm>
            <a:off x="6096000" y="1141726"/>
            <a:ext cx="2455033" cy="2495551"/>
            <a:chOff x="1814072" y="3437888"/>
            <a:chExt cx="2455033" cy="2495551"/>
          </a:xfrm>
        </p:grpSpPr>
        <p:sp>
          <p:nvSpPr>
            <p:cNvPr id="6" name="Rectangle 5">
              <a:extLst>
                <a:ext uri="{FF2B5EF4-FFF2-40B4-BE49-F238E27FC236}">
                  <a16:creationId xmlns:a16="http://schemas.microsoft.com/office/drawing/2014/main" id="{A093F761-136B-D7DE-4CF6-9E09B0D62672}"/>
                </a:ext>
              </a:extLst>
            </p:cNvPr>
            <p:cNvSpPr/>
            <p:nvPr/>
          </p:nvSpPr>
          <p:spPr>
            <a:xfrm>
              <a:off x="1814072" y="3437888"/>
              <a:ext cx="2453128"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ctr"/>
            <a:lstStyle/>
            <a:p>
              <a:pPr algn="ctr">
                <a:lnSpc>
                  <a:spcPct val="130000"/>
                </a:lnSpc>
                <a:spcBef>
                  <a:spcPts val="1000"/>
                </a:spcBef>
              </a:pPr>
              <a:r>
                <a:rPr lang="en-US" sz="1400" b="1" dirty="0">
                  <a:solidFill>
                    <a:schemeClr val="tx1"/>
                  </a:solidFill>
                </a:rPr>
                <a:t>Data Pool</a:t>
              </a:r>
            </a:p>
            <a:p>
              <a:pPr algn="ctr">
                <a:lnSpc>
                  <a:spcPct val="130000"/>
                </a:lnSpc>
                <a:spcBef>
                  <a:spcPts val="1000"/>
                </a:spcBef>
              </a:pPr>
              <a:r>
                <a:rPr lang="en-US" sz="1200" dirty="0">
                  <a:solidFill>
                    <a:schemeClr val="tx1">
                      <a:alpha val="70000"/>
                    </a:schemeClr>
                  </a:solidFill>
                </a:rPr>
                <a:t>That one ingredient that ties the whole dish together</a:t>
              </a:r>
            </a:p>
            <a:p>
              <a:pPr algn="ctr">
                <a:lnSpc>
                  <a:spcPct val="130000"/>
                </a:lnSpc>
                <a:spcBef>
                  <a:spcPts val="1000"/>
                </a:spcBef>
              </a:pPr>
              <a:r>
                <a:rPr lang="en-US" sz="1200" dirty="0">
                  <a:solidFill>
                    <a:schemeClr val="tx1">
                      <a:alpha val="70000"/>
                    </a:schemeClr>
                  </a:solidFill>
                </a:rPr>
                <a:t>Auto-population</a:t>
              </a:r>
              <a:endParaRPr lang="en-US" sz="1200" dirty="0">
                <a:solidFill>
                  <a:schemeClr val="tx1"/>
                </a:solidFill>
              </a:endParaRPr>
            </a:p>
          </p:txBody>
        </p:sp>
        <p:sp>
          <p:nvSpPr>
            <p:cNvPr id="7" name="Rectangle 6">
              <a:extLst>
                <a:ext uri="{FF2B5EF4-FFF2-40B4-BE49-F238E27FC236}">
                  <a16:creationId xmlns:a16="http://schemas.microsoft.com/office/drawing/2014/main" id="{8E9FB581-0774-7EE5-3392-3F503E58F50E}"/>
                </a:ext>
              </a:extLst>
            </p:cNvPr>
            <p:cNvSpPr/>
            <p:nvPr/>
          </p:nvSpPr>
          <p:spPr>
            <a:xfrm flipV="1">
              <a:off x="1814072" y="3437888"/>
              <a:ext cx="2455033" cy="51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spTree>
    <p:extLst>
      <p:ext uri="{BB962C8B-B14F-4D97-AF65-F5344CB8AC3E}">
        <p14:creationId xmlns:p14="http://schemas.microsoft.com/office/powerpoint/2010/main" val="27815935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6" presetClass="emph" presetSubtype="0" accel="50000" decel="50000" autoRev="1" fill="hold" nodeType="withEffect">
                                  <p:stCondLst>
                                    <p:cond delay="500"/>
                                  </p:stCondLst>
                                  <p:childTnLst>
                                    <p:animScale>
                                      <p:cBhvr>
                                        <p:cTn id="9" dur="500" fill="hold"/>
                                        <p:tgtEl>
                                          <p:spTgt spid="24"/>
                                        </p:tgtEl>
                                      </p:cBhvr>
                                      <p:by x="110000" y="110000"/>
                                    </p:animScale>
                                  </p:childTnLst>
                                </p:cTn>
                              </p:par>
                              <p:par>
                                <p:cTn id="10" presetID="22" presetClass="entr" presetSubtype="8" fill="hold" nodeType="withEffect">
                                  <p:stCondLst>
                                    <p:cond delay="110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par>
                                <p:cTn id="13" presetID="6" presetClass="emph" presetSubtype="0" accel="50000" decel="50000" autoRev="1" fill="hold" nodeType="withEffect">
                                  <p:stCondLst>
                                    <p:cond delay="1100"/>
                                  </p:stCondLst>
                                  <p:childTnLst>
                                    <p:animScale>
                                      <p:cBhvr>
                                        <p:cTn id="14" dur="500" fill="hold"/>
                                        <p:tgtEl>
                                          <p:spTgt spid="42"/>
                                        </p:tgtEl>
                                      </p:cBhvr>
                                      <p:by x="110000" y="110000"/>
                                    </p:animScale>
                                  </p:childTnLst>
                                </p:cTn>
                              </p:par>
                              <p:par>
                                <p:cTn id="15" presetID="22" presetClass="entr" presetSubtype="8" fill="hold" nodeType="withEffect">
                                  <p:stCondLst>
                                    <p:cond delay="140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6" presetClass="emph" presetSubtype="0" accel="50000" decel="50000" autoRev="1" fill="hold" nodeType="withEffect">
                                  <p:stCondLst>
                                    <p:cond delay="1400"/>
                                  </p:stCondLst>
                                  <p:childTnLst>
                                    <p:animScale>
                                      <p:cBhvr>
                                        <p:cTn id="19" dur="500" fill="hold"/>
                                        <p:tgtEl>
                                          <p:spTgt spid="45"/>
                                        </p:tgtEl>
                                      </p:cBhvr>
                                      <p:by x="110000" y="110000"/>
                                    </p:animScale>
                                  </p:childTnLst>
                                </p:cTn>
                              </p:par>
                              <p:par>
                                <p:cTn id="20" presetID="53" presetClass="entr" presetSubtype="16"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16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22" presetClass="entr" presetSubtype="8" fill="hold" nodeType="withEffect">
                                  <p:stCondLst>
                                    <p:cond delay="110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6" presetClass="emph" presetSubtype="0" accel="50000" decel="50000" autoRev="1" fill="hold" nodeType="withEffect">
                                  <p:stCondLst>
                                    <p:cond delay="1100"/>
                                  </p:stCondLst>
                                  <p:childTnLst>
                                    <p:animScale>
                                      <p:cBhvr>
                                        <p:cTn id="34" dur="50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9779" y="2671116"/>
            <a:ext cx="10161742" cy="724812"/>
            <a:chOff x="1019779" y="2280966"/>
            <a:chExt cx="10161742" cy="1142706"/>
          </a:xfrm>
        </p:grpSpPr>
        <p:sp>
          <p:nvSpPr>
            <p:cNvPr id="11" name="Rectangle 10"/>
            <p:cNvSpPr/>
            <p:nvPr/>
          </p:nvSpPr>
          <p:spPr>
            <a:xfrm>
              <a:off x="1019779" y="2280966"/>
              <a:ext cx="10161742" cy="114270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84000" tIns="0" rIns="180000" rtlCol="0" anchor="ctr"/>
            <a:lstStyle/>
            <a:p>
              <a:pPr>
                <a:lnSpc>
                  <a:spcPct val="130000"/>
                </a:lnSpc>
                <a:spcBef>
                  <a:spcPts val="1000"/>
                </a:spcBef>
              </a:pPr>
              <a:r>
                <a:rPr lang="en-US" sz="1000" b="1" dirty="0">
                  <a:solidFill>
                    <a:schemeClr val="tx1">
                      <a:alpha val="70000"/>
                    </a:schemeClr>
                  </a:solidFill>
                </a:rPr>
                <a:t>Paper/PDF forms, Google forms, and memos replaced. </a:t>
              </a:r>
              <a:endParaRPr lang="en-US" sz="1000" dirty="0">
                <a:solidFill>
                  <a:schemeClr val="tx1">
                    <a:alpha val="70000"/>
                  </a:schemeClr>
                </a:solidFill>
              </a:endParaRPr>
            </a:p>
          </p:txBody>
        </p:sp>
        <p:sp>
          <p:nvSpPr>
            <p:cNvPr id="12" name="Rectangle 11"/>
            <p:cNvSpPr/>
            <p:nvPr/>
          </p:nvSpPr>
          <p:spPr>
            <a:xfrm>
              <a:off x="1019780" y="2282472"/>
              <a:ext cx="3044219" cy="1141200"/>
            </a:xfrm>
            <a:prstGeom prst="rect">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US" sz="1400" b="1" dirty="0">
                  <a:latin typeface="Open Sans" charset="0"/>
                  <a:ea typeface="Open Sans" charset="0"/>
                  <a:cs typeface="Open Sans" charset="0"/>
                </a:rPr>
                <a:t>110+</a:t>
              </a:r>
            </a:p>
          </p:txBody>
        </p:sp>
      </p:grpSp>
      <p:grpSp>
        <p:nvGrpSpPr>
          <p:cNvPr id="16" name="Group 15"/>
          <p:cNvGrpSpPr/>
          <p:nvPr/>
        </p:nvGrpSpPr>
        <p:grpSpPr>
          <a:xfrm>
            <a:off x="1019779" y="3639728"/>
            <a:ext cx="10161742" cy="723857"/>
            <a:chOff x="1019779" y="2280966"/>
            <a:chExt cx="10161742" cy="1142706"/>
          </a:xfrm>
        </p:grpSpPr>
        <p:sp>
          <p:nvSpPr>
            <p:cNvPr id="17" name="Rectangle 16"/>
            <p:cNvSpPr/>
            <p:nvPr/>
          </p:nvSpPr>
          <p:spPr>
            <a:xfrm>
              <a:off x="1019779" y="2280966"/>
              <a:ext cx="10161742" cy="114270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84000" tIns="0" rIns="180000" rtlCol="0" anchor="ctr"/>
            <a:lstStyle/>
            <a:p>
              <a:pPr>
                <a:lnSpc>
                  <a:spcPct val="130000"/>
                </a:lnSpc>
                <a:spcBef>
                  <a:spcPts val="1000"/>
                </a:spcBef>
              </a:pPr>
              <a:r>
                <a:rPr lang="en-US" sz="1000" b="1" dirty="0">
                  <a:solidFill>
                    <a:schemeClr val="tx1">
                      <a:alpha val="70000"/>
                    </a:schemeClr>
                  </a:solidFill>
                </a:rPr>
                <a:t>Notification Templates Built. </a:t>
              </a:r>
              <a:endParaRPr lang="en-US" sz="1000" dirty="0">
                <a:solidFill>
                  <a:schemeClr val="tx1">
                    <a:alpha val="70000"/>
                  </a:schemeClr>
                </a:solidFill>
              </a:endParaRPr>
            </a:p>
          </p:txBody>
        </p:sp>
        <p:sp>
          <p:nvSpPr>
            <p:cNvPr id="18" name="Rectangle 17"/>
            <p:cNvSpPr/>
            <p:nvPr/>
          </p:nvSpPr>
          <p:spPr>
            <a:xfrm>
              <a:off x="1019780" y="2282472"/>
              <a:ext cx="3044219" cy="1141200"/>
            </a:xfrm>
            <a:prstGeom prst="rect">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US" sz="1400" b="1" dirty="0">
                  <a:latin typeface="Open Sans" charset="0"/>
                  <a:ea typeface="Open Sans" charset="0"/>
                  <a:cs typeface="Open Sans" charset="0"/>
                </a:rPr>
                <a:t>215</a:t>
              </a:r>
            </a:p>
          </p:txBody>
        </p:sp>
      </p:grpSp>
      <p:sp>
        <p:nvSpPr>
          <p:cNvPr id="2" name="Title 1"/>
          <p:cNvSpPr>
            <a:spLocks noGrp="1"/>
          </p:cNvSpPr>
          <p:nvPr>
            <p:ph type="title"/>
          </p:nvPr>
        </p:nvSpPr>
        <p:spPr>
          <a:xfrm>
            <a:off x="2028824" y="367283"/>
            <a:ext cx="9152697" cy="1249845"/>
          </a:xfrm>
        </p:spPr>
        <p:txBody>
          <a:bodyPr/>
          <a:lstStyle/>
          <a:p>
            <a:r>
              <a:rPr lang="en-US" dirty="0"/>
              <a:t>Power </a:t>
            </a:r>
            <a:r>
              <a:rPr lang="en-US" dirty="0">
                <a:solidFill>
                  <a:schemeClr val="accent1"/>
                </a:solidFill>
              </a:rPr>
              <a:t>in Numbers</a:t>
            </a:r>
          </a:p>
        </p:txBody>
      </p:sp>
      <p:grpSp>
        <p:nvGrpSpPr>
          <p:cNvPr id="9" name="Group 8"/>
          <p:cNvGrpSpPr/>
          <p:nvPr/>
        </p:nvGrpSpPr>
        <p:grpSpPr>
          <a:xfrm>
            <a:off x="1019779" y="1701547"/>
            <a:ext cx="10161742" cy="725769"/>
            <a:chOff x="1019779" y="2280966"/>
            <a:chExt cx="10161742" cy="1142706"/>
          </a:xfrm>
        </p:grpSpPr>
        <p:sp>
          <p:nvSpPr>
            <p:cNvPr id="5" name="Rectangle 4"/>
            <p:cNvSpPr/>
            <p:nvPr/>
          </p:nvSpPr>
          <p:spPr>
            <a:xfrm>
              <a:off x="1019779" y="2280966"/>
              <a:ext cx="10161742" cy="1142706"/>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384000" tIns="0" rIns="180000" rtlCol="0" anchor="ctr"/>
            <a:lstStyle/>
            <a:p>
              <a:pPr>
                <a:lnSpc>
                  <a:spcPct val="130000"/>
                </a:lnSpc>
                <a:spcBef>
                  <a:spcPts val="1000"/>
                </a:spcBef>
              </a:pPr>
              <a:r>
                <a:rPr lang="en-US" sz="1000" b="1" dirty="0">
                  <a:solidFill>
                    <a:schemeClr val="tx1">
                      <a:alpha val="70000"/>
                    </a:schemeClr>
                  </a:solidFill>
                </a:rPr>
                <a:t>Form Interactions: Form initiations</a:t>
              </a:r>
              <a:endParaRPr lang="en-US" sz="1000" dirty="0">
                <a:solidFill>
                  <a:schemeClr val="tx1">
                    <a:alpha val="70000"/>
                  </a:schemeClr>
                </a:solidFill>
              </a:endParaRPr>
            </a:p>
          </p:txBody>
        </p:sp>
        <p:sp>
          <p:nvSpPr>
            <p:cNvPr id="6" name="Rectangle 5"/>
            <p:cNvSpPr/>
            <p:nvPr/>
          </p:nvSpPr>
          <p:spPr>
            <a:xfrm>
              <a:off x="1019780" y="2282472"/>
              <a:ext cx="3044219" cy="11412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US" sz="1400" b="1" dirty="0">
                  <a:latin typeface="Open Sans" charset="0"/>
                  <a:ea typeface="Open Sans" charset="0"/>
                  <a:cs typeface="Open Sans" charset="0"/>
                </a:rPr>
                <a:t>700,000</a:t>
              </a:r>
            </a:p>
          </p:txBody>
        </p:sp>
      </p:grpSp>
      <p:grpSp>
        <p:nvGrpSpPr>
          <p:cNvPr id="3" name="Group 2">
            <a:extLst>
              <a:ext uri="{FF2B5EF4-FFF2-40B4-BE49-F238E27FC236}">
                <a16:creationId xmlns:a16="http://schemas.microsoft.com/office/drawing/2014/main" id="{E7AC05C1-A9BB-7F12-9020-C3559EA58422}"/>
              </a:ext>
            </a:extLst>
          </p:cNvPr>
          <p:cNvGrpSpPr/>
          <p:nvPr/>
        </p:nvGrpSpPr>
        <p:grpSpPr>
          <a:xfrm>
            <a:off x="1015129" y="4607385"/>
            <a:ext cx="10161742" cy="723857"/>
            <a:chOff x="1019779" y="2280966"/>
            <a:chExt cx="10161742" cy="1142706"/>
          </a:xfrm>
        </p:grpSpPr>
        <p:sp>
          <p:nvSpPr>
            <p:cNvPr id="4" name="Rectangle 3">
              <a:extLst>
                <a:ext uri="{FF2B5EF4-FFF2-40B4-BE49-F238E27FC236}">
                  <a16:creationId xmlns:a16="http://schemas.microsoft.com/office/drawing/2014/main" id="{CAE3AEA3-BF06-2AFA-E579-477D9C736A4B}"/>
                </a:ext>
              </a:extLst>
            </p:cNvPr>
            <p:cNvSpPr/>
            <p:nvPr/>
          </p:nvSpPr>
          <p:spPr>
            <a:xfrm>
              <a:off x="1019779" y="2280966"/>
              <a:ext cx="10161742" cy="114270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384000" tIns="0" rIns="180000" rtlCol="0" anchor="ctr"/>
            <a:lstStyle/>
            <a:p>
              <a:pPr>
                <a:lnSpc>
                  <a:spcPct val="130000"/>
                </a:lnSpc>
                <a:spcBef>
                  <a:spcPts val="1000"/>
                </a:spcBef>
              </a:pPr>
              <a:r>
                <a:rPr lang="en-US" sz="1000" b="1" dirty="0">
                  <a:solidFill>
                    <a:schemeClr val="tx1">
                      <a:alpha val="70000"/>
                    </a:schemeClr>
                  </a:solidFill>
                </a:rPr>
                <a:t>Over the years forms have saved thousands of staff hours. Estimates are based off partner estimates of time per request from start to completion vs. time </a:t>
              </a:r>
              <a:r>
                <a:rPr lang="en-US" sz="1000" b="1" dirty="0" err="1">
                  <a:solidFill>
                    <a:schemeClr val="tx1">
                      <a:alpha val="70000"/>
                    </a:schemeClr>
                  </a:solidFill>
                </a:rPr>
                <a:t>eform</a:t>
              </a:r>
              <a:r>
                <a:rPr lang="en-US" sz="1000" b="1" dirty="0">
                  <a:solidFill>
                    <a:schemeClr val="tx1">
                      <a:alpha val="70000"/>
                    </a:schemeClr>
                  </a:solidFill>
                </a:rPr>
                <a:t> process takes. </a:t>
              </a:r>
              <a:endParaRPr lang="en-US" sz="1000" dirty="0">
                <a:solidFill>
                  <a:schemeClr val="tx1">
                    <a:alpha val="70000"/>
                  </a:schemeClr>
                </a:solidFill>
              </a:endParaRPr>
            </a:p>
          </p:txBody>
        </p:sp>
        <p:sp>
          <p:nvSpPr>
            <p:cNvPr id="7" name="Rectangle 6">
              <a:extLst>
                <a:ext uri="{FF2B5EF4-FFF2-40B4-BE49-F238E27FC236}">
                  <a16:creationId xmlns:a16="http://schemas.microsoft.com/office/drawing/2014/main" id="{BC2D99F7-AB28-A17E-7468-D6E8E00B3653}"/>
                </a:ext>
              </a:extLst>
            </p:cNvPr>
            <p:cNvSpPr/>
            <p:nvPr/>
          </p:nvSpPr>
          <p:spPr>
            <a:xfrm>
              <a:off x="1019780" y="2282472"/>
              <a:ext cx="3044219" cy="1141200"/>
            </a:xfrm>
            <a:prstGeom prst="rect">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US" sz="1400" b="1" dirty="0">
                  <a:latin typeface="Open Sans" charset="0"/>
                  <a:ea typeface="Open Sans" charset="0"/>
                  <a:cs typeface="Open Sans" charset="0"/>
                </a:rPr>
                <a:t>1000’s of Staff Hours Saved</a:t>
              </a:r>
            </a:p>
          </p:txBody>
        </p:sp>
      </p:grpSp>
    </p:spTree>
    <p:extLst>
      <p:ext uri="{BB962C8B-B14F-4D97-AF65-F5344CB8AC3E}">
        <p14:creationId xmlns:p14="http://schemas.microsoft.com/office/powerpoint/2010/main" val="612667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8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11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6" presetClass="emph" presetSubtype="0" accel="50000" decel="50000" autoRev="1" fill="hold" nodeType="withEffect">
                                  <p:stCondLst>
                                    <p:cond delay="500"/>
                                  </p:stCondLst>
                                  <p:childTnLst>
                                    <p:animScale>
                                      <p:cBhvr>
                                        <p:cTn id="15" dur="500" fill="hold"/>
                                        <p:tgtEl>
                                          <p:spTgt spid="9"/>
                                        </p:tgtEl>
                                      </p:cBhvr>
                                      <p:by x="110000" y="110000"/>
                                    </p:animScale>
                                  </p:childTnLst>
                                </p:cTn>
                              </p:par>
                              <p:par>
                                <p:cTn id="16" presetID="6" presetClass="emph" presetSubtype="0" accel="50000" decel="50000" autoRev="1" fill="hold" nodeType="withEffect">
                                  <p:stCondLst>
                                    <p:cond delay="800"/>
                                  </p:stCondLst>
                                  <p:childTnLst>
                                    <p:animScale>
                                      <p:cBhvr>
                                        <p:cTn id="17" dur="500" fill="hold"/>
                                        <p:tgtEl>
                                          <p:spTgt spid="10"/>
                                        </p:tgtEl>
                                      </p:cBhvr>
                                      <p:by x="110000" y="110000"/>
                                    </p:animScale>
                                  </p:childTnLst>
                                </p:cTn>
                              </p:par>
                              <p:par>
                                <p:cTn id="18" presetID="6" presetClass="emph" presetSubtype="0" accel="50000" decel="50000" autoRev="1" fill="hold" nodeType="withEffect">
                                  <p:stCondLst>
                                    <p:cond delay="1100"/>
                                  </p:stCondLst>
                                  <p:childTnLst>
                                    <p:animScale>
                                      <p:cBhvr>
                                        <p:cTn id="19" dur="500" fill="hold"/>
                                        <p:tgtEl>
                                          <p:spTgt spid="16"/>
                                        </p:tgtEl>
                                      </p:cBhvr>
                                      <p:by x="110000" y="110000"/>
                                    </p:animScale>
                                  </p:childTnLst>
                                </p:cTn>
                              </p:par>
                              <p:par>
                                <p:cTn id="20" presetID="22" presetClass="entr" presetSubtype="8" fill="hold" nodeType="withEffect">
                                  <p:stCondLst>
                                    <p:cond delay="110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6" presetClass="emph" presetSubtype="0" accel="50000" decel="50000" autoRev="1" fill="hold" nodeType="withEffect">
                                  <p:stCondLst>
                                    <p:cond delay="1100"/>
                                  </p:stCondLst>
                                  <p:childTnLst>
                                    <p:animScale>
                                      <p:cBhvr>
                                        <p:cTn id="24"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Form</a:t>
            </a:r>
            <a:br>
              <a:rPr lang="en-US" dirty="0"/>
            </a:br>
            <a:r>
              <a:rPr lang="en-US" dirty="0">
                <a:solidFill>
                  <a:schemeClr val="accent1"/>
                </a:solidFill>
              </a:rPr>
              <a:t>Resources</a:t>
            </a:r>
          </a:p>
        </p:txBody>
      </p:sp>
      <p:grpSp>
        <p:nvGrpSpPr>
          <p:cNvPr id="33" name="Group 32"/>
          <p:cNvGrpSpPr/>
          <p:nvPr/>
        </p:nvGrpSpPr>
        <p:grpSpPr>
          <a:xfrm>
            <a:off x="2036872" y="2888799"/>
            <a:ext cx="2325277" cy="2495551"/>
            <a:chOff x="1814072" y="3437888"/>
            <a:chExt cx="2325277" cy="2495551"/>
          </a:xfrm>
          <a:effectLst>
            <a:outerShdw blurRad="762000" dist="254000" dir="5400000" algn="t" rotWithShape="0">
              <a:prstClr val="black">
                <a:alpha val="30000"/>
              </a:prstClr>
            </a:outerShdw>
          </a:effectLst>
        </p:grpSpPr>
        <p:sp>
          <p:nvSpPr>
            <p:cNvPr id="34" name="Rectangle 33"/>
            <p:cNvSpPr/>
            <p:nvPr/>
          </p:nvSpPr>
          <p:spPr>
            <a:xfrm>
              <a:off x="1814072" y="3437888"/>
              <a:ext cx="2325277" cy="2495551"/>
            </a:xfrm>
            <a:prstGeom prst="rect">
              <a:avLst/>
            </a:prstGeom>
            <a:solidFill>
              <a:schemeClr val="bg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bIns="396000" rtlCol="0" anchor="b"/>
            <a:lstStyle/>
            <a:p>
              <a:pPr algn="ctr">
                <a:lnSpc>
                  <a:spcPct val="130000"/>
                </a:lnSpc>
                <a:spcBef>
                  <a:spcPts val="1000"/>
                </a:spcBef>
              </a:pPr>
              <a:r>
                <a:rPr lang="en-US" sz="1400" b="1" dirty="0">
                  <a:solidFill>
                    <a:schemeClr val="tx1"/>
                  </a:solidFill>
                </a:rPr>
                <a:t>HEUG GT </a:t>
              </a:r>
              <a:r>
                <a:rPr lang="en-US" sz="1400" b="1" dirty="0" err="1">
                  <a:solidFill>
                    <a:schemeClr val="tx1"/>
                  </a:solidFill>
                </a:rPr>
                <a:t>eForms</a:t>
              </a:r>
              <a:r>
                <a:rPr lang="en-US" sz="1400" b="1" dirty="0">
                  <a:solidFill>
                    <a:schemeClr val="tx1"/>
                  </a:solidFill>
                </a:rPr>
                <a:t> User Group Community &amp; Discussion Board</a:t>
              </a:r>
            </a:p>
          </p:txBody>
        </p:sp>
        <p:sp>
          <p:nvSpPr>
            <p:cNvPr id="35" name="Rectangle 34"/>
            <p:cNvSpPr/>
            <p:nvPr/>
          </p:nvSpPr>
          <p:spPr>
            <a:xfrm flipV="1">
              <a:off x="1814072" y="3437888"/>
              <a:ext cx="2325277" cy="51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324000" rIns="180000" rtlCol="0" anchor="t"/>
            <a:lstStyle/>
            <a:p>
              <a:pPr>
                <a:lnSpc>
                  <a:spcPct val="130000"/>
                </a:lnSpc>
                <a:spcBef>
                  <a:spcPts val="1000"/>
                </a:spcBef>
              </a:pPr>
              <a:endParaRPr lang="en-US" sz="1000" dirty="0">
                <a:solidFill>
                  <a:schemeClr val="tx1">
                    <a:alpha val="70000"/>
                  </a:schemeClr>
                </a:solidFill>
              </a:endParaRPr>
            </a:p>
          </p:txBody>
        </p:sp>
      </p:grpSp>
      <p:grpSp>
        <p:nvGrpSpPr>
          <p:cNvPr id="2" name="Google Shape;14075;p78">
            <a:extLst>
              <a:ext uri="{FF2B5EF4-FFF2-40B4-BE49-F238E27FC236}">
                <a16:creationId xmlns:a16="http://schemas.microsoft.com/office/drawing/2014/main" id="{BC8AC21D-15C3-8BA7-D276-5335CFEA0B71}"/>
              </a:ext>
            </a:extLst>
          </p:cNvPr>
          <p:cNvGrpSpPr/>
          <p:nvPr/>
        </p:nvGrpSpPr>
        <p:grpSpPr>
          <a:xfrm>
            <a:off x="3020177" y="3209783"/>
            <a:ext cx="349457" cy="348542"/>
            <a:chOff x="3599700" y="1954475"/>
            <a:chExt cx="296175" cy="295400"/>
          </a:xfrm>
          <a:solidFill>
            <a:schemeClr val="tx2"/>
          </a:solidFill>
        </p:grpSpPr>
        <p:sp>
          <p:nvSpPr>
            <p:cNvPr id="4" name="Google Shape;14076;p78">
              <a:extLst>
                <a:ext uri="{FF2B5EF4-FFF2-40B4-BE49-F238E27FC236}">
                  <a16:creationId xmlns:a16="http://schemas.microsoft.com/office/drawing/2014/main" id="{2FD61A06-25FB-37EA-CC8A-B2276CA3045A}"/>
                </a:ext>
              </a:extLst>
            </p:cNvPr>
            <p:cNvSpPr/>
            <p:nvPr/>
          </p:nvSpPr>
          <p:spPr>
            <a:xfrm>
              <a:off x="3599700" y="1954475"/>
              <a:ext cx="296175" cy="295400"/>
            </a:xfrm>
            <a:custGeom>
              <a:avLst/>
              <a:gdLst/>
              <a:ahLst/>
              <a:cxnLst/>
              <a:rect l="l" t="t" r="r" b="b"/>
              <a:pathLst>
                <a:path w="11847" h="11816" extrusionOk="0">
                  <a:moveTo>
                    <a:pt x="3151" y="694"/>
                  </a:moveTo>
                  <a:cubicBezTo>
                    <a:pt x="3718" y="694"/>
                    <a:pt x="4159" y="1166"/>
                    <a:pt x="4159" y="1734"/>
                  </a:cubicBezTo>
                  <a:cubicBezTo>
                    <a:pt x="4159" y="2301"/>
                    <a:pt x="3686" y="2742"/>
                    <a:pt x="3151" y="2742"/>
                  </a:cubicBezTo>
                  <a:cubicBezTo>
                    <a:pt x="2584" y="2742"/>
                    <a:pt x="2111" y="2269"/>
                    <a:pt x="2111" y="1734"/>
                  </a:cubicBezTo>
                  <a:cubicBezTo>
                    <a:pt x="2080" y="1166"/>
                    <a:pt x="2552" y="694"/>
                    <a:pt x="3151" y="694"/>
                  </a:cubicBezTo>
                  <a:close/>
                  <a:moveTo>
                    <a:pt x="8727" y="694"/>
                  </a:moveTo>
                  <a:cubicBezTo>
                    <a:pt x="9326" y="694"/>
                    <a:pt x="9767" y="1166"/>
                    <a:pt x="9767" y="1734"/>
                  </a:cubicBezTo>
                  <a:cubicBezTo>
                    <a:pt x="9767" y="2301"/>
                    <a:pt x="9294" y="2742"/>
                    <a:pt x="8727" y="2742"/>
                  </a:cubicBezTo>
                  <a:cubicBezTo>
                    <a:pt x="8128" y="2742"/>
                    <a:pt x="7719" y="2269"/>
                    <a:pt x="7719" y="1734"/>
                  </a:cubicBezTo>
                  <a:cubicBezTo>
                    <a:pt x="7656" y="1166"/>
                    <a:pt x="8128" y="694"/>
                    <a:pt x="8727" y="694"/>
                  </a:cubicBezTo>
                  <a:close/>
                  <a:moveTo>
                    <a:pt x="5923" y="4852"/>
                  </a:moveTo>
                  <a:cubicBezTo>
                    <a:pt x="6522" y="4852"/>
                    <a:pt x="6994" y="5325"/>
                    <a:pt x="6994" y="5861"/>
                  </a:cubicBezTo>
                  <a:cubicBezTo>
                    <a:pt x="6994" y="6396"/>
                    <a:pt x="6522" y="6869"/>
                    <a:pt x="5923" y="6869"/>
                  </a:cubicBezTo>
                  <a:cubicBezTo>
                    <a:pt x="5356" y="6869"/>
                    <a:pt x="4883" y="6428"/>
                    <a:pt x="4883" y="5861"/>
                  </a:cubicBezTo>
                  <a:cubicBezTo>
                    <a:pt x="4883" y="5294"/>
                    <a:pt x="5356" y="4852"/>
                    <a:pt x="5923" y="4852"/>
                  </a:cubicBezTo>
                  <a:close/>
                  <a:moveTo>
                    <a:pt x="3151" y="3466"/>
                  </a:moveTo>
                  <a:cubicBezTo>
                    <a:pt x="3875" y="3466"/>
                    <a:pt x="4600" y="3813"/>
                    <a:pt x="5072" y="4380"/>
                  </a:cubicBezTo>
                  <a:cubicBezTo>
                    <a:pt x="4537" y="4695"/>
                    <a:pt x="4159" y="5231"/>
                    <a:pt x="4159" y="5861"/>
                  </a:cubicBezTo>
                  <a:cubicBezTo>
                    <a:pt x="4159" y="6239"/>
                    <a:pt x="4285" y="6617"/>
                    <a:pt x="4505" y="6900"/>
                  </a:cubicBezTo>
                  <a:lnTo>
                    <a:pt x="693" y="6900"/>
                  </a:lnTo>
                  <a:lnTo>
                    <a:pt x="693" y="5892"/>
                  </a:lnTo>
                  <a:cubicBezTo>
                    <a:pt x="693" y="4569"/>
                    <a:pt x="1796" y="3466"/>
                    <a:pt x="3151" y="3466"/>
                  </a:cubicBezTo>
                  <a:close/>
                  <a:moveTo>
                    <a:pt x="8696" y="3498"/>
                  </a:moveTo>
                  <a:cubicBezTo>
                    <a:pt x="10019" y="3498"/>
                    <a:pt x="11121" y="4600"/>
                    <a:pt x="11121" y="5955"/>
                  </a:cubicBezTo>
                  <a:lnTo>
                    <a:pt x="11121" y="6932"/>
                  </a:lnTo>
                  <a:lnTo>
                    <a:pt x="7309" y="6932"/>
                  </a:lnTo>
                  <a:cubicBezTo>
                    <a:pt x="7561" y="6617"/>
                    <a:pt x="7656" y="6270"/>
                    <a:pt x="7656" y="5892"/>
                  </a:cubicBezTo>
                  <a:cubicBezTo>
                    <a:pt x="7656" y="5262"/>
                    <a:pt x="7309" y="4726"/>
                    <a:pt x="6774" y="4411"/>
                  </a:cubicBezTo>
                  <a:cubicBezTo>
                    <a:pt x="7215" y="3813"/>
                    <a:pt x="7939" y="3498"/>
                    <a:pt x="8696" y="3498"/>
                  </a:cubicBezTo>
                  <a:close/>
                  <a:moveTo>
                    <a:pt x="5923" y="7625"/>
                  </a:moveTo>
                  <a:cubicBezTo>
                    <a:pt x="6207" y="7625"/>
                    <a:pt x="6490" y="7656"/>
                    <a:pt x="6711" y="7751"/>
                  </a:cubicBezTo>
                  <a:lnTo>
                    <a:pt x="5923" y="8791"/>
                  </a:lnTo>
                  <a:lnTo>
                    <a:pt x="5135" y="7751"/>
                  </a:lnTo>
                  <a:cubicBezTo>
                    <a:pt x="5388" y="7688"/>
                    <a:pt x="5671" y="7625"/>
                    <a:pt x="5923" y="7625"/>
                  </a:cubicBezTo>
                  <a:close/>
                  <a:moveTo>
                    <a:pt x="4505" y="8066"/>
                  </a:moveTo>
                  <a:lnTo>
                    <a:pt x="5577" y="9484"/>
                  </a:lnTo>
                  <a:lnTo>
                    <a:pt x="5577" y="11153"/>
                  </a:lnTo>
                  <a:lnTo>
                    <a:pt x="3497" y="11153"/>
                  </a:lnTo>
                  <a:lnTo>
                    <a:pt x="3497" y="10019"/>
                  </a:lnTo>
                  <a:cubicBezTo>
                    <a:pt x="3497" y="9200"/>
                    <a:pt x="3875" y="8507"/>
                    <a:pt x="4505" y="8066"/>
                  </a:cubicBezTo>
                  <a:close/>
                  <a:moveTo>
                    <a:pt x="7341" y="8066"/>
                  </a:moveTo>
                  <a:cubicBezTo>
                    <a:pt x="7939" y="8507"/>
                    <a:pt x="8381" y="9263"/>
                    <a:pt x="8381" y="10051"/>
                  </a:cubicBezTo>
                  <a:lnTo>
                    <a:pt x="8381" y="11153"/>
                  </a:lnTo>
                  <a:lnTo>
                    <a:pt x="6301" y="11153"/>
                  </a:lnTo>
                  <a:lnTo>
                    <a:pt x="6301" y="9484"/>
                  </a:lnTo>
                  <a:lnTo>
                    <a:pt x="7341" y="8066"/>
                  </a:lnTo>
                  <a:close/>
                  <a:moveTo>
                    <a:pt x="3088" y="1"/>
                  </a:moveTo>
                  <a:cubicBezTo>
                    <a:pt x="2143" y="1"/>
                    <a:pt x="1355" y="788"/>
                    <a:pt x="1355" y="1734"/>
                  </a:cubicBezTo>
                  <a:cubicBezTo>
                    <a:pt x="1355" y="2238"/>
                    <a:pt x="1575" y="2679"/>
                    <a:pt x="1922" y="2994"/>
                  </a:cubicBezTo>
                  <a:cubicBezTo>
                    <a:pt x="788" y="3466"/>
                    <a:pt x="0" y="4569"/>
                    <a:pt x="0" y="5861"/>
                  </a:cubicBezTo>
                  <a:lnTo>
                    <a:pt x="0" y="7247"/>
                  </a:lnTo>
                  <a:cubicBezTo>
                    <a:pt x="0" y="7436"/>
                    <a:pt x="158" y="7593"/>
                    <a:pt x="347" y="7593"/>
                  </a:cubicBezTo>
                  <a:lnTo>
                    <a:pt x="3938" y="7593"/>
                  </a:lnTo>
                  <a:cubicBezTo>
                    <a:pt x="3214" y="8192"/>
                    <a:pt x="2741" y="9043"/>
                    <a:pt x="2741" y="10019"/>
                  </a:cubicBezTo>
                  <a:lnTo>
                    <a:pt x="2741" y="11437"/>
                  </a:lnTo>
                  <a:cubicBezTo>
                    <a:pt x="2741" y="11658"/>
                    <a:pt x="2899" y="11815"/>
                    <a:pt x="3088" y="11815"/>
                  </a:cubicBezTo>
                  <a:lnTo>
                    <a:pt x="8696" y="11815"/>
                  </a:lnTo>
                  <a:cubicBezTo>
                    <a:pt x="8885" y="11815"/>
                    <a:pt x="9042" y="11658"/>
                    <a:pt x="9042" y="11437"/>
                  </a:cubicBezTo>
                  <a:lnTo>
                    <a:pt x="9042" y="10019"/>
                  </a:lnTo>
                  <a:cubicBezTo>
                    <a:pt x="9042" y="9043"/>
                    <a:pt x="8570" y="8192"/>
                    <a:pt x="7876" y="7593"/>
                  </a:cubicBezTo>
                  <a:lnTo>
                    <a:pt x="11436" y="7593"/>
                  </a:lnTo>
                  <a:cubicBezTo>
                    <a:pt x="11657" y="7593"/>
                    <a:pt x="11815" y="7436"/>
                    <a:pt x="11815" y="7247"/>
                  </a:cubicBezTo>
                  <a:lnTo>
                    <a:pt x="11815" y="5861"/>
                  </a:lnTo>
                  <a:cubicBezTo>
                    <a:pt x="11846" y="4600"/>
                    <a:pt x="11027" y="3466"/>
                    <a:pt x="9861" y="2994"/>
                  </a:cubicBezTo>
                  <a:cubicBezTo>
                    <a:pt x="10239" y="2679"/>
                    <a:pt x="10428" y="2206"/>
                    <a:pt x="10428" y="1734"/>
                  </a:cubicBezTo>
                  <a:cubicBezTo>
                    <a:pt x="10428" y="788"/>
                    <a:pt x="9641" y="1"/>
                    <a:pt x="8696" y="1"/>
                  </a:cubicBezTo>
                  <a:cubicBezTo>
                    <a:pt x="7750" y="1"/>
                    <a:pt x="6963" y="788"/>
                    <a:pt x="6963" y="1734"/>
                  </a:cubicBezTo>
                  <a:cubicBezTo>
                    <a:pt x="6963" y="2238"/>
                    <a:pt x="7152" y="2679"/>
                    <a:pt x="7498" y="2994"/>
                  </a:cubicBezTo>
                  <a:cubicBezTo>
                    <a:pt x="6931" y="3214"/>
                    <a:pt x="6396" y="3624"/>
                    <a:pt x="6049" y="4159"/>
                  </a:cubicBezTo>
                  <a:lnTo>
                    <a:pt x="5734" y="4159"/>
                  </a:lnTo>
                  <a:cubicBezTo>
                    <a:pt x="5388" y="3655"/>
                    <a:pt x="4883" y="3214"/>
                    <a:pt x="4285" y="2994"/>
                  </a:cubicBezTo>
                  <a:cubicBezTo>
                    <a:pt x="4631" y="2679"/>
                    <a:pt x="4820" y="2238"/>
                    <a:pt x="4820" y="1734"/>
                  </a:cubicBezTo>
                  <a:cubicBezTo>
                    <a:pt x="4820" y="788"/>
                    <a:pt x="4033" y="1"/>
                    <a:pt x="3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077;p78">
              <a:extLst>
                <a:ext uri="{FF2B5EF4-FFF2-40B4-BE49-F238E27FC236}">
                  <a16:creationId xmlns:a16="http://schemas.microsoft.com/office/drawing/2014/main" id="{BE3855AD-74EE-B980-0773-53042590DBE0}"/>
                </a:ext>
              </a:extLst>
            </p:cNvPr>
            <p:cNvSpPr/>
            <p:nvPr/>
          </p:nvSpPr>
          <p:spPr>
            <a:xfrm>
              <a:off x="3825750" y="2075775"/>
              <a:ext cx="35450" cy="17350"/>
            </a:xfrm>
            <a:custGeom>
              <a:avLst/>
              <a:gdLst/>
              <a:ahLst/>
              <a:cxnLst/>
              <a:rect l="l" t="t" r="r" b="b"/>
              <a:pathLst>
                <a:path w="1418" h="694" extrusionOk="0">
                  <a:moveTo>
                    <a:pt x="347" y="0"/>
                  </a:moveTo>
                  <a:cubicBezTo>
                    <a:pt x="158" y="0"/>
                    <a:pt x="0" y="158"/>
                    <a:pt x="0" y="347"/>
                  </a:cubicBezTo>
                  <a:cubicBezTo>
                    <a:pt x="0" y="536"/>
                    <a:pt x="158" y="694"/>
                    <a:pt x="347"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078;p78">
              <a:extLst>
                <a:ext uri="{FF2B5EF4-FFF2-40B4-BE49-F238E27FC236}">
                  <a16:creationId xmlns:a16="http://schemas.microsoft.com/office/drawing/2014/main" id="{20CD1139-C884-6446-205F-CCF00D8C92FD}"/>
                </a:ext>
              </a:extLst>
            </p:cNvPr>
            <p:cNvSpPr/>
            <p:nvPr/>
          </p:nvSpPr>
          <p:spPr>
            <a:xfrm>
              <a:off x="3633550" y="2075775"/>
              <a:ext cx="35475" cy="17350"/>
            </a:xfrm>
            <a:custGeom>
              <a:avLst/>
              <a:gdLst/>
              <a:ahLst/>
              <a:cxnLst/>
              <a:rect l="l" t="t" r="r" b="b"/>
              <a:pathLst>
                <a:path w="1419" h="694" extrusionOk="0">
                  <a:moveTo>
                    <a:pt x="379" y="0"/>
                  </a:moveTo>
                  <a:cubicBezTo>
                    <a:pt x="158" y="0"/>
                    <a:pt x="1" y="158"/>
                    <a:pt x="1" y="347"/>
                  </a:cubicBezTo>
                  <a:cubicBezTo>
                    <a:pt x="1" y="536"/>
                    <a:pt x="158" y="694"/>
                    <a:pt x="379" y="694"/>
                  </a:cubicBezTo>
                  <a:lnTo>
                    <a:pt x="1072" y="694"/>
                  </a:lnTo>
                  <a:cubicBezTo>
                    <a:pt x="1261" y="694"/>
                    <a:pt x="1419" y="536"/>
                    <a:pt x="1419" y="347"/>
                  </a:cubicBezTo>
                  <a:cubicBezTo>
                    <a:pt x="1419"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Community Is the New Currency | HuffPost">
            <a:extLst>
              <a:ext uri="{FF2B5EF4-FFF2-40B4-BE49-F238E27FC236}">
                <a16:creationId xmlns:a16="http://schemas.microsoft.com/office/drawing/2014/main" id="{8A2EA505-887A-C532-1F28-6AE823B4B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408" y="781396"/>
            <a:ext cx="6755067" cy="529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1480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6" presetClass="emph" presetSubtype="0" accel="50000" decel="50000" autoRev="1" fill="hold" nodeType="withEffect">
                                  <p:stCondLst>
                                    <p:cond delay="500"/>
                                  </p:stCondLst>
                                  <p:childTnLst>
                                    <p:animScale>
                                      <p:cBhvr>
                                        <p:cTn id="9" dur="500" fill="hold"/>
                                        <p:tgtEl>
                                          <p:spTgt spid="3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5AB905-10BC-48C7-BC6F-59942F432400}"/>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78954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0662-C464-CA44-5AD3-85826359DC94}"/>
              </a:ext>
            </a:extLst>
          </p:cNvPr>
          <p:cNvSpPr txBox="1">
            <a:spLocks/>
          </p:cNvSpPr>
          <p:nvPr/>
        </p:nvSpPr>
        <p:spPr>
          <a:xfrm>
            <a:off x="4356388" y="1927604"/>
            <a:ext cx="3819715" cy="1249845"/>
          </a:xfrm>
          <a:prstGeom prst="rect">
            <a:avLst/>
          </a:prstGeom>
        </p:spPr>
        <p:txBody>
          <a:bodyPr/>
          <a:lstStyle>
            <a:lvl1pPr algn="l" defTabSz="914318" rtl="0" eaLnBrk="1" latinLnBrk="0" hangingPunct="1">
              <a:lnSpc>
                <a:spcPct val="80000"/>
              </a:lnSpc>
              <a:spcBef>
                <a:spcPct val="0"/>
              </a:spcBef>
              <a:buNone/>
              <a:defRPr sz="3600" b="1" i="0" kern="1200" spc="-100" baseline="0">
                <a:solidFill>
                  <a:schemeClr val="tx1"/>
                </a:solidFill>
                <a:latin typeface="Montserrat" charset="0"/>
                <a:ea typeface="Montserrat" charset="0"/>
                <a:cs typeface="Montserrat" charset="0"/>
              </a:defRPr>
            </a:lvl1pPr>
          </a:lstStyle>
          <a:p>
            <a:r>
              <a:rPr lang="en-US"/>
              <a:t>Thank </a:t>
            </a:r>
            <a:br>
              <a:rPr lang="en-US"/>
            </a:br>
            <a:r>
              <a:rPr lang="en-US">
                <a:solidFill>
                  <a:schemeClr val="accent1"/>
                </a:solidFill>
              </a:rPr>
              <a:t>YOU!</a:t>
            </a:r>
            <a:endParaRPr lang="en-US" dirty="0">
              <a:solidFill>
                <a:schemeClr val="accent1"/>
              </a:solidFill>
            </a:endParaRPr>
          </a:p>
        </p:txBody>
      </p:sp>
      <p:sp>
        <p:nvSpPr>
          <p:cNvPr id="10" name="TextBox 9">
            <a:extLst>
              <a:ext uri="{FF2B5EF4-FFF2-40B4-BE49-F238E27FC236}">
                <a16:creationId xmlns:a16="http://schemas.microsoft.com/office/drawing/2014/main" id="{079A1798-B079-0ED7-5AF3-262066AFA2BE}"/>
              </a:ext>
            </a:extLst>
          </p:cNvPr>
          <p:cNvSpPr txBox="1"/>
          <p:nvPr/>
        </p:nvSpPr>
        <p:spPr>
          <a:xfrm>
            <a:off x="4368452" y="3195852"/>
            <a:ext cx="2868463" cy="1169350"/>
          </a:xfrm>
          <a:prstGeom prst="rect">
            <a:avLst/>
          </a:prstGeom>
          <a:noFill/>
        </p:spPr>
        <p:txBody>
          <a:bodyPr wrap="square" lIns="0" tIns="36000" rIns="216000" bIns="36000" rtlCol="0">
            <a:spAutoFit/>
          </a:bodyPr>
          <a:lstStyle/>
          <a:p>
            <a:pPr>
              <a:lnSpc>
                <a:spcPct val="130000"/>
              </a:lnSpc>
              <a:spcBef>
                <a:spcPts val="1000"/>
              </a:spcBef>
            </a:pPr>
            <a:r>
              <a:rPr lang="en-US" sz="1400" dirty="0">
                <a:solidFill>
                  <a:schemeClr val="tx1">
                    <a:alpha val="70000"/>
                  </a:schemeClr>
                </a:solidFill>
              </a:rPr>
              <a:t>Please feel free to reach out for more information, questions or networking!!</a:t>
            </a:r>
            <a:br>
              <a:rPr lang="en-US" sz="1400" dirty="0">
                <a:solidFill>
                  <a:schemeClr val="tx1">
                    <a:alpha val="70000"/>
                  </a:schemeClr>
                </a:solidFill>
              </a:rPr>
            </a:br>
            <a:r>
              <a:rPr lang="en-US" sz="1400" dirty="0">
                <a:solidFill>
                  <a:schemeClr val="tx1">
                    <a:alpha val="70000"/>
                  </a:schemeClr>
                </a:solidFill>
              </a:rPr>
              <a:t>Email: </a:t>
            </a:r>
            <a:r>
              <a:rPr lang="en-US" sz="1400" dirty="0">
                <a:solidFill>
                  <a:schemeClr val="tx1">
                    <a:alpha val="70000"/>
                  </a:schemeClr>
                </a:solidFill>
                <a:hlinkClick r:id="rId2"/>
              </a:rPr>
              <a:t>alloyd@Berkeley.edu</a:t>
            </a:r>
            <a:endParaRPr lang="en-US" sz="1400" dirty="0">
              <a:solidFill>
                <a:schemeClr val="tx1">
                  <a:alpha val="70000"/>
                </a:schemeClr>
              </a:solidFill>
            </a:endParaRPr>
          </a:p>
        </p:txBody>
      </p:sp>
    </p:spTree>
    <p:extLst>
      <p:ext uri="{BB962C8B-B14F-4D97-AF65-F5344CB8AC3E}">
        <p14:creationId xmlns:p14="http://schemas.microsoft.com/office/powerpoint/2010/main" val="1119644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25755" y="1782185"/>
            <a:ext cx="5084312" cy="1747732"/>
            <a:chOff x="1019175" y="2457450"/>
            <a:chExt cx="5076825" cy="1752600"/>
          </a:xfrm>
        </p:grpSpPr>
        <p:sp>
          <p:nvSpPr>
            <p:cNvPr id="9" name="Rectangle 8"/>
            <p:cNvSpPr/>
            <p:nvPr/>
          </p:nvSpPr>
          <p:spPr>
            <a:xfrm>
              <a:off x="1019175" y="2457450"/>
              <a:ext cx="5076825" cy="1752600"/>
            </a:xfrm>
            <a:prstGeom prst="rect">
              <a:avLst/>
            </a:prstGeom>
            <a:solidFill>
              <a:schemeClr val="tx1">
                <a:lumMod val="25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96972" y="135196"/>
            <a:ext cx="7554841" cy="1249845"/>
          </a:xfrm>
        </p:spPr>
        <p:txBody>
          <a:bodyPr/>
          <a:lstStyle/>
          <a:p>
            <a:r>
              <a:rPr lang="en-US" dirty="0">
                <a:solidFill>
                  <a:schemeClr val="accent1"/>
                </a:solidFill>
              </a:rPr>
              <a:t>From Start to Finish: Building the ‘Perfect’ Dish - Form + Workflow</a:t>
            </a:r>
            <a:br>
              <a:rPr lang="en-US" dirty="0"/>
            </a:br>
            <a:r>
              <a:rPr lang="en-US" dirty="0"/>
              <a:t>Overview</a:t>
            </a:r>
          </a:p>
        </p:txBody>
      </p:sp>
      <p:sp>
        <p:nvSpPr>
          <p:cNvPr id="5" name="TextBox 4"/>
          <p:cNvSpPr txBox="1"/>
          <p:nvPr/>
        </p:nvSpPr>
        <p:spPr>
          <a:xfrm>
            <a:off x="2019792" y="2042490"/>
            <a:ext cx="4057651" cy="1227122"/>
          </a:xfrm>
          <a:prstGeom prst="rect">
            <a:avLst/>
          </a:prstGeom>
          <a:noFill/>
        </p:spPr>
        <p:txBody>
          <a:bodyPr wrap="square" lIns="0" tIns="36000" rIns="216000" bIns="36000" rtlCol="0">
            <a:spAutoFit/>
          </a:bodyPr>
          <a:lstStyle/>
          <a:p>
            <a:pPr>
              <a:lnSpc>
                <a:spcPct val="130000"/>
              </a:lnSpc>
              <a:spcBef>
                <a:spcPts val="1000"/>
              </a:spcBef>
            </a:pPr>
            <a:r>
              <a:rPr lang="en-US" sz="1600" b="1" dirty="0"/>
              <a:t>To Form or Not to Form</a:t>
            </a:r>
          </a:p>
          <a:p>
            <a:r>
              <a:rPr lang="en-US" sz="1600" dirty="0"/>
              <a:t>(Business Process Review)</a:t>
            </a:r>
          </a:p>
          <a:p>
            <a:pPr>
              <a:lnSpc>
                <a:spcPct val="130000"/>
              </a:lnSpc>
              <a:spcBef>
                <a:spcPts val="1000"/>
              </a:spcBef>
            </a:pPr>
            <a:r>
              <a:rPr lang="en-US" sz="1200" b="1" dirty="0">
                <a:solidFill>
                  <a:schemeClr val="tx1">
                    <a:alpha val="70000"/>
                  </a:schemeClr>
                </a:solidFill>
              </a:rPr>
              <a:t>Paper or electronic form? </a:t>
            </a:r>
            <a:r>
              <a:rPr lang="en-US" sz="1200" dirty="0">
                <a:solidFill>
                  <a:schemeClr val="tx1">
                    <a:alpha val="70000"/>
                  </a:schemeClr>
                </a:solidFill>
              </a:rPr>
              <a:t>Determining when an </a:t>
            </a:r>
            <a:r>
              <a:rPr lang="en-US" sz="1200" dirty="0" err="1">
                <a:solidFill>
                  <a:schemeClr val="tx1">
                    <a:alpha val="70000"/>
                  </a:schemeClr>
                </a:solidFill>
              </a:rPr>
              <a:t>eForm</a:t>
            </a:r>
            <a:r>
              <a:rPr lang="en-US" sz="1200" dirty="0">
                <a:solidFill>
                  <a:schemeClr val="tx1">
                    <a:alpha val="70000"/>
                  </a:schemeClr>
                </a:solidFill>
              </a:rPr>
              <a:t> is the best option for your users</a:t>
            </a:r>
            <a:endParaRPr lang="en-US" sz="1200" b="1" dirty="0">
              <a:solidFill>
                <a:schemeClr val="tx1">
                  <a:alpha val="70000"/>
                </a:schemeClr>
              </a:solidFill>
            </a:endParaRPr>
          </a:p>
        </p:txBody>
      </p:sp>
      <p:sp>
        <p:nvSpPr>
          <p:cNvPr id="7" name="TextBox 6"/>
          <p:cNvSpPr txBox="1"/>
          <p:nvPr/>
        </p:nvSpPr>
        <p:spPr>
          <a:xfrm>
            <a:off x="2019801" y="3855855"/>
            <a:ext cx="4057651" cy="1861141"/>
          </a:xfrm>
          <a:prstGeom prst="rect">
            <a:avLst/>
          </a:prstGeom>
          <a:noFill/>
        </p:spPr>
        <p:txBody>
          <a:bodyPr wrap="square" lIns="0" tIns="36000" rIns="216000" bIns="36000" rtlCol="0">
            <a:spAutoFit/>
          </a:bodyPr>
          <a:lstStyle/>
          <a:p>
            <a:pPr>
              <a:lnSpc>
                <a:spcPct val="130000"/>
              </a:lnSpc>
              <a:spcBef>
                <a:spcPts val="1000"/>
              </a:spcBef>
            </a:pPr>
            <a:r>
              <a:rPr lang="en-US" sz="1600" b="1" dirty="0"/>
              <a:t>Ingredients: Is Form Complexity Simple or Chaos?!</a:t>
            </a:r>
          </a:p>
          <a:p>
            <a:pPr>
              <a:lnSpc>
                <a:spcPct val="130000"/>
              </a:lnSpc>
            </a:pPr>
            <a:r>
              <a:rPr lang="en-US" sz="1600" dirty="0"/>
              <a:t>(Parts that make a form)</a:t>
            </a:r>
          </a:p>
          <a:p>
            <a:pPr>
              <a:lnSpc>
                <a:spcPct val="130000"/>
              </a:lnSpc>
              <a:spcBef>
                <a:spcPts val="1000"/>
              </a:spcBef>
            </a:pPr>
            <a:r>
              <a:rPr lang="en-US" sz="1200" b="1" dirty="0">
                <a:solidFill>
                  <a:schemeClr val="tx1">
                    <a:alpha val="70000"/>
                  </a:schemeClr>
                </a:solidFill>
              </a:rPr>
              <a:t>Deconstructing the pieces of an </a:t>
            </a:r>
            <a:r>
              <a:rPr lang="en-US" sz="1200" b="1" dirty="0" err="1">
                <a:solidFill>
                  <a:schemeClr val="tx1">
                    <a:alpha val="70000"/>
                  </a:schemeClr>
                </a:solidFill>
              </a:rPr>
              <a:t>eForm</a:t>
            </a:r>
            <a:r>
              <a:rPr lang="en-US" sz="1200" b="1" dirty="0">
                <a:solidFill>
                  <a:schemeClr val="tx1">
                    <a:alpha val="70000"/>
                  </a:schemeClr>
                </a:solidFill>
              </a:rPr>
              <a:t>. </a:t>
            </a:r>
            <a:r>
              <a:rPr lang="en-US" sz="1200" dirty="0">
                <a:solidFill>
                  <a:schemeClr val="tx1">
                    <a:alpha val="70000"/>
                  </a:schemeClr>
                </a:solidFill>
              </a:rPr>
              <a:t>A glimpse of the various parts that make up a process using </a:t>
            </a:r>
            <a:r>
              <a:rPr lang="en-US" sz="1200" dirty="0" err="1">
                <a:solidFill>
                  <a:schemeClr val="tx1">
                    <a:alpha val="70000"/>
                  </a:schemeClr>
                </a:solidFill>
              </a:rPr>
              <a:t>eForms</a:t>
            </a:r>
            <a:r>
              <a:rPr lang="en-US" sz="1200" dirty="0">
                <a:solidFill>
                  <a:schemeClr val="tx1">
                    <a:alpha val="70000"/>
                  </a:schemeClr>
                </a:solidFill>
              </a:rPr>
              <a:t> &amp; Workflow.</a:t>
            </a:r>
          </a:p>
        </p:txBody>
      </p:sp>
      <p:sp>
        <p:nvSpPr>
          <p:cNvPr id="3" name="Google Shape;2233;p41">
            <a:extLst>
              <a:ext uri="{FF2B5EF4-FFF2-40B4-BE49-F238E27FC236}">
                <a16:creationId xmlns:a16="http://schemas.microsoft.com/office/drawing/2014/main" id="{13CB0113-5BDC-9DA4-AE12-AB8F660C9AF9}"/>
              </a:ext>
            </a:extLst>
          </p:cNvPr>
          <p:cNvSpPr txBox="1"/>
          <p:nvPr/>
        </p:nvSpPr>
        <p:spPr>
          <a:xfrm>
            <a:off x="945359" y="1929867"/>
            <a:ext cx="1219534" cy="890566"/>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chemeClr val="accent1"/>
                </a:solidFill>
                <a:latin typeface="Fjalla One"/>
                <a:ea typeface="Fjalla One"/>
                <a:cs typeface="Fjalla One"/>
                <a:sym typeface="Fjalla One"/>
              </a:rPr>
              <a:t>01</a:t>
            </a:r>
            <a:endParaRPr sz="4000" dirty="0">
              <a:solidFill>
                <a:schemeClr val="accent1"/>
              </a:solidFill>
              <a:latin typeface="Fjalla One"/>
              <a:ea typeface="Fjalla One"/>
              <a:cs typeface="Fjalla One"/>
              <a:sym typeface="Fjalla One"/>
            </a:endParaRPr>
          </a:p>
        </p:txBody>
      </p:sp>
      <p:sp>
        <p:nvSpPr>
          <p:cNvPr id="4" name="Google Shape;2233;p41">
            <a:extLst>
              <a:ext uri="{FF2B5EF4-FFF2-40B4-BE49-F238E27FC236}">
                <a16:creationId xmlns:a16="http://schemas.microsoft.com/office/drawing/2014/main" id="{5EBC01C7-6F7C-647C-596C-1B54D728B935}"/>
              </a:ext>
            </a:extLst>
          </p:cNvPr>
          <p:cNvSpPr txBox="1"/>
          <p:nvPr/>
        </p:nvSpPr>
        <p:spPr>
          <a:xfrm>
            <a:off x="945369" y="3766223"/>
            <a:ext cx="1219534" cy="890566"/>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chemeClr val="accent1"/>
                </a:solidFill>
                <a:latin typeface="Fjalla One"/>
                <a:ea typeface="Fjalla One"/>
                <a:cs typeface="Fjalla One"/>
                <a:sym typeface="Fjalla One"/>
              </a:rPr>
              <a:t>02</a:t>
            </a:r>
            <a:endParaRPr sz="4000" dirty="0">
              <a:solidFill>
                <a:schemeClr val="accent1"/>
              </a:solidFill>
              <a:latin typeface="Fjalla One"/>
              <a:ea typeface="Fjalla One"/>
              <a:cs typeface="Fjalla One"/>
              <a:sym typeface="Fjalla One"/>
            </a:endParaRPr>
          </a:p>
        </p:txBody>
      </p:sp>
      <p:grpSp>
        <p:nvGrpSpPr>
          <p:cNvPr id="14" name="Google Shape;2326;p44">
            <a:extLst>
              <a:ext uri="{FF2B5EF4-FFF2-40B4-BE49-F238E27FC236}">
                <a16:creationId xmlns:a16="http://schemas.microsoft.com/office/drawing/2014/main" id="{49424D99-F045-85E9-C0AA-54C7459FD6EF}"/>
              </a:ext>
            </a:extLst>
          </p:cNvPr>
          <p:cNvGrpSpPr/>
          <p:nvPr/>
        </p:nvGrpSpPr>
        <p:grpSpPr>
          <a:xfrm>
            <a:off x="6584512" y="2969859"/>
            <a:ext cx="3879489" cy="3879489"/>
            <a:chOff x="4522050" y="622650"/>
            <a:chExt cx="3898200" cy="3898200"/>
          </a:xfrm>
        </p:grpSpPr>
        <p:sp>
          <p:nvSpPr>
            <p:cNvPr id="15" name="Google Shape;2327;p44">
              <a:extLst>
                <a:ext uri="{FF2B5EF4-FFF2-40B4-BE49-F238E27FC236}">
                  <a16:creationId xmlns:a16="http://schemas.microsoft.com/office/drawing/2014/main" id="{0BEAA897-8C4C-447E-1185-73D7862137D1}"/>
                </a:ext>
              </a:extLst>
            </p:cNvPr>
            <p:cNvSpPr/>
            <p:nvPr/>
          </p:nvSpPr>
          <p:spPr>
            <a:xfrm>
              <a:off x="4522050" y="622650"/>
              <a:ext cx="3898200" cy="3898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8;p44">
              <a:extLst>
                <a:ext uri="{FF2B5EF4-FFF2-40B4-BE49-F238E27FC236}">
                  <a16:creationId xmlns:a16="http://schemas.microsoft.com/office/drawing/2014/main" id="{525B5A90-866D-5AB9-328B-43A8DF171FFC}"/>
                </a:ext>
              </a:extLst>
            </p:cNvPr>
            <p:cNvSpPr/>
            <p:nvPr/>
          </p:nvSpPr>
          <p:spPr>
            <a:xfrm>
              <a:off x="4698900" y="799500"/>
              <a:ext cx="3544500" cy="3544500"/>
            </a:xfrm>
            <a:prstGeom prst="ellipse">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7362880" y="4236386"/>
            <a:ext cx="2735076" cy="1326060"/>
          </a:xfrm>
          <a:prstGeom prst="rect">
            <a:avLst/>
          </a:prstGeom>
          <a:noFill/>
        </p:spPr>
        <p:txBody>
          <a:bodyPr wrap="square" lIns="0" tIns="36000" rIns="216000" bIns="36000" rtlCol="0">
            <a:spAutoFit/>
          </a:bodyPr>
          <a:lstStyle/>
          <a:p>
            <a:pPr>
              <a:lnSpc>
                <a:spcPct val="130000"/>
              </a:lnSpc>
              <a:spcBef>
                <a:spcPts val="1000"/>
              </a:spcBef>
            </a:pPr>
            <a:r>
              <a:rPr lang="en-US" sz="1600" b="1" dirty="0">
                <a:solidFill>
                  <a:schemeClr val="bg2"/>
                </a:solidFill>
              </a:rPr>
              <a:t>Lessons Learned, Best Practices (so far), Novel Approaches, Customizations</a:t>
            </a:r>
          </a:p>
        </p:txBody>
      </p:sp>
      <p:grpSp>
        <p:nvGrpSpPr>
          <p:cNvPr id="17" name="Google Shape;2326;p44">
            <a:extLst>
              <a:ext uri="{FF2B5EF4-FFF2-40B4-BE49-F238E27FC236}">
                <a16:creationId xmlns:a16="http://schemas.microsoft.com/office/drawing/2014/main" id="{0747EA03-8CA4-1125-9A15-12C9B1313F52}"/>
              </a:ext>
            </a:extLst>
          </p:cNvPr>
          <p:cNvGrpSpPr/>
          <p:nvPr/>
        </p:nvGrpSpPr>
        <p:grpSpPr>
          <a:xfrm>
            <a:off x="8484915" y="820726"/>
            <a:ext cx="3385457" cy="3267426"/>
            <a:chOff x="4522050" y="622650"/>
            <a:chExt cx="3898200" cy="3898200"/>
          </a:xfrm>
        </p:grpSpPr>
        <p:sp>
          <p:nvSpPr>
            <p:cNvPr id="18" name="Google Shape;2327;p44">
              <a:extLst>
                <a:ext uri="{FF2B5EF4-FFF2-40B4-BE49-F238E27FC236}">
                  <a16:creationId xmlns:a16="http://schemas.microsoft.com/office/drawing/2014/main" id="{B6D664CF-1A7A-9BDB-615C-409494893B32}"/>
                </a:ext>
              </a:extLst>
            </p:cNvPr>
            <p:cNvSpPr/>
            <p:nvPr/>
          </p:nvSpPr>
          <p:spPr>
            <a:xfrm>
              <a:off x="4522050" y="622650"/>
              <a:ext cx="3898200" cy="3898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28;p44">
              <a:extLst>
                <a:ext uri="{FF2B5EF4-FFF2-40B4-BE49-F238E27FC236}">
                  <a16:creationId xmlns:a16="http://schemas.microsoft.com/office/drawing/2014/main" id="{003C9908-B712-5A11-C5ED-12BEDDD10C78}"/>
                </a:ext>
              </a:extLst>
            </p:cNvPr>
            <p:cNvSpPr/>
            <p:nvPr/>
          </p:nvSpPr>
          <p:spPr>
            <a:xfrm>
              <a:off x="4698900" y="799500"/>
              <a:ext cx="3544500" cy="3544500"/>
            </a:xfrm>
            <a:prstGeom prst="ellipse">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17F43024-E5F7-1A86-3124-01DD9D79CAA1}"/>
              </a:ext>
            </a:extLst>
          </p:cNvPr>
          <p:cNvSpPr txBox="1"/>
          <p:nvPr/>
        </p:nvSpPr>
        <p:spPr>
          <a:xfrm>
            <a:off x="6336422" y="2235527"/>
            <a:ext cx="2148492" cy="646331"/>
          </a:xfrm>
          <a:prstGeom prst="rect">
            <a:avLst/>
          </a:prstGeom>
          <a:noFill/>
        </p:spPr>
        <p:txBody>
          <a:bodyPr wrap="square">
            <a:spAutoFit/>
          </a:bodyPr>
          <a:lstStyle/>
          <a:p>
            <a:r>
              <a:rPr lang="en-US" sz="1800" b="1" dirty="0">
                <a:solidFill>
                  <a:schemeClr val="bg1">
                    <a:lumMod val="60000"/>
                    <a:lumOff val="40000"/>
                  </a:schemeClr>
                </a:solidFill>
              </a:rPr>
              <a:t>*Throughout the presentation</a:t>
            </a:r>
            <a:endParaRPr lang="en-US" dirty="0">
              <a:solidFill>
                <a:schemeClr val="bg1">
                  <a:lumMod val="60000"/>
                  <a:lumOff val="40000"/>
                </a:schemeClr>
              </a:solidFill>
            </a:endParaRPr>
          </a:p>
        </p:txBody>
      </p:sp>
      <p:sp>
        <p:nvSpPr>
          <p:cNvPr id="22" name="TextBox 21">
            <a:extLst>
              <a:ext uri="{FF2B5EF4-FFF2-40B4-BE49-F238E27FC236}">
                <a16:creationId xmlns:a16="http://schemas.microsoft.com/office/drawing/2014/main" id="{9564D117-A9D8-0EA9-37C0-ED71AA739D64}"/>
              </a:ext>
            </a:extLst>
          </p:cNvPr>
          <p:cNvSpPr txBox="1"/>
          <p:nvPr/>
        </p:nvSpPr>
        <p:spPr>
          <a:xfrm>
            <a:off x="9058502" y="2034959"/>
            <a:ext cx="2735076" cy="685884"/>
          </a:xfrm>
          <a:prstGeom prst="rect">
            <a:avLst/>
          </a:prstGeom>
          <a:noFill/>
        </p:spPr>
        <p:txBody>
          <a:bodyPr wrap="square" lIns="0" tIns="36000" rIns="216000" bIns="36000" rtlCol="0">
            <a:spAutoFit/>
          </a:bodyPr>
          <a:lstStyle/>
          <a:p>
            <a:pPr>
              <a:lnSpc>
                <a:spcPct val="130000"/>
              </a:lnSpc>
              <a:spcBef>
                <a:spcPts val="1000"/>
              </a:spcBef>
            </a:pPr>
            <a:r>
              <a:rPr lang="en-US" sz="1600" b="1" dirty="0">
                <a:solidFill>
                  <a:schemeClr val="bg2"/>
                </a:solidFill>
              </a:rPr>
              <a:t>Demos of our Active Forms in Production</a:t>
            </a:r>
          </a:p>
        </p:txBody>
      </p:sp>
    </p:spTree>
    <p:extLst>
      <p:ext uri="{BB962C8B-B14F-4D97-AF65-F5344CB8AC3E}">
        <p14:creationId xmlns:p14="http://schemas.microsoft.com/office/powerpoint/2010/main" val="1173474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2" presetClass="entr" presetSubtype="8" repeatCount="0" fill="hold" nodeType="with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6" presetClass="emph" presetSubtype="0" accel="50000" decel="50000" autoRev="1" fill="hold" nodeType="withEffect">
                                  <p:stCondLst>
                                    <p:cond delay="1500"/>
                                  </p:stCondLst>
                                  <p:childTnLst>
                                    <p:animScale>
                                      <p:cBhvr>
                                        <p:cTn id="21" dur="500" fill="hold"/>
                                        <p:tgtEl>
                                          <p:spTgt spid="11"/>
                                        </p:tgtEl>
                                      </p:cBhvr>
                                      <p:by x="105000" y="105000"/>
                                    </p:animScale>
                                  </p:childTnLst>
                                </p:cTn>
                              </p:par>
                              <p:par>
                                <p:cTn id="22" presetID="2" presetClass="entr" presetSubtype="4" decel="50000" fill="hold" grpId="0" nodeType="with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1000" fill="hold"/>
                                        <p:tgtEl>
                                          <p:spTgt spid="22"/>
                                        </p:tgtEl>
                                        <p:attrNameLst>
                                          <p:attrName>ppt_x</p:attrName>
                                        </p:attrNameLst>
                                      </p:cBhvr>
                                      <p:tavLst>
                                        <p:tav tm="0">
                                          <p:val>
                                            <p:strVal val="#ppt_x"/>
                                          </p:val>
                                        </p:tav>
                                        <p:tav tm="100000">
                                          <p:val>
                                            <p:strVal val="#ppt_x"/>
                                          </p:val>
                                        </p:tav>
                                      </p:tavLst>
                                    </p:anim>
                                    <p:anim calcmode="lin" valueType="num">
                                      <p:cBhvr additive="base">
                                        <p:cTn id="2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9478" y="87258"/>
            <a:ext cx="9152697" cy="1249845"/>
          </a:xfrm>
        </p:spPr>
        <p:txBody>
          <a:bodyPr/>
          <a:lstStyle/>
          <a:p>
            <a:r>
              <a:rPr lang="en-US" dirty="0"/>
              <a:t>Oh the Possibilities – Highway to the…</a:t>
            </a:r>
            <a:br>
              <a:rPr lang="en-US" dirty="0"/>
            </a:br>
            <a:r>
              <a:rPr lang="en-US" dirty="0">
                <a:solidFill>
                  <a:schemeClr val="accent1"/>
                </a:solidFill>
              </a:rPr>
              <a:t>Project Analysis</a:t>
            </a:r>
          </a:p>
        </p:txBody>
      </p:sp>
      <p:pic>
        <p:nvPicPr>
          <p:cNvPr id="4" name="Picture 2" descr="Highway to the danger zone - Harvard Law Today">
            <a:extLst>
              <a:ext uri="{FF2B5EF4-FFF2-40B4-BE49-F238E27FC236}">
                <a16:creationId xmlns:a16="http://schemas.microsoft.com/office/drawing/2014/main" id="{BE1FF99A-1D48-AC07-AF2E-3DE4F9BD61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90"/>
          <a:stretch/>
        </p:blipFill>
        <p:spPr bwMode="auto">
          <a:xfrm>
            <a:off x="162446" y="1237955"/>
            <a:ext cx="6538086" cy="495182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E2857DA-ED14-9BF9-7251-18A7BCC2DD0C}"/>
              </a:ext>
            </a:extLst>
          </p:cNvPr>
          <p:cNvGrpSpPr/>
          <p:nvPr/>
        </p:nvGrpSpPr>
        <p:grpSpPr>
          <a:xfrm>
            <a:off x="5143355" y="2686095"/>
            <a:ext cx="6311583" cy="2683927"/>
            <a:chOff x="6095141" y="857202"/>
            <a:chExt cx="5076220" cy="1710895"/>
          </a:xfrm>
          <a:effectLst>
            <a:glow rad="101600">
              <a:schemeClr val="accent5">
                <a:satMod val="175000"/>
                <a:alpha val="40000"/>
              </a:schemeClr>
            </a:glow>
          </a:effectLst>
        </p:grpSpPr>
        <p:sp>
          <p:nvSpPr>
            <p:cNvPr id="9" name="Rectangle 8">
              <a:extLst>
                <a:ext uri="{FF2B5EF4-FFF2-40B4-BE49-F238E27FC236}">
                  <a16:creationId xmlns:a16="http://schemas.microsoft.com/office/drawing/2014/main" id="{206389EE-7D64-5543-37E4-254BAC11253A}"/>
                </a:ext>
              </a:extLst>
            </p:cNvPr>
            <p:cNvSpPr/>
            <p:nvPr/>
          </p:nvSpPr>
          <p:spPr>
            <a:xfrm>
              <a:off x="6095141" y="857202"/>
              <a:ext cx="5076220" cy="1710895"/>
            </a:xfrm>
            <a:prstGeom prst="rect">
              <a:avLst/>
            </a:prstGeom>
            <a:solidFill>
              <a:schemeClr val="bg1">
                <a:lumMod val="90000"/>
                <a:lumOff val="10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052000" tIns="0" rtlCol="0" anchor="ctr"/>
            <a:lstStyle/>
            <a:p>
              <a:pPr marL="171450" indent="-171450">
                <a:lnSpc>
                  <a:spcPct val="150000"/>
                </a:lnSpc>
                <a:buFont typeface="Arial" charset="0"/>
                <a:buChar char="•"/>
              </a:pPr>
              <a:r>
                <a:rPr lang="en-US" sz="1400" b="1" dirty="0">
                  <a:solidFill>
                    <a:schemeClr val="tx1">
                      <a:alpha val="80000"/>
                    </a:schemeClr>
                  </a:solidFill>
                </a:rPr>
                <a:t>Request Variations</a:t>
              </a:r>
              <a:r>
                <a:rPr lang="en-US" sz="1400" dirty="0">
                  <a:solidFill>
                    <a:schemeClr val="tx1">
                      <a:alpha val="80000"/>
                    </a:schemeClr>
                  </a:solidFill>
                </a:rPr>
                <a:t>: Hundreds</a:t>
              </a:r>
            </a:p>
            <a:p>
              <a:pPr marL="171450" indent="-171450">
                <a:lnSpc>
                  <a:spcPct val="150000"/>
                </a:lnSpc>
                <a:buFont typeface="Arial" charset="0"/>
                <a:buChar char="•"/>
              </a:pPr>
              <a:r>
                <a:rPr lang="en-US" sz="1400" b="1" dirty="0">
                  <a:solidFill>
                    <a:schemeClr val="tx1">
                      <a:alpha val="80000"/>
                    </a:schemeClr>
                  </a:solidFill>
                </a:rPr>
                <a:t>Partner Differences</a:t>
              </a:r>
              <a:r>
                <a:rPr lang="en-US" sz="1400" dirty="0">
                  <a:solidFill>
                    <a:schemeClr val="tx1">
                      <a:alpha val="80000"/>
                    </a:schemeClr>
                  </a:solidFill>
                </a:rPr>
                <a:t>: No Consistency or agreement among various partners</a:t>
              </a:r>
            </a:p>
            <a:p>
              <a:pPr marL="171450" indent="-171450">
                <a:lnSpc>
                  <a:spcPct val="150000"/>
                </a:lnSpc>
                <a:buFont typeface="Arial" charset="0"/>
                <a:buChar char="•"/>
              </a:pPr>
              <a:r>
                <a:rPr lang="en-US" sz="1400" b="1" dirty="0">
                  <a:solidFill>
                    <a:schemeClr val="tx1">
                      <a:alpha val="80000"/>
                    </a:schemeClr>
                  </a:solidFill>
                </a:rPr>
                <a:t>Bad Idea of Good?</a:t>
              </a:r>
              <a:r>
                <a:rPr lang="en-US" sz="1400" dirty="0">
                  <a:solidFill>
                    <a:schemeClr val="tx1">
                      <a:alpha val="80000"/>
                    </a:schemeClr>
                  </a:solidFill>
                </a:rPr>
                <a:t>: 18+ Forms into 1</a:t>
              </a:r>
            </a:p>
          </p:txBody>
        </p:sp>
        <p:sp>
          <p:nvSpPr>
            <p:cNvPr id="10" name="Rectangle 9">
              <a:extLst>
                <a:ext uri="{FF2B5EF4-FFF2-40B4-BE49-F238E27FC236}">
                  <a16:creationId xmlns:a16="http://schemas.microsoft.com/office/drawing/2014/main" id="{CA66D260-79B9-BDD0-DC86-6937989EF685}"/>
                </a:ext>
              </a:extLst>
            </p:cNvPr>
            <p:cNvSpPr/>
            <p:nvPr/>
          </p:nvSpPr>
          <p:spPr>
            <a:xfrm>
              <a:off x="6095143" y="858709"/>
              <a:ext cx="68400" cy="170938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A0ED9D-BBB5-C757-5F12-3CAFE636F07B}"/>
                </a:ext>
              </a:extLst>
            </p:cNvPr>
            <p:cNvSpPr/>
            <p:nvPr/>
          </p:nvSpPr>
          <p:spPr>
            <a:xfrm>
              <a:off x="6163543" y="1330774"/>
              <a:ext cx="1531263" cy="728129"/>
            </a:xfrm>
            <a:prstGeom prst="rect">
              <a:avLst/>
            </a:prstGeom>
          </p:spPr>
          <p:txBody>
            <a:bodyPr wrap="square">
              <a:spAutoFit/>
            </a:bodyPr>
            <a:lstStyle/>
            <a:p>
              <a:pPr algn="ctr">
                <a:lnSpc>
                  <a:spcPct val="130000"/>
                </a:lnSpc>
                <a:spcBef>
                  <a:spcPts val="1000"/>
                </a:spcBef>
              </a:pPr>
              <a:r>
                <a:rPr lang="en-US" b="1" dirty="0"/>
                <a:t>Change of Academic Program Plan</a:t>
              </a:r>
            </a:p>
          </p:txBody>
        </p:sp>
      </p:grpSp>
    </p:spTree>
    <p:extLst>
      <p:ext uri="{BB962C8B-B14F-4D97-AF65-F5344CB8AC3E}">
        <p14:creationId xmlns:p14="http://schemas.microsoft.com/office/powerpoint/2010/main" val="151325955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nodeType="withEffect">
                                  <p:stCondLst>
                                    <p:cond delay="1100"/>
                                  </p:stCondLst>
                                  <p:childTnLst>
                                    <p:animScale>
                                      <p:cBhvr>
                                        <p:cTn id="9" dur="5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CBAEB7-09B9-60BB-96B1-C3411DBBFD76}"/>
              </a:ext>
            </a:extLst>
          </p:cNvPr>
          <p:cNvPicPr>
            <a:picLocks noChangeAspect="1"/>
          </p:cNvPicPr>
          <p:nvPr/>
        </p:nvPicPr>
        <p:blipFill>
          <a:blip r:embed="rId3"/>
          <a:stretch>
            <a:fillRect/>
          </a:stretch>
        </p:blipFill>
        <p:spPr>
          <a:xfrm>
            <a:off x="1141343" y="322468"/>
            <a:ext cx="9909313" cy="5826309"/>
          </a:xfrm>
          <a:prstGeom prst="rect">
            <a:avLst/>
          </a:prstGeom>
        </p:spPr>
      </p:pic>
    </p:spTree>
    <p:extLst>
      <p:ext uri="{BB962C8B-B14F-4D97-AF65-F5344CB8AC3E}">
        <p14:creationId xmlns:p14="http://schemas.microsoft.com/office/powerpoint/2010/main" val="6565701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D2684-71D0-A44B-EE7F-9CD76E500416}"/>
              </a:ext>
            </a:extLst>
          </p:cNvPr>
          <p:cNvPicPr>
            <a:picLocks noChangeAspect="1"/>
          </p:cNvPicPr>
          <p:nvPr/>
        </p:nvPicPr>
        <p:blipFill>
          <a:blip r:embed="rId3"/>
          <a:stretch>
            <a:fillRect/>
          </a:stretch>
        </p:blipFill>
        <p:spPr>
          <a:xfrm>
            <a:off x="717665" y="200790"/>
            <a:ext cx="10756669" cy="5989685"/>
          </a:xfrm>
          <a:prstGeom prst="rect">
            <a:avLst/>
          </a:prstGeom>
        </p:spPr>
      </p:pic>
    </p:spTree>
    <p:extLst>
      <p:ext uri="{BB962C8B-B14F-4D97-AF65-F5344CB8AC3E}">
        <p14:creationId xmlns:p14="http://schemas.microsoft.com/office/powerpoint/2010/main" val="34297759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887AA82-B79F-4FC2-257D-4FB4B36372BD}"/>
              </a:ext>
            </a:extLst>
          </p:cNvPr>
          <p:cNvSpPr>
            <a:spLocks noGrp="1"/>
          </p:cNvSpPr>
          <p:nvPr>
            <p:ph type="title"/>
          </p:nvPr>
        </p:nvSpPr>
        <p:spPr>
          <a:xfrm>
            <a:off x="1359478" y="87258"/>
            <a:ext cx="9152697" cy="1249845"/>
          </a:xfrm>
        </p:spPr>
        <p:txBody>
          <a:bodyPr/>
          <a:lstStyle/>
          <a:p>
            <a:r>
              <a:rPr lang="en-US" dirty="0"/>
              <a:t>Oh the Possibilities – Highway to the…</a:t>
            </a:r>
            <a:br>
              <a:rPr lang="en-US" dirty="0"/>
            </a:br>
            <a:r>
              <a:rPr lang="en-US" dirty="0">
                <a:solidFill>
                  <a:schemeClr val="accent1"/>
                </a:solidFill>
              </a:rPr>
              <a:t>Project Analysis</a:t>
            </a:r>
          </a:p>
        </p:txBody>
      </p:sp>
      <p:pic>
        <p:nvPicPr>
          <p:cNvPr id="9" name="Picture 2" descr="Highway to the danger zone - Harvard Law Today">
            <a:extLst>
              <a:ext uri="{FF2B5EF4-FFF2-40B4-BE49-F238E27FC236}">
                <a16:creationId xmlns:a16="http://schemas.microsoft.com/office/drawing/2014/main" id="{B8B6AB75-2883-FDCA-7CAD-1B2B68AF4D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90"/>
          <a:stretch/>
        </p:blipFill>
        <p:spPr bwMode="auto">
          <a:xfrm>
            <a:off x="162446" y="1237955"/>
            <a:ext cx="6538086" cy="49518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0C39E70-3413-7BBE-73B4-4028FF220F4C}"/>
              </a:ext>
            </a:extLst>
          </p:cNvPr>
          <p:cNvGrpSpPr/>
          <p:nvPr/>
        </p:nvGrpSpPr>
        <p:grpSpPr>
          <a:xfrm>
            <a:off x="5143355" y="2686095"/>
            <a:ext cx="6311583" cy="2683927"/>
            <a:chOff x="6095141" y="857202"/>
            <a:chExt cx="5076220" cy="1710895"/>
          </a:xfrm>
          <a:effectLst>
            <a:glow rad="101600">
              <a:schemeClr val="accent5">
                <a:satMod val="175000"/>
                <a:alpha val="40000"/>
              </a:schemeClr>
            </a:glow>
          </a:effectLst>
        </p:grpSpPr>
        <p:sp>
          <p:nvSpPr>
            <p:cNvPr id="11" name="Rectangle 10">
              <a:extLst>
                <a:ext uri="{FF2B5EF4-FFF2-40B4-BE49-F238E27FC236}">
                  <a16:creationId xmlns:a16="http://schemas.microsoft.com/office/drawing/2014/main" id="{76598799-36B2-8CDA-EE78-E1C0751942F5}"/>
                </a:ext>
              </a:extLst>
            </p:cNvPr>
            <p:cNvSpPr/>
            <p:nvPr/>
          </p:nvSpPr>
          <p:spPr>
            <a:xfrm>
              <a:off x="6095141" y="857202"/>
              <a:ext cx="5076220" cy="1710895"/>
            </a:xfrm>
            <a:prstGeom prst="rect">
              <a:avLst/>
            </a:prstGeom>
            <a:solidFill>
              <a:schemeClr val="bg1">
                <a:lumMod val="90000"/>
                <a:lumOff val="10000"/>
              </a:schemeClr>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052000" tIns="0" rtlCol="0" anchor="ctr"/>
            <a:lstStyle/>
            <a:p>
              <a:pPr marL="171450" indent="-171450">
                <a:lnSpc>
                  <a:spcPct val="150000"/>
                </a:lnSpc>
                <a:buFont typeface="Arial" charset="0"/>
                <a:buChar char="•"/>
              </a:pPr>
              <a:r>
                <a:rPr lang="en-US" sz="1400" b="1" dirty="0">
                  <a:solidFill>
                    <a:schemeClr val="tx1">
                      <a:alpha val="80000"/>
                    </a:schemeClr>
                  </a:solidFill>
                </a:rPr>
                <a:t>Request Variations</a:t>
              </a:r>
              <a:r>
                <a:rPr lang="en-US" sz="1400" dirty="0">
                  <a:solidFill>
                    <a:schemeClr val="tx1">
                      <a:alpha val="80000"/>
                    </a:schemeClr>
                  </a:solidFill>
                </a:rPr>
                <a:t>: Hundreds</a:t>
              </a:r>
            </a:p>
            <a:p>
              <a:pPr marL="171450" indent="-171450">
                <a:lnSpc>
                  <a:spcPct val="150000"/>
                </a:lnSpc>
                <a:buFont typeface="Arial" charset="0"/>
                <a:buChar char="•"/>
              </a:pPr>
              <a:r>
                <a:rPr lang="en-US" sz="1400" b="1" dirty="0">
                  <a:solidFill>
                    <a:schemeClr val="tx1">
                      <a:alpha val="80000"/>
                    </a:schemeClr>
                  </a:solidFill>
                </a:rPr>
                <a:t>Partner Differences</a:t>
              </a:r>
              <a:r>
                <a:rPr lang="en-US" sz="1400" dirty="0">
                  <a:solidFill>
                    <a:schemeClr val="tx1">
                      <a:alpha val="80000"/>
                    </a:schemeClr>
                  </a:solidFill>
                </a:rPr>
                <a:t>: No Consistency or agreement among various partners</a:t>
              </a:r>
            </a:p>
            <a:p>
              <a:pPr marL="171450" indent="-171450">
                <a:lnSpc>
                  <a:spcPct val="150000"/>
                </a:lnSpc>
                <a:buFont typeface="Arial" charset="0"/>
                <a:buChar char="•"/>
              </a:pPr>
              <a:r>
                <a:rPr lang="en-US" sz="1400" b="1" dirty="0">
                  <a:solidFill>
                    <a:schemeClr val="tx1">
                      <a:alpha val="80000"/>
                    </a:schemeClr>
                  </a:solidFill>
                </a:rPr>
                <a:t>Bad Idea of Good?</a:t>
              </a:r>
              <a:r>
                <a:rPr lang="en-US" sz="1400" dirty="0">
                  <a:solidFill>
                    <a:schemeClr val="tx1">
                      <a:alpha val="80000"/>
                    </a:schemeClr>
                  </a:solidFill>
                </a:rPr>
                <a:t>: 18+ Forms into 1</a:t>
              </a:r>
            </a:p>
          </p:txBody>
        </p:sp>
        <p:sp>
          <p:nvSpPr>
            <p:cNvPr id="12" name="Rectangle 11">
              <a:extLst>
                <a:ext uri="{FF2B5EF4-FFF2-40B4-BE49-F238E27FC236}">
                  <a16:creationId xmlns:a16="http://schemas.microsoft.com/office/drawing/2014/main" id="{FDFD7C90-DCA3-14F4-C961-09B9B8D1AC11}"/>
                </a:ext>
              </a:extLst>
            </p:cNvPr>
            <p:cNvSpPr/>
            <p:nvPr/>
          </p:nvSpPr>
          <p:spPr>
            <a:xfrm>
              <a:off x="6095143" y="858709"/>
              <a:ext cx="68400" cy="170938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EA1E95-627B-7462-4B79-7C3CABA65855}"/>
                </a:ext>
              </a:extLst>
            </p:cNvPr>
            <p:cNvSpPr/>
            <p:nvPr/>
          </p:nvSpPr>
          <p:spPr>
            <a:xfrm>
              <a:off x="6163543" y="1330774"/>
              <a:ext cx="1531263" cy="728129"/>
            </a:xfrm>
            <a:prstGeom prst="rect">
              <a:avLst/>
            </a:prstGeom>
          </p:spPr>
          <p:txBody>
            <a:bodyPr wrap="square">
              <a:spAutoFit/>
            </a:bodyPr>
            <a:lstStyle/>
            <a:p>
              <a:pPr algn="ctr">
                <a:lnSpc>
                  <a:spcPct val="130000"/>
                </a:lnSpc>
                <a:spcBef>
                  <a:spcPts val="1000"/>
                </a:spcBef>
              </a:pPr>
              <a:r>
                <a:rPr lang="en-US" b="1" dirty="0"/>
                <a:t>Change of Academic Program Plan</a:t>
              </a:r>
            </a:p>
          </p:txBody>
        </p:sp>
      </p:grpSp>
    </p:spTree>
    <p:extLst>
      <p:ext uri="{BB962C8B-B14F-4D97-AF65-F5344CB8AC3E}">
        <p14:creationId xmlns:p14="http://schemas.microsoft.com/office/powerpoint/2010/main" val="72450220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1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6" presetClass="emph" presetSubtype="0" accel="50000" decel="50000" autoRev="1" fill="hold" nodeType="withEffect">
                                  <p:stCondLst>
                                    <p:cond delay="1100"/>
                                  </p:stCondLst>
                                  <p:childTnLst>
                                    <p:animScale>
                                      <p:cBhvr>
                                        <p:cTn id="9" dur="5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F7798-9898-DA5B-A841-012F09170986}"/>
              </a:ext>
            </a:extLst>
          </p:cNvPr>
          <p:cNvPicPr>
            <a:picLocks noChangeAspect="1"/>
          </p:cNvPicPr>
          <p:nvPr/>
        </p:nvPicPr>
        <p:blipFill>
          <a:blip r:embed="rId3"/>
          <a:stretch>
            <a:fillRect/>
          </a:stretch>
        </p:blipFill>
        <p:spPr>
          <a:xfrm>
            <a:off x="230777" y="144163"/>
            <a:ext cx="11730446" cy="6070659"/>
          </a:xfrm>
          <a:prstGeom prst="rect">
            <a:avLst/>
          </a:prstGeom>
        </p:spPr>
      </p:pic>
    </p:spTree>
    <p:extLst>
      <p:ext uri="{BB962C8B-B14F-4D97-AF65-F5344CB8AC3E}">
        <p14:creationId xmlns:p14="http://schemas.microsoft.com/office/powerpoint/2010/main" val="11559659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Alliance 2022">
  <a:themeElements>
    <a:clrScheme name="Alliance 2022">
      <a:dk1>
        <a:srgbClr val="115E32"/>
      </a:dk1>
      <a:lt1>
        <a:srgbClr val="F7F7F7"/>
      </a:lt1>
      <a:dk2>
        <a:srgbClr val="115E32"/>
      </a:dk2>
      <a:lt2>
        <a:srgbClr val="FEFFFF"/>
      </a:lt2>
      <a:accent1>
        <a:srgbClr val="2A882A"/>
      </a:accent1>
      <a:accent2>
        <a:srgbClr val="FFC72C"/>
      </a:accent2>
      <a:accent3>
        <a:srgbClr val="DDAC43"/>
      </a:accent3>
      <a:accent4>
        <a:srgbClr val="595959"/>
      </a:accent4>
      <a:accent5>
        <a:srgbClr val="F7F7F7"/>
      </a:accent5>
      <a:accent6>
        <a:srgbClr val="2A882A"/>
      </a:accent6>
      <a:hlink>
        <a:srgbClr val="FEFFFF"/>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A22 Additional Template">
  <a:themeElements>
    <a:clrScheme name="Alliance 2022">
      <a:dk1>
        <a:srgbClr val="115E32"/>
      </a:dk1>
      <a:lt1>
        <a:srgbClr val="F7F7F7"/>
      </a:lt1>
      <a:dk2>
        <a:srgbClr val="115E32"/>
      </a:dk2>
      <a:lt2>
        <a:srgbClr val="FEFFFF"/>
      </a:lt2>
      <a:accent1>
        <a:srgbClr val="2A882A"/>
      </a:accent1>
      <a:accent2>
        <a:srgbClr val="FFC72C"/>
      </a:accent2>
      <a:accent3>
        <a:srgbClr val="DDAC43"/>
      </a:accent3>
      <a:accent4>
        <a:srgbClr val="595959"/>
      </a:accent4>
      <a:accent5>
        <a:srgbClr val="F7F7F7"/>
      </a:accent5>
      <a:accent6>
        <a:srgbClr val="2A882A"/>
      </a:accent6>
      <a:hlink>
        <a:srgbClr val="FEFFFF"/>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0C4CD49786104EA1C9A0CF1C2AB643" ma:contentTypeVersion="15" ma:contentTypeDescription="Create a new document." ma:contentTypeScope="" ma:versionID="271b8273d5f7f576eed8b652577a41b2">
  <xsd:schema xmlns:xsd="http://www.w3.org/2001/XMLSchema" xmlns:xs="http://www.w3.org/2001/XMLSchema" xmlns:p="http://schemas.microsoft.com/office/2006/metadata/properties" xmlns:ns2="e62d01aa-851f-4967-996f-44b06a267e25" xmlns:ns3="485b5288-f98f-4dbd-b2de-285dab6c56aa" targetNamespace="http://schemas.microsoft.com/office/2006/metadata/properties" ma:root="true" ma:fieldsID="d5c7eaefd314006511b59d745f1f1419" ns2:_="" ns3:_="">
    <xsd:import namespace="e62d01aa-851f-4967-996f-44b06a267e25"/>
    <xsd:import namespace="485b5288-f98f-4dbd-b2de-285dab6c56a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d01aa-851f-4967-996f-44b06a267e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45b99fc-05dc-4387-a6ff-f8253b541fb6}" ma:internalName="TaxCatchAll" ma:showField="CatchAllData" ma:web="e62d01aa-851f-4967-996f-44b06a267e2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85b5288-f98f-4dbd-b2de-285dab6c56a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26cdea6-d1bf-4950-b76e-35c763027ac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5b5288-f98f-4dbd-b2de-285dab6c56aa">
      <Terms xmlns="http://schemas.microsoft.com/office/infopath/2007/PartnerControls"/>
    </lcf76f155ced4ddcb4097134ff3c332f>
    <TaxCatchAll xmlns="e62d01aa-851f-4967-996f-44b06a267e25" xsi:nil="true"/>
  </documentManagement>
</p:properties>
</file>

<file path=customXml/itemProps1.xml><?xml version="1.0" encoding="utf-8"?>
<ds:datastoreItem xmlns:ds="http://schemas.openxmlformats.org/officeDocument/2006/customXml" ds:itemID="{F61B7526-62CF-41DB-8014-8D16FA80F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d01aa-851f-4967-996f-44b06a267e25"/>
    <ds:schemaRef ds:uri="485b5288-f98f-4dbd-b2de-285dab6c56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587448-9527-4C02-A181-E38C5F27BE5A}">
  <ds:schemaRefs>
    <ds:schemaRef ds:uri="http://schemas.microsoft.com/sharepoint/v3/contenttype/forms"/>
  </ds:schemaRefs>
</ds:datastoreItem>
</file>

<file path=customXml/itemProps3.xml><?xml version="1.0" encoding="utf-8"?>
<ds:datastoreItem xmlns:ds="http://schemas.openxmlformats.org/officeDocument/2006/customXml" ds:itemID="{CBFE174C-BA17-40D0-9E26-7A9D5CD958B3}">
  <ds:schemaRef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e62d01aa-851f-4967-996f-44b06a267e25"/>
    <ds:schemaRef ds:uri="http://purl.org/dc/terms/"/>
    <ds:schemaRef ds:uri="http://schemas.microsoft.com/office/infopath/2007/PartnerControls"/>
    <ds:schemaRef ds:uri="485b5288-f98f-4dbd-b2de-285dab6c56a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37525</TotalTime>
  <Words>6572</Words>
  <Application>Microsoft Macintosh PowerPoint</Application>
  <PresentationFormat>Widescreen</PresentationFormat>
  <Paragraphs>617</Paragraphs>
  <Slides>37</Slides>
  <Notes>36</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Arial</vt:lpstr>
      <vt:lpstr>Calibri</vt:lpstr>
      <vt:lpstr>Fjalla One</vt:lpstr>
      <vt:lpstr>Montserrat</vt:lpstr>
      <vt:lpstr>Montserrat Black</vt:lpstr>
      <vt:lpstr>Montserrat SemiBold</vt:lpstr>
      <vt:lpstr>Montserrat-Bold</vt:lpstr>
      <vt:lpstr>Open Sans</vt:lpstr>
      <vt:lpstr>Open Sans SemiBold</vt:lpstr>
      <vt:lpstr>Alliance 2022</vt:lpstr>
      <vt:lpstr>A22 Additional Template</vt:lpstr>
      <vt:lpstr>PowerPoint Presentation</vt:lpstr>
      <vt:lpstr>Introductions </vt:lpstr>
      <vt:lpstr>Cal</vt:lpstr>
      <vt:lpstr>From Start to Finish: Building the ‘Perfect’ Dish - Form + Workflow Overview</vt:lpstr>
      <vt:lpstr>Oh the Possibilities – Highway to the… Project Analysis</vt:lpstr>
      <vt:lpstr>PowerPoint Presentation</vt:lpstr>
      <vt:lpstr>PowerPoint Presentation</vt:lpstr>
      <vt:lpstr>Oh the Possibilities – Highway to the… Project Analysis</vt:lpstr>
      <vt:lpstr>PowerPoint Presentation</vt:lpstr>
      <vt:lpstr>Workflow Breakdown At a Glimpse</vt:lpstr>
      <vt:lpstr>Oh the Possibilities – Highway to the… Project Analysis</vt:lpstr>
      <vt:lpstr>Undergraduate Change of Academic Program Plan Demo</vt:lpstr>
      <vt:lpstr>Our Most Recent Projects: To ReForm or Not to ReForm</vt:lpstr>
      <vt:lpstr>Recent Projects: To ReForm or Not to ReForm</vt:lpstr>
      <vt:lpstr>Late Schedule Change Petition Demo</vt:lpstr>
      <vt:lpstr>Recent Projects: To ReForm or Not to ReForm</vt:lpstr>
      <vt:lpstr>PowerPoint Presentation</vt:lpstr>
      <vt:lpstr>PowerPoint Presentation</vt:lpstr>
      <vt:lpstr>The Ingredients! Form Parts</vt:lpstr>
      <vt:lpstr>PowerPoint Presentation</vt:lpstr>
      <vt:lpstr>PowerPoint Presentation</vt:lpstr>
      <vt:lpstr>The Ingredients! Form Parts</vt:lpstr>
      <vt:lpstr>PowerPoint Presentation</vt:lpstr>
      <vt:lpstr>The Ingredients! Form Parts</vt:lpstr>
      <vt:lpstr>The Ingredients! Form Parts</vt:lpstr>
      <vt:lpstr>PowerPoint Presentation</vt:lpstr>
      <vt:lpstr>The Ingredients! Form Parts</vt:lpstr>
      <vt:lpstr>The Ingredients!(cont) The power of Workflow</vt:lpstr>
      <vt:lpstr>The Ingredients!(cont) The power of Workflow</vt:lpstr>
      <vt:lpstr>The Ingredients!(cont) The power of Workflow</vt:lpstr>
      <vt:lpstr>The Ingredients!(cont.) Data</vt:lpstr>
      <vt:lpstr>The Ingredients!(cont.) Data</vt:lpstr>
      <vt:lpstr>The Ingredients!(cont.) Data</vt:lpstr>
      <vt:lpstr>Power in Numbers</vt:lpstr>
      <vt:lpstr>Form Resources</vt:lpstr>
      <vt:lpstr>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Scott Livingston</cp:lastModifiedBy>
  <cp:revision>205</cp:revision>
  <dcterms:created xsi:type="dcterms:W3CDTF">2017-07-25T02:03:18Z</dcterms:created>
  <dcterms:modified xsi:type="dcterms:W3CDTF">2022-11-09T16:52:01Z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0x010100AF0C4CD49786104EA1C9A0CF1C2AB643</vt:lpwstr>
  </property>
</Properties>
</file>