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21"/>
  </p:notesMasterIdLst>
  <p:sldIdLst>
    <p:sldId id="256" r:id="rId5"/>
    <p:sldId id="257" r:id="rId6"/>
    <p:sldId id="258" r:id="rId7"/>
    <p:sldId id="259" r:id="rId8"/>
    <p:sldId id="260" r:id="rId9"/>
    <p:sldId id="271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Franklin Gothic" panose="020B0603020102020204" pitchFamily="34" charset="0"/>
      <p:regular r:id="rId26"/>
      <p:bold r:id="rId27"/>
      <p:italic r:id="rId28"/>
      <p:boldItalic r:id="rId29"/>
    </p:embeddedFont>
    <p:embeddedFont>
      <p:font typeface="Karla" pitchFamily="2" charset="77"/>
      <p:regular r:id="rId30"/>
      <p:bold r:id="rId31"/>
      <p:italic r:id="rId32"/>
      <p:boldItalic r:id="rId33"/>
    </p:embeddedFont>
    <p:embeddedFont>
      <p:font typeface="Karla Light" panose="020F0302020204030204" pitchFamily="34" charset="0"/>
      <p:regular r:id="rId34"/>
      <p:bold r:id="rId35"/>
      <p:italic r:id="rId36"/>
      <p:boldItalic r:id="rId37"/>
    </p:embeddedFont>
    <p:embeddedFont>
      <p:font typeface="Libre Franklin" pitchFamily="2" charset="77"/>
      <p:regular r:id="rId38"/>
      <p:bold r:id="rId39"/>
      <p:italic r:id="rId40"/>
      <p:boldItalic r:id="rId41"/>
    </p:embeddedFont>
    <p:embeddedFont>
      <p:font typeface="Roboto" panose="02000000000000000000" pitchFamily="2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110">
          <p15:clr>
            <a:srgbClr val="A4A3A4"/>
          </p15:clr>
        </p15:guide>
        <p15:guide id="2" orient="horz" pos="1616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gOYIkVx5m9PfiEI2PVJR01G8V+o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9660"/>
  </p:normalViewPr>
  <p:slideViewPr>
    <p:cSldViewPr snapToGrid="0">
      <p:cViewPr varScale="1">
        <p:scale>
          <a:sx n="114" d="100"/>
          <a:sy n="114" d="100"/>
        </p:scale>
        <p:origin x="1016" y="176"/>
      </p:cViewPr>
      <p:guideLst>
        <p:guide pos="5110"/>
        <p:guide orient="horz" pos="16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8.fntdata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font" Target="fonts/font2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customschemas.google.com/relationships/presentationmetadata" Target="metadata"/><Relationship Id="rId20" Type="http://schemas.openxmlformats.org/officeDocument/2006/relationships/slide" Target="slides/slide16.xml"/><Relationship Id="rId41" Type="http://schemas.openxmlformats.org/officeDocument/2006/relationships/font" Target="fonts/font2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5ccf7ba9c2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5ccf7ba9c2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Higher Degree Committees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/>
              <a:t>This was one of the first 5 forms we built when we began with forms at Cal in 2016. At that time this was our most complex form. This form handles creation and change of a students graduate committees as the progress through their graduate degree. </a:t>
            </a:r>
            <a:endParaRPr sz="1000" dirty="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●"/>
            </a:pPr>
            <a:r>
              <a:rPr lang="en-US" sz="1000" dirty="0"/>
              <a:t>4 requests in 1</a:t>
            </a:r>
            <a:endParaRPr sz="1000" dirty="0"/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○"/>
            </a:pPr>
            <a:r>
              <a:rPr lang="en-US" sz="1000" dirty="0"/>
              <a:t>Qualifying Exam Committee</a:t>
            </a:r>
            <a:endParaRPr sz="1000" dirty="0"/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○"/>
            </a:pPr>
            <a:r>
              <a:rPr lang="en-US" sz="1000" dirty="0"/>
              <a:t>Advancement Committee</a:t>
            </a:r>
            <a:endParaRPr sz="1000" dirty="0"/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○"/>
            </a:pPr>
            <a:r>
              <a:rPr lang="en-US" sz="1000" dirty="0"/>
              <a:t>Reconstitution of Committee</a:t>
            </a:r>
            <a:endParaRPr sz="1000" dirty="0"/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○"/>
            </a:pPr>
            <a:r>
              <a:rPr lang="en-US" sz="1000" dirty="0"/>
              <a:t>Non-Academic Senate Members</a:t>
            </a:r>
            <a:endParaRPr sz="1000" dirty="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●"/>
            </a:pPr>
            <a:r>
              <a:rPr lang="en-US" sz="1000" dirty="0"/>
              <a:t>Over 70 different validations</a:t>
            </a:r>
            <a:endParaRPr sz="1000" dirty="0"/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○"/>
            </a:pPr>
            <a:r>
              <a:rPr lang="en-US" sz="1000" dirty="0"/>
              <a:t>A couple of examples are</a:t>
            </a:r>
            <a:endParaRPr sz="1000" dirty="0"/>
          </a:p>
          <a:p>
            <a:pPr marL="1371600" lvl="2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■"/>
            </a:pPr>
            <a:r>
              <a:rPr lang="en-US" sz="1000" dirty="0"/>
              <a:t>Checks students degree to determine departments for routing workflow</a:t>
            </a:r>
            <a:endParaRPr sz="1000" dirty="0"/>
          </a:p>
          <a:p>
            <a:pPr marL="1371600" lvl="2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■"/>
            </a:pPr>
            <a:r>
              <a:rPr lang="en-US" sz="1000" dirty="0"/>
              <a:t>Runs Committee rules when staff are selected for certain positions with committee</a:t>
            </a:r>
            <a:endParaRPr sz="1000" dirty="0"/>
          </a:p>
          <a:p>
            <a:pPr marL="1828800" lvl="3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●"/>
            </a:pPr>
            <a:r>
              <a:rPr lang="en-US" sz="1000" dirty="0"/>
              <a:t>Requests exception if committee rules unmet</a:t>
            </a:r>
            <a:endParaRPr sz="1000" dirty="0"/>
          </a:p>
          <a:p>
            <a:pPr marL="1828800" lvl="3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●"/>
            </a:pPr>
            <a:r>
              <a:rPr lang="en-US" sz="1000" dirty="0"/>
              <a:t>Checks if selected members have served in previous committees for that student</a:t>
            </a:r>
            <a:endParaRPr sz="1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" name="Google Shape;169;g15ccf7ba9c2_0_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5ccf7ba9c2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5ccf7ba9c2_1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Graduate Division - Final Signatures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 dirty="0"/>
              <a:t>Overview: Part of the Graduate Student process in preparation for graduation. Form gathers all signatures of the students’ dissertation/thesis committee members via approval of the form. These approvals are the acceptance of each committee member that the student has completed their requirements and are ready to move forward. </a:t>
            </a:r>
            <a:endParaRPr sz="1000" dirty="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●"/>
            </a:pPr>
            <a:r>
              <a:rPr lang="en-US" sz="1000" dirty="0"/>
              <a:t>Provided to the student as a checklist item that they are required to complete</a:t>
            </a:r>
            <a:endParaRPr sz="1000" dirty="0"/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○"/>
            </a:pPr>
            <a:r>
              <a:rPr lang="en-US" sz="1000" dirty="0"/>
              <a:t>Immediately upon approval of the form the checklist items are completed via a component interface built into the form</a:t>
            </a:r>
            <a:endParaRPr sz="1000" dirty="0"/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●"/>
            </a:pPr>
            <a:r>
              <a:rPr lang="en-US" sz="1000" dirty="0"/>
              <a:t>Email notifications sent to validated faculty/Committee members from other institutions/entities for approvals</a:t>
            </a:r>
            <a:endParaRPr sz="1000" dirty="0"/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○"/>
            </a:pPr>
            <a:r>
              <a:rPr lang="en-US" sz="1000" dirty="0"/>
              <a:t>Access to form is provided through a link within the email notification sent upon student submission of the form.</a:t>
            </a:r>
            <a:endParaRPr sz="1000" dirty="0"/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Char char="○"/>
            </a:pPr>
            <a:r>
              <a:rPr lang="en-US" sz="1000" dirty="0"/>
              <a:t>Guest user can click on the link, which is validated through tokens and directly approve/deny with no login actions required</a:t>
            </a:r>
            <a:endParaRPr sz="1000"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 dirty="0"/>
              <a:t>Guest/Off-Campus User Capabilities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Graduate Final Signature for degree form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Student Committee members</a:t>
            </a:r>
            <a:endParaRPr sz="1100" dirty="0"/>
          </a:p>
          <a:p>
            <a:pPr marL="182880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 dirty="0"/>
              <a:t>Universities across the nation </a:t>
            </a:r>
            <a:endParaRPr sz="1100" dirty="0"/>
          </a:p>
          <a:p>
            <a:pPr marL="182880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 dirty="0"/>
              <a:t>Email Access</a:t>
            </a:r>
            <a:endParaRPr sz="1100" dirty="0"/>
          </a:p>
          <a:p>
            <a:pPr marL="182880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 dirty="0"/>
              <a:t>Approve in the system</a:t>
            </a:r>
            <a:endParaRPr dirty="0"/>
          </a:p>
        </p:txBody>
      </p:sp>
      <p:sp>
        <p:nvSpPr>
          <p:cNvPr id="176" name="Google Shape;176;g15ccf7ba9c2_1_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5ccf7ba9c2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5ccf7ba9c2_0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15ccf7ba9c2_0_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5ccf7ba9c2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5ccf7ba9c2_0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/>
              <a:t>What are the capabilities of GT </a:t>
            </a:r>
            <a:r>
              <a:rPr lang="en-US" sz="1100" dirty="0" err="1"/>
              <a:t>eForms</a:t>
            </a:r>
            <a:r>
              <a:rPr lang="en-US" sz="1100" dirty="0"/>
              <a:t> in combination with Approval Workflow Engine </a:t>
            </a:r>
            <a:endParaRPr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/>
              <a:t>I am sure everyone has had at least one experience with a paper form in their lives. </a:t>
            </a:r>
            <a:endParaRPr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 dirty="0"/>
              <a:t>Functional Configuration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Fluid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At the click of a button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Conditional Logic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Task Type - Vary the logic when a student/staff/faculty are viewing the form vs. approving the form 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Pages, Sections (aka Segments), Fields, Attachments, Acknowledgements, Workflow, Notifications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Workflow/Approvals/Review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Flexibility for Simple to Extremely Complex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Compare Vet Benefit Renewal to CPP </a:t>
            </a:r>
            <a:r>
              <a:rPr lang="en-US" sz="1100" dirty="0" err="1"/>
              <a:t>eForm</a:t>
            </a:r>
            <a:endParaRPr sz="1100" dirty="0"/>
          </a:p>
          <a:p>
            <a:pPr marL="182880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 dirty="0"/>
              <a:t>Undergraduate Change of Academic Program Plan Request</a:t>
            </a:r>
            <a:endParaRPr sz="1100" dirty="0"/>
          </a:p>
          <a:p>
            <a:pPr marL="228600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25 Departments</a:t>
            </a:r>
            <a:endParaRPr sz="1100" dirty="0"/>
          </a:p>
          <a:p>
            <a:pPr marL="228600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Hundreds of different possible routing scenarios based on student’s request and current degree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Ad Hoc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Notifications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Rich Text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Triggered by form events: </a:t>
            </a:r>
            <a:r>
              <a:rPr lang="en-US" sz="1100" dirty="0" err="1"/>
              <a:t>ie</a:t>
            </a:r>
            <a:r>
              <a:rPr lang="en-US" sz="1100" dirty="0"/>
              <a:t>. submission, routed, approved, executed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Ability to include data from the form within the notifications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Links to the form</a:t>
            </a:r>
            <a:endParaRPr sz="1100" dirty="0"/>
          </a:p>
          <a:p>
            <a:pPr marL="182880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 dirty="0"/>
              <a:t>Final Signature - Token Authentication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Customization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Ability to build something that does not exist</a:t>
            </a:r>
            <a:endParaRPr sz="1100" dirty="0"/>
          </a:p>
          <a:p>
            <a:pPr marL="182880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 dirty="0"/>
              <a:t>Create new fields</a:t>
            </a:r>
            <a:endParaRPr sz="1100" dirty="0"/>
          </a:p>
          <a:p>
            <a:pPr marL="182880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 dirty="0"/>
              <a:t>Build pages within CS to house data collected in forms</a:t>
            </a:r>
            <a:endParaRPr sz="1100" dirty="0"/>
          </a:p>
          <a:p>
            <a:pPr marL="182880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 dirty="0"/>
              <a:t>Tables within forms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Logos, school colors</a:t>
            </a:r>
            <a:endParaRPr sz="1100" dirty="0"/>
          </a:p>
          <a:p>
            <a:pPr marL="182880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 dirty="0"/>
              <a:t>CSS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Data Pre-population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If data exists in the system, can be pulled into the form to prefill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Form Records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Each can have its own unique set of records or can share a record across forms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Can be utilized in queries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Security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Unique to each form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Simple to Complex</a:t>
            </a:r>
            <a:endParaRPr sz="1100" dirty="0"/>
          </a:p>
          <a:p>
            <a:pPr marL="182880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 dirty="0"/>
              <a:t>Several levels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Text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Rich Text</a:t>
            </a:r>
            <a:endParaRPr sz="1100" dirty="0"/>
          </a:p>
          <a:p>
            <a:pPr marL="182880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 dirty="0"/>
              <a:t>In form and notifications</a:t>
            </a:r>
            <a:endParaRPr sz="1100" dirty="0"/>
          </a:p>
          <a:p>
            <a:pPr marL="182880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 dirty="0"/>
              <a:t>Multi-language support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Form Migrations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Simple Forms with no custom code</a:t>
            </a:r>
            <a:endParaRPr sz="1100"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 dirty="0"/>
              <a:t>Technical Development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Validation/Requirements throughout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Entry into the form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Requirements for submission of form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Updates to Campus Solutions once form process complete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Custom Segments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Automated System Updates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Berkeley does these through a Component Interface or several depending on the form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Tables updated automatically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Guest/Off-Campus Users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Project Migrations</a:t>
            </a:r>
            <a:endParaRPr dirty="0"/>
          </a:p>
        </p:txBody>
      </p:sp>
      <p:sp>
        <p:nvSpPr>
          <p:cNvPr id="120" name="Google Shape;120;g15ccf7ba9c2_0_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5ccf7ba9c2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5ccf7ba9c2_1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100"/>
              <a:buFont typeface="Arial"/>
              <a:buNone/>
            </a:pPr>
            <a:r>
              <a:rPr lang="en-US" sz="1000" dirty="0">
                <a:solidFill>
                  <a:srgbClr val="31394D"/>
                </a:solidFill>
              </a:rPr>
              <a:t>Assessing the Value of Digital Transformation</a:t>
            </a:r>
            <a:endParaRPr sz="1000" dirty="0">
              <a:solidFill>
                <a:srgbClr val="31394D"/>
              </a:solidFill>
            </a:endParaRPr>
          </a:p>
          <a:p>
            <a:pPr marL="457200" lvl="0" indent="-292100" algn="l" rtl="0">
              <a:spcBef>
                <a:spcPts val="50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●"/>
            </a:pPr>
            <a:r>
              <a:rPr lang="en-US" sz="1000" dirty="0">
                <a:solidFill>
                  <a:srgbClr val="31394D"/>
                </a:solidFill>
              </a:rPr>
              <a:t>Improving our Processes</a:t>
            </a:r>
            <a:endParaRPr sz="1000" dirty="0">
              <a:solidFill>
                <a:srgbClr val="31394D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○"/>
            </a:pPr>
            <a:r>
              <a:rPr lang="en-US" sz="1000" dirty="0">
                <a:solidFill>
                  <a:srgbClr val="31394D"/>
                </a:solidFill>
              </a:rPr>
              <a:t>Bridging Process Gaps</a:t>
            </a:r>
            <a:endParaRPr sz="1000" dirty="0">
              <a:solidFill>
                <a:srgbClr val="31394D"/>
              </a:solidFill>
            </a:endParaRPr>
          </a:p>
          <a:p>
            <a:pPr marL="1371600" lvl="2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■"/>
            </a:pPr>
            <a:r>
              <a:rPr lang="en-US" sz="1000" dirty="0">
                <a:solidFill>
                  <a:srgbClr val="31394D"/>
                </a:solidFill>
              </a:rPr>
              <a:t>Business requirements not met through Campus Solutions</a:t>
            </a:r>
            <a:endParaRPr sz="1000" dirty="0">
              <a:solidFill>
                <a:srgbClr val="31394D"/>
              </a:solidFill>
            </a:endParaRPr>
          </a:p>
          <a:p>
            <a:pPr marL="1828800" lvl="3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●"/>
            </a:pPr>
            <a:r>
              <a:rPr lang="en-US" sz="1000" dirty="0">
                <a:solidFill>
                  <a:srgbClr val="31394D"/>
                </a:solidFill>
              </a:rPr>
              <a:t>Examples include</a:t>
            </a:r>
            <a:endParaRPr sz="1000" dirty="0">
              <a:solidFill>
                <a:srgbClr val="31394D"/>
              </a:solidFill>
            </a:endParaRPr>
          </a:p>
          <a:p>
            <a:pPr marL="2286000" lvl="4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○"/>
            </a:pPr>
            <a:r>
              <a:rPr lang="en-US" sz="1000" dirty="0">
                <a:solidFill>
                  <a:srgbClr val="31394D"/>
                </a:solidFill>
              </a:rPr>
              <a:t>Law Students - Intent to take the Bar Exam</a:t>
            </a:r>
            <a:endParaRPr sz="1000" dirty="0">
              <a:solidFill>
                <a:srgbClr val="31394D"/>
              </a:solidFill>
            </a:endParaRPr>
          </a:p>
          <a:p>
            <a:pPr marL="2743200" lvl="5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■"/>
            </a:pPr>
            <a:r>
              <a:rPr lang="en-US" sz="1000" dirty="0">
                <a:solidFill>
                  <a:srgbClr val="31394D"/>
                </a:solidFill>
              </a:rPr>
              <a:t>Prior to </a:t>
            </a:r>
            <a:r>
              <a:rPr lang="en-US" sz="1000" dirty="0" err="1">
                <a:solidFill>
                  <a:srgbClr val="31394D"/>
                </a:solidFill>
              </a:rPr>
              <a:t>eForm</a:t>
            </a:r>
            <a:r>
              <a:rPr lang="en-US" sz="1000" dirty="0">
                <a:solidFill>
                  <a:srgbClr val="31394D"/>
                </a:solidFill>
              </a:rPr>
              <a:t> there was no method of collecting and tracking this information</a:t>
            </a:r>
            <a:endParaRPr sz="1000" dirty="0">
              <a:solidFill>
                <a:srgbClr val="31394D"/>
              </a:solidFill>
            </a:endParaRPr>
          </a:p>
          <a:p>
            <a:pPr marL="2286000" lvl="4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○"/>
            </a:pPr>
            <a:r>
              <a:rPr lang="en-US" sz="1000" dirty="0">
                <a:solidFill>
                  <a:srgbClr val="31394D"/>
                </a:solidFill>
              </a:rPr>
              <a:t>Student formed Graduate Committees</a:t>
            </a:r>
            <a:endParaRPr sz="1000" dirty="0">
              <a:solidFill>
                <a:srgbClr val="31394D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○"/>
            </a:pPr>
            <a:r>
              <a:rPr lang="en-US" sz="1000" dirty="0">
                <a:solidFill>
                  <a:srgbClr val="31394D"/>
                </a:solidFill>
              </a:rPr>
              <a:t>Materials</a:t>
            </a:r>
            <a:endParaRPr sz="1000" dirty="0">
              <a:solidFill>
                <a:srgbClr val="31394D"/>
              </a:solidFill>
            </a:endParaRPr>
          </a:p>
          <a:p>
            <a:pPr marL="1371600" lvl="2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■"/>
            </a:pPr>
            <a:r>
              <a:rPr lang="en-US" sz="1000" dirty="0">
                <a:solidFill>
                  <a:srgbClr val="31394D"/>
                </a:solidFill>
              </a:rPr>
              <a:t>Paper, ink, printing supplies, </a:t>
            </a:r>
            <a:r>
              <a:rPr lang="en-US" sz="1000" dirty="0" err="1">
                <a:solidFill>
                  <a:srgbClr val="31394D"/>
                </a:solidFill>
              </a:rPr>
              <a:t>misc</a:t>
            </a:r>
            <a:endParaRPr sz="1000" dirty="0">
              <a:solidFill>
                <a:srgbClr val="31394D"/>
              </a:solidFill>
            </a:endParaRPr>
          </a:p>
          <a:p>
            <a:pPr marL="1371600" lvl="2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■"/>
            </a:pPr>
            <a:r>
              <a:rPr lang="en-US" sz="1000" dirty="0">
                <a:solidFill>
                  <a:srgbClr val="31394D"/>
                </a:solidFill>
              </a:rPr>
              <a:t>Reduction in consumption paper</a:t>
            </a:r>
            <a:endParaRPr sz="1000" dirty="0">
              <a:solidFill>
                <a:srgbClr val="31394D"/>
              </a:solidFill>
            </a:endParaRPr>
          </a:p>
          <a:p>
            <a:pPr marL="1828800" lvl="3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●"/>
            </a:pPr>
            <a:r>
              <a:rPr lang="en-US" sz="1000" dirty="0">
                <a:solidFill>
                  <a:srgbClr val="31394D"/>
                </a:solidFill>
              </a:rPr>
              <a:t>Reduced Carbon Footprint</a:t>
            </a:r>
            <a:endParaRPr sz="1000" dirty="0">
              <a:solidFill>
                <a:srgbClr val="31394D"/>
              </a:solidFill>
            </a:endParaRPr>
          </a:p>
          <a:p>
            <a:pPr marL="1371600" lvl="2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■"/>
            </a:pPr>
            <a:r>
              <a:rPr lang="en-US" sz="1000" dirty="0">
                <a:solidFill>
                  <a:srgbClr val="31394D"/>
                </a:solidFill>
              </a:rPr>
              <a:t>Physical storage and access to form data</a:t>
            </a:r>
            <a:endParaRPr sz="1000" dirty="0">
              <a:solidFill>
                <a:srgbClr val="31394D"/>
              </a:solidFill>
            </a:endParaRPr>
          </a:p>
          <a:p>
            <a:pPr marL="1371600" lvl="2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■"/>
            </a:pPr>
            <a:r>
              <a:rPr lang="en-US" sz="1000" dirty="0">
                <a:solidFill>
                  <a:srgbClr val="31394D"/>
                </a:solidFill>
              </a:rPr>
              <a:t>Removing the need to transport documents across campus</a:t>
            </a:r>
            <a:endParaRPr sz="1000" dirty="0">
              <a:solidFill>
                <a:srgbClr val="31394D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○"/>
            </a:pPr>
            <a:r>
              <a:rPr lang="en-US" sz="1000" dirty="0">
                <a:solidFill>
                  <a:srgbClr val="31394D"/>
                </a:solidFill>
              </a:rPr>
              <a:t>Tracking</a:t>
            </a:r>
            <a:endParaRPr sz="1000" dirty="0">
              <a:solidFill>
                <a:srgbClr val="31394D"/>
              </a:solidFill>
            </a:endParaRPr>
          </a:p>
          <a:p>
            <a:pPr marL="1371600" lvl="2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■"/>
            </a:pPr>
            <a:r>
              <a:rPr lang="en-US" sz="1000" dirty="0">
                <a:solidFill>
                  <a:srgbClr val="31394D"/>
                </a:solidFill>
              </a:rPr>
              <a:t>Ease of access to data</a:t>
            </a:r>
            <a:endParaRPr sz="1000" dirty="0">
              <a:solidFill>
                <a:srgbClr val="31394D"/>
              </a:solidFill>
            </a:endParaRPr>
          </a:p>
          <a:p>
            <a:pPr marL="1371600" lvl="2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■"/>
            </a:pPr>
            <a:r>
              <a:rPr lang="en-US" sz="1000" dirty="0">
                <a:solidFill>
                  <a:srgbClr val="31394D"/>
                </a:solidFill>
              </a:rPr>
              <a:t>Data based decision making</a:t>
            </a:r>
            <a:endParaRPr sz="1000" dirty="0">
              <a:solidFill>
                <a:srgbClr val="31394D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○"/>
            </a:pPr>
            <a:r>
              <a:rPr lang="en-US" sz="1000" dirty="0">
                <a:solidFill>
                  <a:srgbClr val="31394D"/>
                </a:solidFill>
              </a:rPr>
              <a:t>High-Volume Process Requirements</a:t>
            </a:r>
            <a:endParaRPr sz="1000" dirty="0">
              <a:solidFill>
                <a:srgbClr val="31394D"/>
              </a:solidFill>
            </a:endParaRPr>
          </a:p>
          <a:p>
            <a:pPr marL="1371600" lvl="2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■"/>
            </a:pPr>
            <a:r>
              <a:rPr lang="en-US" sz="1000" dirty="0">
                <a:solidFill>
                  <a:srgbClr val="31394D"/>
                </a:solidFill>
              </a:rPr>
              <a:t>Thousands of requests per day</a:t>
            </a:r>
            <a:endParaRPr sz="1000" dirty="0">
              <a:solidFill>
                <a:srgbClr val="31394D"/>
              </a:solidFill>
            </a:endParaRPr>
          </a:p>
          <a:p>
            <a:pPr marL="1371600" lvl="2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■"/>
            </a:pPr>
            <a:r>
              <a:rPr lang="en-US" sz="1000" dirty="0">
                <a:solidFill>
                  <a:srgbClr val="31394D"/>
                </a:solidFill>
              </a:rPr>
              <a:t>Bulk Approvals</a:t>
            </a:r>
            <a:endParaRPr sz="1000" dirty="0">
              <a:solidFill>
                <a:srgbClr val="31394D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●"/>
            </a:pPr>
            <a:r>
              <a:rPr lang="en-US" sz="1000" dirty="0">
                <a:solidFill>
                  <a:srgbClr val="31394D"/>
                </a:solidFill>
              </a:rPr>
              <a:t>User Experience</a:t>
            </a:r>
            <a:endParaRPr sz="1000" dirty="0">
              <a:solidFill>
                <a:srgbClr val="31394D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○"/>
            </a:pPr>
            <a:r>
              <a:rPr lang="en-US" sz="1000" dirty="0">
                <a:solidFill>
                  <a:srgbClr val="31394D"/>
                </a:solidFill>
              </a:rPr>
              <a:t>Self-Service</a:t>
            </a:r>
            <a:endParaRPr sz="1000" dirty="0">
              <a:solidFill>
                <a:srgbClr val="31394D"/>
              </a:solidFill>
            </a:endParaRPr>
          </a:p>
          <a:p>
            <a:pPr marL="1371600" lvl="2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■"/>
            </a:pPr>
            <a:r>
              <a:rPr lang="en-US" sz="1000" dirty="0">
                <a:solidFill>
                  <a:srgbClr val="31394D"/>
                </a:solidFill>
              </a:rPr>
              <a:t>Putting the power in the hands of our students, staff and faculty</a:t>
            </a:r>
            <a:endParaRPr sz="1000" dirty="0">
              <a:solidFill>
                <a:srgbClr val="31394D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○"/>
            </a:pPr>
            <a:r>
              <a:rPr lang="en-US" sz="1000" dirty="0">
                <a:solidFill>
                  <a:srgbClr val="31394D"/>
                </a:solidFill>
              </a:rPr>
              <a:t>Technological Expectations</a:t>
            </a:r>
            <a:endParaRPr sz="1000" dirty="0">
              <a:solidFill>
                <a:srgbClr val="31394D"/>
              </a:solidFill>
            </a:endParaRPr>
          </a:p>
          <a:p>
            <a:pPr marL="1371600" lvl="2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■"/>
            </a:pPr>
            <a:r>
              <a:rPr lang="en-US" sz="1000" dirty="0">
                <a:solidFill>
                  <a:srgbClr val="31394D"/>
                </a:solidFill>
              </a:rPr>
              <a:t>Growing Demand</a:t>
            </a:r>
            <a:endParaRPr sz="1000" dirty="0">
              <a:solidFill>
                <a:srgbClr val="31394D"/>
              </a:solidFill>
            </a:endParaRPr>
          </a:p>
          <a:p>
            <a:pPr marL="1828800" lvl="3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●"/>
            </a:pPr>
            <a:r>
              <a:rPr lang="en-US" sz="1000" dirty="0">
                <a:solidFill>
                  <a:srgbClr val="31394D"/>
                </a:solidFill>
              </a:rPr>
              <a:t>Exponential growth of sophisticated technology</a:t>
            </a:r>
            <a:endParaRPr sz="1000" dirty="0">
              <a:solidFill>
                <a:srgbClr val="31394D"/>
              </a:solidFill>
            </a:endParaRPr>
          </a:p>
          <a:p>
            <a:pPr marL="2286000" lvl="4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○"/>
            </a:pPr>
            <a:r>
              <a:rPr lang="en-US" sz="1000" dirty="0">
                <a:solidFill>
                  <a:srgbClr val="31394D"/>
                </a:solidFill>
              </a:rPr>
              <a:t> Mobile Access</a:t>
            </a:r>
            <a:endParaRPr sz="1000" dirty="0">
              <a:solidFill>
                <a:srgbClr val="31394D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●"/>
            </a:pPr>
            <a:r>
              <a:rPr lang="en-US" sz="1000" dirty="0">
                <a:solidFill>
                  <a:srgbClr val="31394D"/>
                </a:solidFill>
              </a:rPr>
              <a:t>Both</a:t>
            </a:r>
            <a:endParaRPr sz="1000" dirty="0">
              <a:solidFill>
                <a:srgbClr val="31394D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○"/>
            </a:pPr>
            <a:r>
              <a:rPr lang="en-US" sz="1000" dirty="0">
                <a:solidFill>
                  <a:srgbClr val="31394D"/>
                </a:solidFill>
              </a:rPr>
              <a:t>Accuracy</a:t>
            </a:r>
            <a:endParaRPr sz="1000" dirty="0">
              <a:solidFill>
                <a:srgbClr val="31394D"/>
              </a:solidFill>
            </a:endParaRPr>
          </a:p>
          <a:p>
            <a:pPr marL="1371600" lvl="2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■"/>
            </a:pPr>
            <a:r>
              <a:rPr lang="en-US" sz="1000" dirty="0">
                <a:solidFill>
                  <a:srgbClr val="31394D"/>
                </a:solidFill>
              </a:rPr>
              <a:t>Information that is in the system utilized</a:t>
            </a:r>
            <a:endParaRPr sz="1000" dirty="0">
              <a:solidFill>
                <a:srgbClr val="31394D"/>
              </a:solidFill>
            </a:endParaRPr>
          </a:p>
          <a:p>
            <a:pPr marL="1371600" lvl="2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■"/>
            </a:pPr>
            <a:r>
              <a:rPr lang="en-US" sz="1000" dirty="0">
                <a:solidFill>
                  <a:srgbClr val="31394D"/>
                </a:solidFill>
              </a:rPr>
              <a:t>Information entered can be validated</a:t>
            </a:r>
            <a:endParaRPr sz="1000" dirty="0">
              <a:solidFill>
                <a:srgbClr val="31394D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○"/>
            </a:pPr>
            <a:r>
              <a:rPr lang="en-US" sz="1000" dirty="0">
                <a:solidFill>
                  <a:srgbClr val="31394D"/>
                </a:solidFill>
              </a:rPr>
              <a:t>Accountability &amp; Quality Control</a:t>
            </a:r>
            <a:endParaRPr sz="1000" dirty="0">
              <a:solidFill>
                <a:srgbClr val="31394D"/>
              </a:solidFill>
            </a:endParaRPr>
          </a:p>
          <a:p>
            <a:pPr marL="1371600" lvl="2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■"/>
            </a:pPr>
            <a:r>
              <a:rPr lang="en-US" sz="1000" dirty="0">
                <a:solidFill>
                  <a:srgbClr val="31394D"/>
                </a:solidFill>
              </a:rPr>
              <a:t>Chain of custody</a:t>
            </a:r>
            <a:endParaRPr sz="1000" dirty="0">
              <a:solidFill>
                <a:srgbClr val="31394D"/>
              </a:solidFill>
            </a:endParaRPr>
          </a:p>
          <a:p>
            <a:pPr marL="1828800" lvl="3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●"/>
            </a:pPr>
            <a:r>
              <a:rPr lang="en-US" sz="1000" dirty="0">
                <a:solidFill>
                  <a:srgbClr val="31394D"/>
                </a:solidFill>
              </a:rPr>
              <a:t>Who is seeing and approving requests</a:t>
            </a:r>
            <a:endParaRPr sz="1000" dirty="0">
              <a:solidFill>
                <a:srgbClr val="31394D"/>
              </a:solidFill>
            </a:endParaRPr>
          </a:p>
          <a:p>
            <a:pPr marL="1828800" lvl="3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●"/>
            </a:pPr>
            <a:r>
              <a:rPr lang="en-US" sz="1000" dirty="0">
                <a:solidFill>
                  <a:srgbClr val="31394D"/>
                </a:solidFill>
              </a:rPr>
              <a:t>Optional active monitoring of workflow</a:t>
            </a:r>
            <a:endParaRPr sz="1000" dirty="0">
              <a:solidFill>
                <a:srgbClr val="31394D"/>
              </a:solidFill>
            </a:endParaRPr>
          </a:p>
          <a:p>
            <a:pPr marL="1371600" lvl="2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■"/>
            </a:pPr>
            <a:r>
              <a:rPr lang="en-US" sz="1000" dirty="0">
                <a:solidFill>
                  <a:srgbClr val="31394D"/>
                </a:solidFill>
              </a:rPr>
              <a:t>Physical loss of requests</a:t>
            </a:r>
            <a:endParaRPr sz="1000" dirty="0">
              <a:solidFill>
                <a:srgbClr val="31394D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○"/>
            </a:pPr>
            <a:r>
              <a:rPr lang="en-US" sz="1000" dirty="0">
                <a:solidFill>
                  <a:srgbClr val="31394D"/>
                </a:solidFill>
              </a:rPr>
              <a:t>Access</a:t>
            </a:r>
            <a:endParaRPr sz="1000" dirty="0">
              <a:solidFill>
                <a:srgbClr val="31394D"/>
              </a:solidFill>
            </a:endParaRPr>
          </a:p>
          <a:p>
            <a:pPr marL="1371600" lvl="2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■"/>
            </a:pPr>
            <a:r>
              <a:rPr lang="en-US" sz="1000" dirty="0">
                <a:solidFill>
                  <a:srgbClr val="31394D"/>
                </a:solidFill>
              </a:rPr>
              <a:t>Forms are readily accessible - Anywhere… Anytime…</a:t>
            </a:r>
            <a:endParaRPr sz="1000" dirty="0">
              <a:solidFill>
                <a:srgbClr val="31394D"/>
              </a:solidFill>
            </a:endParaRPr>
          </a:p>
          <a:p>
            <a:pPr marL="1371600" lvl="2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■"/>
            </a:pPr>
            <a:r>
              <a:rPr lang="en-US" sz="1000" dirty="0">
                <a:solidFill>
                  <a:srgbClr val="31394D"/>
                </a:solidFill>
              </a:rPr>
              <a:t>Fluid allows easy access from any device</a:t>
            </a:r>
            <a:endParaRPr sz="1000" dirty="0">
              <a:solidFill>
                <a:srgbClr val="31394D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○"/>
            </a:pPr>
            <a:r>
              <a:rPr lang="en-US" sz="1000" dirty="0">
                <a:solidFill>
                  <a:srgbClr val="31394D"/>
                </a:solidFill>
              </a:rPr>
              <a:t>Flexibility</a:t>
            </a:r>
            <a:endParaRPr sz="1000" dirty="0">
              <a:solidFill>
                <a:srgbClr val="31394D"/>
              </a:solidFill>
            </a:endParaRPr>
          </a:p>
          <a:p>
            <a:pPr marL="1371600" lvl="2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■"/>
            </a:pPr>
            <a:r>
              <a:rPr lang="en-US" sz="1000" dirty="0">
                <a:solidFill>
                  <a:srgbClr val="31394D"/>
                </a:solidFill>
              </a:rPr>
              <a:t>Covid-19</a:t>
            </a:r>
            <a:endParaRPr sz="1000" dirty="0">
              <a:solidFill>
                <a:srgbClr val="31394D"/>
              </a:solidFill>
            </a:endParaRPr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○"/>
            </a:pPr>
            <a:r>
              <a:rPr lang="en-US" sz="1000" dirty="0">
                <a:solidFill>
                  <a:srgbClr val="31394D"/>
                </a:solidFill>
              </a:rPr>
              <a:t>Time</a:t>
            </a:r>
            <a:endParaRPr sz="1000" dirty="0">
              <a:solidFill>
                <a:srgbClr val="31394D"/>
              </a:solidFill>
            </a:endParaRPr>
          </a:p>
          <a:p>
            <a:pPr marL="1371600" lvl="2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■"/>
            </a:pPr>
            <a:r>
              <a:rPr lang="en-US" sz="1000" dirty="0">
                <a:solidFill>
                  <a:srgbClr val="31394D"/>
                </a:solidFill>
              </a:rPr>
              <a:t>Ability for rapid responses/approvals</a:t>
            </a:r>
            <a:endParaRPr sz="1000" dirty="0">
              <a:solidFill>
                <a:srgbClr val="31394D"/>
              </a:solidFill>
            </a:endParaRPr>
          </a:p>
          <a:p>
            <a:pPr marL="1828800" lvl="3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●"/>
            </a:pPr>
            <a:r>
              <a:rPr lang="en-US" sz="1000" dirty="0">
                <a:solidFill>
                  <a:srgbClr val="31394D"/>
                </a:solidFill>
              </a:rPr>
              <a:t>Workflow triggered upon submission</a:t>
            </a:r>
            <a:endParaRPr sz="1000" dirty="0">
              <a:solidFill>
                <a:srgbClr val="31394D"/>
              </a:solidFill>
            </a:endParaRPr>
          </a:p>
          <a:p>
            <a:pPr marL="1828800" lvl="3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●"/>
            </a:pPr>
            <a:r>
              <a:rPr lang="en-US" sz="1000" dirty="0">
                <a:solidFill>
                  <a:srgbClr val="31394D"/>
                </a:solidFill>
              </a:rPr>
              <a:t>Notifications triggered upon various form actions</a:t>
            </a:r>
            <a:endParaRPr sz="1000" dirty="0">
              <a:solidFill>
                <a:srgbClr val="31394D"/>
              </a:solidFill>
            </a:endParaRPr>
          </a:p>
          <a:p>
            <a:pPr marL="1828800" lvl="3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●"/>
            </a:pPr>
            <a:r>
              <a:rPr lang="en-US" sz="1000" dirty="0">
                <a:solidFill>
                  <a:srgbClr val="31394D"/>
                </a:solidFill>
              </a:rPr>
              <a:t>Updates to campus solutions triggered through form actions</a:t>
            </a:r>
            <a:endParaRPr sz="1000" dirty="0">
              <a:solidFill>
                <a:srgbClr val="31394D"/>
              </a:solidFill>
            </a:endParaRPr>
          </a:p>
          <a:p>
            <a:pPr marL="2286000" lvl="4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○"/>
            </a:pPr>
            <a:r>
              <a:rPr lang="en-US" sz="1000" dirty="0">
                <a:solidFill>
                  <a:srgbClr val="31394D"/>
                </a:solidFill>
              </a:rPr>
              <a:t>DCR </a:t>
            </a:r>
            <a:endParaRPr sz="1000" dirty="0">
              <a:solidFill>
                <a:srgbClr val="31394D"/>
              </a:solidFill>
            </a:endParaRPr>
          </a:p>
          <a:p>
            <a:pPr marL="2743200" lvl="5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■"/>
            </a:pPr>
            <a:r>
              <a:rPr lang="en-US" sz="1000" dirty="0">
                <a:solidFill>
                  <a:srgbClr val="31394D"/>
                </a:solidFill>
              </a:rPr>
              <a:t>Test results upon submission</a:t>
            </a:r>
            <a:endParaRPr sz="1000" dirty="0">
              <a:solidFill>
                <a:srgbClr val="31394D"/>
              </a:solidFill>
            </a:endParaRPr>
          </a:p>
          <a:p>
            <a:pPr marL="2743200" lvl="5" indent="-292100" algn="l" rtl="0">
              <a:spcBef>
                <a:spcPts val="0"/>
              </a:spcBef>
              <a:spcAft>
                <a:spcPts val="0"/>
              </a:spcAft>
              <a:buClr>
                <a:srgbClr val="31394D"/>
              </a:buClr>
              <a:buSzPts val="1000"/>
              <a:buFont typeface="Calibri"/>
              <a:buChar char="■"/>
            </a:pPr>
            <a:r>
              <a:rPr lang="en-US" sz="1000" dirty="0">
                <a:solidFill>
                  <a:srgbClr val="31394D"/>
                </a:solidFill>
              </a:rPr>
              <a:t>Faculty assessment - upon completion</a:t>
            </a:r>
            <a:endParaRPr sz="1000" dirty="0">
              <a:solidFill>
                <a:srgbClr val="31394D"/>
              </a:solidFill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30;g15ccf7ba9c2_1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5ccf7ba9c2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5ccf7ba9c2_1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Engagement of our Campus Community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Our forms engage nearly all student populations and all colleges within the university.</a:t>
            </a:r>
            <a:endParaRPr dirty="0"/>
          </a:p>
        </p:txBody>
      </p:sp>
      <p:sp>
        <p:nvSpPr>
          <p:cNvPr id="138" name="Google Shape;138;g15ccf7ba9c2_1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5ccf7ba9c2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5ccf7ba9c2_1_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g15ccf7ba9c2_1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5ccf7ba9c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5ccf7ba9c2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The forms that we have built are solely for the Campus Solutions side of Cal.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A couple notes here: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This is 6 years worth of data but not all forms are 5 years old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The larger percentage forms have all been around for close to those 5 years, like University Extension Enrollment and Undergraduate Change of Academic Plan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These were our big ticket projects we started with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Enrollment and Academic related changes are the majority of the requests that are completed through forms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Graduate Division has nearly completed their suite of forms for the entirety of their business processes that needed forms</a:t>
            </a:r>
            <a:endParaRPr sz="1100" dirty="0">
              <a:latin typeface="Arial"/>
              <a:ea typeface="Arial"/>
              <a:cs typeface="Arial"/>
              <a:sym typeface="Arial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</a:pPr>
            <a:r>
              <a:rPr lang="en-US" sz="1100" dirty="0">
                <a:latin typeface="Arial"/>
                <a:ea typeface="Arial"/>
                <a:cs typeface="Arial"/>
                <a:sym typeface="Arial"/>
              </a:rPr>
              <a:t>Own a majority of the forms</a:t>
            </a:r>
            <a:endParaRPr dirty="0"/>
          </a:p>
        </p:txBody>
      </p:sp>
      <p:sp>
        <p:nvSpPr>
          <p:cNvPr id="155" name="Google Shape;155;g15ccf7ba9c2_0_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5ccf7ba9c2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5ccf7ba9c2_1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/>
              <a:t>College of Letters and Science Late Change of Enrollment </a:t>
            </a:r>
            <a:endParaRPr sz="1100"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 dirty="0"/>
              <a:t>Quick overview of the form: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Scope of manual work that was estimated for our staff was estimated at 100 hours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There was an urgent need to build a way to handle these student requests within a short window of time.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This form was built in 6 days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It handled several thousands requests with minimal impact on staff</a:t>
            </a: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Automatic approval under certain criteria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Enhanced each term and continued the use of the form through each of the following terms 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Future enhancements to this form will include variable unit adjustments and class enrollment with exceptional requests that will trigger workflow based on the students degree</a:t>
            </a:r>
            <a:endParaRPr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00" dirty="0"/>
              <a:t>Demo </a:t>
            </a:r>
            <a:endParaRPr sz="1100"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 dirty="0"/>
              <a:t>First Case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Our forms can be accessed several ways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Access through </a:t>
            </a:r>
            <a:r>
              <a:rPr lang="en-US" sz="1100" dirty="0" err="1"/>
              <a:t>CalCentral</a:t>
            </a:r>
            <a:r>
              <a:rPr lang="en-US" sz="1100" dirty="0"/>
              <a:t>, which is what I will be showing you</a:t>
            </a:r>
            <a:endParaRPr sz="1100" dirty="0"/>
          </a:p>
          <a:p>
            <a:pPr marL="182880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 dirty="0" err="1"/>
              <a:t>CalCentral</a:t>
            </a:r>
            <a:r>
              <a:rPr lang="en-US" sz="1100" dirty="0"/>
              <a:t> is our self-service platform for student record information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Most access to student self-service forms is done through this student portal: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the </a:t>
            </a:r>
            <a:r>
              <a:rPr lang="en-US" sz="1100" dirty="0" err="1"/>
              <a:t>Berkeley.edu</a:t>
            </a:r>
            <a:r>
              <a:rPr lang="en-US" sz="1100" dirty="0"/>
              <a:t> site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Checklists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Notifications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Student opens the form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In this case the form has a Landing Page, which is an instructional page based on the request the student is completing and can change depending on the students individual circumstances.</a:t>
            </a:r>
            <a:endParaRPr sz="1100" dirty="0"/>
          </a:p>
          <a:p>
            <a:pPr marL="182880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 dirty="0"/>
              <a:t>There is Logic happening behind the scenes of this landing page which includes</a:t>
            </a:r>
            <a:endParaRPr sz="1100" dirty="0"/>
          </a:p>
          <a:p>
            <a:pPr marL="228600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Determining if the student is an active UCLS student</a:t>
            </a:r>
            <a:endParaRPr sz="1100" dirty="0"/>
          </a:p>
          <a:p>
            <a:pPr marL="228600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and if they are currently enrolled in classes</a:t>
            </a:r>
            <a:endParaRPr sz="1100" dirty="0"/>
          </a:p>
          <a:p>
            <a:pPr marL="2743200" lvl="5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If they are not enrolled they would not be able to proceed into the form, since this form requires active enrollments 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The Request Page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Pre-filled information as I described earlier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The students active classes are listed out in the table</a:t>
            </a:r>
            <a:endParaRPr sz="1100" dirty="0"/>
          </a:p>
          <a:p>
            <a:pPr marL="182880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 dirty="0"/>
              <a:t>The student can now select which of the classes they wish to take action on and what that action is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Various Acknowledgements	</a:t>
            </a:r>
            <a:endParaRPr sz="1100" dirty="0"/>
          </a:p>
          <a:p>
            <a:pPr marL="182880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 dirty="0"/>
              <a:t>These are Required</a:t>
            </a:r>
            <a:endParaRPr sz="1100" dirty="0"/>
          </a:p>
          <a:p>
            <a:pPr marL="182880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 dirty="0"/>
              <a:t>Highlight Existing Acknowledgements</a:t>
            </a:r>
            <a:endParaRPr sz="1100" dirty="0"/>
          </a:p>
          <a:p>
            <a:pPr marL="182880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 dirty="0"/>
              <a:t>Mention BIO and Athletics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Comments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Submission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First Student </a:t>
            </a:r>
            <a:endParaRPr sz="1100" dirty="0"/>
          </a:p>
          <a:p>
            <a:pPr marL="182880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 dirty="0"/>
              <a:t>Logic - Unable to drop last class</a:t>
            </a:r>
            <a:endParaRPr sz="1100"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 dirty="0"/>
              <a:t>Second Case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Select a Class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Acknowledgements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Highlight Athletics specific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Submit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Routing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Highlight Athlete specific routing</a:t>
            </a:r>
            <a:endParaRPr sz="1100"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 dirty="0"/>
              <a:t>Discuss Approval Process and what occurs once form is approved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Form triggers drop action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Custom Fields, Segments and Pages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Existing fields in Campus Solutions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New, Custom fields if fields DNE for use case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Segments (section of form with related data) simple or complex or in between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>
                <a:highlight>
                  <a:srgbClr val="D9EAD3"/>
                </a:highlight>
              </a:rPr>
              <a:t>Validations</a:t>
            </a:r>
            <a:endParaRPr sz="1100" dirty="0">
              <a:highlight>
                <a:srgbClr val="D9EAD3"/>
              </a:highlight>
            </a:endParaRPr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>
                <a:highlight>
                  <a:srgbClr val="D9EAD3"/>
                </a:highlight>
              </a:rPr>
              <a:t>Example: Higher Degree Committees</a:t>
            </a:r>
            <a:endParaRPr sz="1100" dirty="0">
              <a:highlight>
                <a:srgbClr val="D9EAD3"/>
              </a:highlight>
            </a:endParaRPr>
          </a:p>
          <a:p>
            <a:pPr marL="182880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 dirty="0">
                <a:highlight>
                  <a:srgbClr val="D9EAD3"/>
                </a:highlight>
              </a:rPr>
              <a:t>Over 70 different validations within that form</a:t>
            </a:r>
            <a:endParaRPr sz="1100" dirty="0">
              <a:highlight>
                <a:srgbClr val="D9EAD3"/>
              </a:highlight>
            </a:endParaRPr>
          </a:p>
          <a:p>
            <a:pPr marL="182880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 dirty="0">
                <a:highlight>
                  <a:srgbClr val="D9EAD3"/>
                </a:highlight>
              </a:rPr>
              <a:t>Give a couple examples</a:t>
            </a:r>
            <a:endParaRPr sz="1100" dirty="0">
              <a:highlight>
                <a:srgbClr val="D9EAD3"/>
              </a:highlight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Data Pre-Population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As seen in Demo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Automated System Updates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If the page exists in CS, it can be updated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If the page DNE in CS, it can be built and updated</a:t>
            </a:r>
            <a:endParaRPr sz="1100" dirty="0"/>
          </a:p>
          <a:p>
            <a:pPr marL="182880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 dirty="0"/>
              <a:t>Page can be built to accommodate it with development</a:t>
            </a:r>
            <a:endParaRPr sz="1100" dirty="0"/>
          </a:p>
          <a:p>
            <a:pPr marL="182880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●"/>
            </a:pPr>
            <a:r>
              <a:rPr lang="en-US" sz="1100" dirty="0"/>
              <a:t>Or Form records can be used for reports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Form Records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Unique set of records for each form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 err="1"/>
              <a:t>Queryable</a:t>
            </a:r>
            <a:r>
              <a:rPr lang="en-US" sz="1100" dirty="0"/>
              <a:t> Data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Can build reports off the data</a:t>
            </a:r>
            <a:endParaRPr sz="1100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■"/>
            </a:pPr>
            <a:r>
              <a:rPr lang="en-US" sz="1100" dirty="0"/>
              <a:t>Can be used like any other record in CS</a:t>
            </a:r>
            <a:endParaRPr sz="1100"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Char char="○"/>
            </a:pPr>
            <a:r>
              <a:rPr lang="en-US" sz="1100" dirty="0"/>
              <a:t>Customized Security is form based	</a:t>
            </a:r>
            <a:endParaRPr sz="11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2" name="Google Shape;162;g15ccf7ba9c2_1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2"/>
          <p:cNvSpPr/>
          <p:nvPr/>
        </p:nvSpPr>
        <p:spPr>
          <a:xfrm>
            <a:off x="-19050" y="1920902"/>
            <a:ext cx="12211050" cy="4953000"/>
          </a:xfrm>
          <a:prstGeom prst="rect">
            <a:avLst/>
          </a:prstGeom>
          <a:solidFill>
            <a:srgbClr val="02122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12"/>
          <p:cNvSpPr/>
          <p:nvPr/>
        </p:nvSpPr>
        <p:spPr>
          <a:xfrm>
            <a:off x="-19050" y="0"/>
            <a:ext cx="12211050" cy="4438650"/>
          </a:xfrm>
          <a:custGeom>
            <a:avLst/>
            <a:gdLst/>
            <a:ahLst/>
            <a:cxnLst/>
            <a:rect l="l" t="t" r="r" b="b"/>
            <a:pathLst>
              <a:path w="12211050" h="4438650" extrusionOk="0">
                <a:moveTo>
                  <a:pt x="3147" y="0"/>
                </a:moveTo>
                <a:lnTo>
                  <a:pt x="12211050" y="0"/>
                </a:lnTo>
                <a:lnTo>
                  <a:pt x="12211050" y="4438650"/>
                </a:lnTo>
                <a:lnTo>
                  <a:pt x="0" y="3219450"/>
                </a:lnTo>
                <a:lnTo>
                  <a:pt x="3147" y="0"/>
                </a:lnTo>
                <a:close/>
              </a:path>
            </a:pathLst>
          </a:custGeom>
          <a:solidFill>
            <a:srgbClr val="0B42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" name="Google Shape;16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212559">
            <a:off x="10129738" y="4385476"/>
            <a:ext cx="2281362" cy="228136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2"/>
          <p:cNvSpPr/>
          <p:nvPr/>
        </p:nvSpPr>
        <p:spPr>
          <a:xfrm>
            <a:off x="1085850" y="1009650"/>
            <a:ext cx="10020300" cy="461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1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48700" y="5429250"/>
            <a:ext cx="35433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862" y="95250"/>
            <a:ext cx="1428750" cy="4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5472" y="512816"/>
            <a:ext cx="1428750" cy="40957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2"/>
          <p:cNvSpPr txBox="1">
            <a:spLocks noGrp="1"/>
          </p:cNvSpPr>
          <p:nvPr>
            <p:ph type="title"/>
          </p:nvPr>
        </p:nvSpPr>
        <p:spPr>
          <a:xfrm>
            <a:off x="2343743" y="1970291"/>
            <a:ext cx="7504513" cy="113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800" b="1" i="0" u="none" strike="noStrike" cap="none">
                <a:solidFill>
                  <a:srgbClr val="02122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body" idx="1"/>
          </p:nvPr>
        </p:nvSpPr>
        <p:spPr>
          <a:xfrm>
            <a:off x="2343743" y="3452699"/>
            <a:ext cx="7504513" cy="1064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3" name="Google Shape;23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58896" y="3126719"/>
            <a:ext cx="1386096" cy="150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44992" y="3128257"/>
            <a:ext cx="1386096" cy="150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allery">
  <p:cSld name="Galler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1"/>
          <p:cNvSpPr/>
          <p:nvPr/>
        </p:nvSpPr>
        <p:spPr>
          <a:xfrm>
            <a:off x="0" y="3387258"/>
            <a:ext cx="12192000" cy="1701579"/>
          </a:xfrm>
          <a:prstGeom prst="rect">
            <a:avLst/>
          </a:prstGeom>
          <a:solidFill>
            <a:srgbClr val="0B42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1"/>
          <p:cNvSpPr>
            <a:spLocks noGrp="1"/>
          </p:cNvSpPr>
          <p:nvPr>
            <p:ph type="pic" idx="2"/>
          </p:nvPr>
        </p:nvSpPr>
        <p:spPr>
          <a:xfrm>
            <a:off x="783417" y="2610465"/>
            <a:ext cx="2429490" cy="3244645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21"/>
          <p:cNvSpPr>
            <a:spLocks noGrp="1"/>
          </p:cNvSpPr>
          <p:nvPr>
            <p:ph type="pic" idx="3"/>
          </p:nvPr>
        </p:nvSpPr>
        <p:spPr>
          <a:xfrm>
            <a:off x="3574306" y="2610466"/>
            <a:ext cx="2429490" cy="3244645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21"/>
          <p:cNvSpPr>
            <a:spLocks noGrp="1"/>
          </p:cNvSpPr>
          <p:nvPr>
            <p:ph type="pic" idx="4"/>
          </p:nvPr>
        </p:nvSpPr>
        <p:spPr>
          <a:xfrm>
            <a:off x="6365195" y="2610466"/>
            <a:ext cx="2429490" cy="3244645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21"/>
          <p:cNvSpPr>
            <a:spLocks noGrp="1"/>
          </p:cNvSpPr>
          <p:nvPr>
            <p:ph type="pic" idx="5"/>
          </p:nvPr>
        </p:nvSpPr>
        <p:spPr>
          <a:xfrm>
            <a:off x="9156085" y="2610465"/>
            <a:ext cx="2429490" cy="3244645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21"/>
          <p:cNvSpPr txBox="1">
            <a:spLocks noGrp="1"/>
          </p:cNvSpPr>
          <p:nvPr>
            <p:ph type="title"/>
          </p:nvPr>
        </p:nvSpPr>
        <p:spPr>
          <a:xfrm>
            <a:off x="755650" y="468312"/>
            <a:ext cx="10829925" cy="891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02122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body" idx="1"/>
          </p:nvPr>
        </p:nvSpPr>
        <p:spPr>
          <a:xfrm>
            <a:off x="755650" y="1359673"/>
            <a:ext cx="10829925" cy="776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rcle Picture Content">
  <p:cSld name="Circle Picture Conten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22"/>
          <p:cNvSpPr>
            <a:spLocks noGrp="1"/>
          </p:cNvSpPr>
          <p:nvPr>
            <p:ph type="pic" idx="2"/>
          </p:nvPr>
        </p:nvSpPr>
        <p:spPr>
          <a:xfrm>
            <a:off x="8529110" y="3355450"/>
            <a:ext cx="2426463" cy="2333173"/>
          </a:xfrm>
          <a:prstGeom prst="ellipse">
            <a:avLst/>
          </a:prstGeom>
          <a:noFill/>
          <a:ln>
            <a:noFill/>
          </a:ln>
        </p:spPr>
      </p:sp>
      <p:sp>
        <p:nvSpPr>
          <p:cNvPr id="82" name="Google Shape;82;p22"/>
          <p:cNvSpPr>
            <a:spLocks noGrp="1"/>
          </p:cNvSpPr>
          <p:nvPr>
            <p:ph type="pic" idx="3"/>
          </p:nvPr>
        </p:nvSpPr>
        <p:spPr>
          <a:xfrm>
            <a:off x="5660014" y="652007"/>
            <a:ext cx="2426463" cy="2333173"/>
          </a:xfrm>
          <a:prstGeom prst="ellipse">
            <a:avLst/>
          </a:prstGeom>
          <a:noFill/>
          <a:ln>
            <a:noFill/>
          </a:ln>
        </p:spPr>
      </p:sp>
      <p:sp>
        <p:nvSpPr>
          <p:cNvPr id="83" name="Google Shape;83;p22"/>
          <p:cNvSpPr>
            <a:spLocks noGrp="1"/>
          </p:cNvSpPr>
          <p:nvPr>
            <p:ph type="pic" idx="4"/>
          </p:nvPr>
        </p:nvSpPr>
        <p:spPr>
          <a:xfrm>
            <a:off x="5660014" y="3355449"/>
            <a:ext cx="2426463" cy="2333173"/>
          </a:xfrm>
          <a:prstGeom prst="ellipse">
            <a:avLst/>
          </a:prstGeom>
          <a:noFill/>
          <a:ln>
            <a:noFill/>
          </a:ln>
        </p:spPr>
      </p:sp>
      <p:sp>
        <p:nvSpPr>
          <p:cNvPr id="84" name="Google Shape;84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5" name="Google Shape;85;p22"/>
          <p:cNvSpPr>
            <a:spLocks noGrp="1"/>
          </p:cNvSpPr>
          <p:nvPr>
            <p:ph type="pic" idx="5"/>
          </p:nvPr>
        </p:nvSpPr>
        <p:spPr>
          <a:xfrm>
            <a:off x="8529110" y="652006"/>
            <a:ext cx="2426463" cy="2333173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Content">
  <p:cSld name="Picture Conte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3"/>
          <p:cNvSpPr>
            <a:spLocks noGrp="1"/>
          </p:cNvSpPr>
          <p:nvPr>
            <p:ph type="pic" idx="2"/>
          </p:nvPr>
        </p:nvSpPr>
        <p:spPr>
          <a:xfrm>
            <a:off x="6018212" y="0"/>
            <a:ext cx="6173787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02122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Screenshot">
  <p:cSld name="Full Screensho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ntent Gallery">
  <p:cSld name="Four Content Galler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>
            <a:spLocks noGrp="1"/>
          </p:cNvSpPr>
          <p:nvPr>
            <p:ph type="title"/>
          </p:nvPr>
        </p:nvSpPr>
        <p:spPr>
          <a:xfrm>
            <a:off x="755650" y="468312"/>
            <a:ext cx="10829925" cy="891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02122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body" idx="1"/>
          </p:nvPr>
        </p:nvSpPr>
        <p:spPr>
          <a:xfrm>
            <a:off x="1388001" y="4278701"/>
            <a:ext cx="9424988" cy="1064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13"/>
          <p:cNvSpPr>
            <a:spLocks noGrp="1"/>
          </p:cNvSpPr>
          <p:nvPr>
            <p:ph type="pic" idx="2"/>
          </p:nvPr>
        </p:nvSpPr>
        <p:spPr>
          <a:xfrm>
            <a:off x="1379011" y="1836748"/>
            <a:ext cx="1989471" cy="2010245"/>
          </a:xfrm>
          <a:prstGeom prst="ellipse">
            <a:avLst/>
          </a:prstGeom>
          <a:noFill/>
          <a:ln>
            <a:noFill/>
          </a:ln>
        </p:spPr>
      </p:sp>
      <p:sp>
        <p:nvSpPr>
          <p:cNvPr id="29" name="Google Shape;29;p13"/>
          <p:cNvSpPr>
            <a:spLocks noGrp="1"/>
          </p:cNvSpPr>
          <p:nvPr>
            <p:ph type="pic" idx="3"/>
          </p:nvPr>
        </p:nvSpPr>
        <p:spPr>
          <a:xfrm>
            <a:off x="3860514" y="1836748"/>
            <a:ext cx="1989471" cy="2010245"/>
          </a:xfrm>
          <a:prstGeom prst="ellipse">
            <a:avLst/>
          </a:prstGeom>
          <a:noFill/>
          <a:ln>
            <a:noFill/>
          </a:ln>
        </p:spPr>
      </p:sp>
      <p:sp>
        <p:nvSpPr>
          <p:cNvPr id="30" name="Google Shape;30;p13"/>
          <p:cNvSpPr>
            <a:spLocks noGrp="1"/>
          </p:cNvSpPr>
          <p:nvPr>
            <p:ph type="pic" idx="4"/>
          </p:nvPr>
        </p:nvSpPr>
        <p:spPr>
          <a:xfrm>
            <a:off x="6342017" y="1836748"/>
            <a:ext cx="1989471" cy="2010245"/>
          </a:xfrm>
          <a:prstGeom prst="ellipse">
            <a:avLst/>
          </a:prstGeom>
          <a:noFill/>
          <a:ln>
            <a:noFill/>
          </a:ln>
        </p:spPr>
      </p:sp>
      <p:sp>
        <p:nvSpPr>
          <p:cNvPr id="31" name="Google Shape;31;p13"/>
          <p:cNvSpPr>
            <a:spLocks noGrp="1"/>
          </p:cNvSpPr>
          <p:nvPr>
            <p:ph type="pic" idx="5"/>
          </p:nvPr>
        </p:nvSpPr>
        <p:spPr>
          <a:xfrm>
            <a:off x="8823520" y="1836748"/>
            <a:ext cx="1989471" cy="2010245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Break">
  <p:cSld name="Title Slide Brea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4"/>
          <p:cNvSpPr/>
          <p:nvPr/>
        </p:nvSpPr>
        <p:spPr>
          <a:xfrm>
            <a:off x="0" y="0"/>
            <a:ext cx="12192000" cy="2711395"/>
          </a:xfrm>
          <a:prstGeom prst="rect">
            <a:avLst/>
          </a:prstGeom>
          <a:solidFill>
            <a:srgbClr val="02122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14"/>
          <p:cNvSpPr txBox="1">
            <a:spLocks noGrp="1"/>
          </p:cNvSpPr>
          <p:nvPr>
            <p:ph type="body" idx="1"/>
          </p:nvPr>
        </p:nvSpPr>
        <p:spPr>
          <a:xfrm>
            <a:off x="2921247" y="4545165"/>
            <a:ext cx="6349506" cy="1735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5117332" y="1737895"/>
            <a:ext cx="1957336" cy="1927657"/>
          </a:xfrm>
          <a:prstGeom prst="ellipse">
            <a:avLst/>
          </a:prstGeom>
          <a:noFill/>
          <a:ln>
            <a:noFill/>
          </a:ln>
        </p:spPr>
      </p:sp>
      <p:sp>
        <p:nvSpPr>
          <p:cNvPr id="36" name="Google Shape;36;p14"/>
          <p:cNvSpPr txBox="1">
            <a:spLocks noGrp="1"/>
          </p:cNvSpPr>
          <p:nvPr>
            <p:ph type="title"/>
          </p:nvPr>
        </p:nvSpPr>
        <p:spPr>
          <a:xfrm>
            <a:off x="2921247" y="3748047"/>
            <a:ext cx="6349506" cy="79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02122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pic>
        <p:nvPicPr>
          <p:cNvPr id="37" name="Google Shape;37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212559">
            <a:off x="10129738" y="294528"/>
            <a:ext cx="2281362" cy="2281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48700" y="1338302"/>
            <a:ext cx="35433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862" y="95250"/>
            <a:ext cx="1428750" cy="4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5472" y="512816"/>
            <a:ext cx="1428750" cy="40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 Content" type="objTx">
  <p:cSld name="OBJECT_WITH_CAPTION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02122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lide Title">
  <p:cSld name="Section Slide Title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6"/>
          <p:cNvSpPr/>
          <p:nvPr/>
        </p:nvSpPr>
        <p:spPr>
          <a:xfrm>
            <a:off x="7734300" y="0"/>
            <a:ext cx="4457700" cy="6858000"/>
          </a:xfrm>
          <a:prstGeom prst="rect">
            <a:avLst/>
          </a:prstGeom>
          <a:solidFill>
            <a:srgbClr val="02122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0B427A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9" name="Google Shape;49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809788">
            <a:off x="10511624" y="4690786"/>
            <a:ext cx="1911129" cy="1911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48700" y="5429250"/>
            <a:ext cx="35433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2432" y="107300"/>
            <a:ext cx="1428750" cy="40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creenshot">
  <p:cSld name="Screensho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7"/>
          <p:cNvSpPr>
            <a:spLocks noGrp="1"/>
          </p:cNvSpPr>
          <p:nvPr>
            <p:ph type="pic" idx="2"/>
          </p:nvPr>
        </p:nvSpPr>
        <p:spPr>
          <a:xfrm>
            <a:off x="0" y="-1"/>
            <a:ext cx="12192000" cy="5899869"/>
          </a:xfrm>
          <a:prstGeom prst="rect">
            <a:avLst/>
          </a:prstGeom>
          <a:noFill/>
          <a:ln>
            <a:noFill/>
          </a:ln>
        </p:spPr>
      </p:sp>
      <p:sp>
        <p:nvSpPr>
          <p:cNvPr id="54" name="Google Shape;54;p17"/>
          <p:cNvSpPr txBox="1">
            <a:spLocks noGrp="1"/>
          </p:cNvSpPr>
          <p:nvPr>
            <p:ph type="body" idx="1"/>
          </p:nvPr>
        </p:nvSpPr>
        <p:spPr>
          <a:xfrm>
            <a:off x="4564856" y="5985885"/>
            <a:ext cx="3062288" cy="367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Slide Navy">
  <p:cSld name="Chapter Slide Nav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8"/>
          <p:cNvSpPr/>
          <p:nvPr/>
        </p:nvSpPr>
        <p:spPr>
          <a:xfrm rot="10800000" flipH="1">
            <a:off x="-336" y="2747964"/>
            <a:ext cx="12195701" cy="4140228"/>
          </a:xfrm>
          <a:custGeom>
            <a:avLst/>
            <a:gdLst/>
            <a:ahLst/>
            <a:cxnLst/>
            <a:rect l="l" t="t" r="r" b="b"/>
            <a:pathLst>
              <a:path w="12228647" h="4140656" extrusionOk="0">
                <a:moveTo>
                  <a:pt x="3657" y="15905"/>
                </a:moveTo>
                <a:lnTo>
                  <a:pt x="12227549" y="0"/>
                </a:lnTo>
                <a:cubicBezTo>
                  <a:pt x="12232105" y="1374917"/>
                  <a:pt x="12220716" y="2765739"/>
                  <a:pt x="12225272" y="4140656"/>
                </a:cubicBezTo>
                <a:lnTo>
                  <a:pt x="553" y="2198125"/>
                </a:lnTo>
                <a:cubicBezTo>
                  <a:pt x="-2210" y="1457070"/>
                  <a:pt x="6420" y="756960"/>
                  <a:pt x="3657" y="15905"/>
                </a:cubicBezTo>
                <a:close/>
              </a:path>
            </a:pathLst>
          </a:custGeom>
          <a:solidFill>
            <a:srgbClr val="02122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8"/>
          <p:cNvSpPr>
            <a:spLocks noGrp="1"/>
          </p:cNvSpPr>
          <p:nvPr>
            <p:ph type="pic" idx="2"/>
          </p:nvPr>
        </p:nvSpPr>
        <p:spPr>
          <a:xfrm>
            <a:off x="7099300" y="1925638"/>
            <a:ext cx="3476625" cy="4932362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0B427A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0" name="Google Shape;60;p18"/>
          <p:cNvPicPr preferRelativeResize="0"/>
          <p:nvPr/>
        </p:nvPicPr>
        <p:blipFill rotWithShape="1">
          <a:blip r:embed="rId2">
            <a:alphaModFix/>
          </a:blip>
          <a:srcRect l="47896"/>
          <a:stretch/>
        </p:blipFill>
        <p:spPr>
          <a:xfrm>
            <a:off x="-8092" y="4122185"/>
            <a:ext cx="1488854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Gallery">
  <p:cSld name="Simple Gallery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>
            <a:spLocks noGrp="1"/>
          </p:cNvSpPr>
          <p:nvPr>
            <p:ph type="pic" idx="2"/>
          </p:nvPr>
        </p:nvSpPr>
        <p:spPr>
          <a:xfrm>
            <a:off x="781051" y="976562"/>
            <a:ext cx="7315200" cy="48387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9"/>
          <p:cNvSpPr>
            <a:spLocks noGrp="1"/>
          </p:cNvSpPr>
          <p:nvPr>
            <p:ph type="pic" idx="3"/>
          </p:nvPr>
        </p:nvSpPr>
        <p:spPr>
          <a:xfrm>
            <a:off x="8362950" y="976562"/>
            <a:ext cx="3062288" cy="27051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8362950" y="3950350"/>
            <a:ext cx="3062288" cy="1864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Slide Blue">
  <p:cSld name="Chapter Slide Blu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/>
          <p:nvPr/>
        </p:nvSpPr>
        <p:spPr>
          <a:xfrm rot="10800000" flipH="1">
            <a:off x="-13154" y="2747963"/>
            <a:ext cx="12208777" cy="4124325"/>
          </a:xfrm>
          <a:custGeom>
            <a:avLst/>
            <a:gdLst/>
            <a:ahLst/>
            <a:cxnLst/>
            <a:rect l="l" t="t" r="r" b="b"/>
            <a:pathLst>
              <a:path w="12241758" h="4124752" extrusionOk="0">
                <a:moveTo>
                  <a:pt x="0" y="0"/>
                </a:moveTo>
                <a:lnTo>
                  <a:pt x="12240682" y="0"/>
                </a:lnTo>
                <a:cubicBezTo>
                  <a:pt x="12245238" y="1374917"/>
                  <a:pt x="12233568" y="2749835"/>
                  <a:pt x="12238124" y="4124752"/>
                </a:cubicBezTo>
                <a:lnTo>
                  <a:pt x="13405" y="2182221"/>
                </a:lnTo>
                <a:cubicBezTo>
                  <a:pt x="10642" y="1441166"/>
                  <a:pt x="2763" y="741055"/>
                  <a:pt x="0" y="0"/>
                </a:cubicBezTo>
                <a:close/>
              </a:path>
            </a:pathLst>
          </a:custGeom>
          <a:solidFill>
            <a:srgbClr val="0B42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0"/>
          <p:cNvSpPr>
            <a:spLocks noGrp="1"/>
          </p:cNvSpPr>
          <p:nvPr>
            <p:ph type="pic" idx="2"/>
          </p:nvPr>
        </p:nvSpPr>
        <p:spPr>
          <a:xfrm>
            <a:off x="7099300" y="1925638"/>
            <a:ext cx="3476625" cy="4932362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1" i="0" u="none" strike="noStrike" cap="none">
                <a:solidFill>
                  <a:srgbClr val="02122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0" name="Google Shape;70;p20"/>
          <p:cNvPicPr preferRelativeResize="0"/>
          <p:nvPr/>
        </p:nvPicPr>
        <p:blipFill rotWithShape="1">
          <a:blip r:embed="rId2">
            <a:alphaModFix/>
          </a:blip>
          <a:srcRect l="47896"/>
          <a:stretch/>
        </p:blipFill>
        <p:spPr>
          <a:xfrm>
            <a:off x="-8092" y="4122185"/>
            <a:ext cx="1488854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/>
          <p:nvPr/>
        </p:nvSpPr>
        <p:spPr>
          <a:xfrm>
            <a:off x="666750" y="6438900"/>
            <a:ext cx="319088" cy="23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0" i="0" u="none" strike="noStrike" cap="none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11" name="Google Shape;11;p11"/>
          <p:cNvSpPr/>
          <p:nvPr/>
        </p:nvSpPr>
        <p:spPr>
          <a:xfrm>
            <a:off x="754063" y="6775450"/>
            <a:ext cx="1343025" cy="96838"/>
          </a:xfrm>
          <a:prstGeom prst="rect">
            <a:avLst/>
          </a:prstGeom>
          <a:solidFill>
            <a:srgbClr val="0B427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1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049000" y="6049963"/>
            <a:ext cx="952500" cy="61912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deepthika@berkeley.co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heug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"/>
          <p:cNvSpPr txBox="1">
            <a:spLocks noGrp="1"/>
          </p:cNvSpPr>
          <p:nvPr>
            <p:ph type="title"/>
          </p:nvPr>
        </p:nvSpPr>
        <p:spPr>
          <a:xfrm>
            <a:off x="2343743" y="1970291"/>
            <a:ext cx="7504513" cy="113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1F6CD1"/>
              </a:buClr>
              <a:buSzPts val="5400"/>
              <a:buFont typeface="Franklin Gothic"/>
              <a:buNone/>
            </a:pPr>
            <a:r>
              <a:rPr lang="en-US" sz="39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Revolutionizing the Campus Experience with PeopleSoft-based GT eForms at UC Berkeley</a:t>
            </a:r>
            <a:endParaRPr sz="4100"/>
          </a:p>
        </p:txBody>
      </p:sp>
      <p:sp>
        <p:nvSpPr>
          <p:cNvPr id="97" name="Google Shape;97;p1"/>
          <p:cNvSpPr txBox="1">
            <a:spLocks noGrp="1"/>
          </p:cNvSpPr>
          <p:nvPr>
            <p:ph type="body" idx="1"/>
          </p:nvPr>
        </p:nvSpPr>
        <p:spPr>
          <a:xfrm>
            <a:off x="2343743" y="3452699"/>
            <a:ext cx="7504513" cy="1064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</a:pPr>
            <a:r>
              <a:rPr lang="en-US"/>
              <a:t>Session Number 4010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</a:pPr>
            <a:r>
              <a:rPr lang="en-US"/>
              <a:t>Day, October ##, 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5ccf7ba9c2_1_35"/>
          <p:cNvSpPr txBox="1"/>
          <p:nvPr/>
        </p:nvSpPr>
        <p:spPr>
          <a:xfrm>
            <a:off x="0" y="111500"/>
            <a:ext cx="121920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1F6CD1"/>
                </a:solidFill>
                <a:latin typeface="Karla Light"/>
                <a:ea typeface="Karla Light"/>
                <a:cs typeface="Karla Light"/>
                <a:sym typeface="Karla Light"/>
              </a:rPr>
              <a:t>A Closer Look: Late Schedule Change Request</a:t>
            </a:r>
            <a:endParaRPr sz="1800" dirty="0">
              <a:solidFill>
                <a:srgbClr val="1F6CD1"/>
              </a:solidFill>
              <a:latin typeface="Karla Light"/>
              <a:ea typeface="Karla Light"/>
              <a:cs typeface="Karla Light"/>
              <a:sym typeface="Karla Light"/>
            </a:endParaRPr>
          </a:p>
        </p:txBody>
      </p:sp>
      <p:pic>
        <p:nvPicPr>
          <p:cNvPr id="4" name="Recording #5.mp4">
            <a:hlinkClick r:id="" action="ppaction://media"/>
            <a:extLst>
              <a:ext uri="{FF2B5EF4-FFF2-40B4-BE49-F238E27FC236}">
                <a16:creationId xmlns:a16="http://schemas.microsoft.com/office/drawing/2014/main" id="{8B8F1B37-9252-2D68-2D3F-440A130AB4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57238"/>
            <a:ext cx="12192000" cy="6212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5ccf7ba9c2_0_23"/>
          <p:cNvSpPr txBox="1">
            <a:spLocks noGrp="1"/>
          </p:cNvSpPr>
          <p:nvPr>
            <p:ph type="body" idx="1"/>
          </p:nvPr>
        </p:nvSpPr>
        <p:spPr>
          <a:xfrm>
            <a:off x="1143000" y="102750"/>
            <a:ext cx="9542100" cy="732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 dirty="0">
                <a:solidFill>
                  <a:srgbClr val="1F6CD1"/>
                </a:solidFill>
                <a:latin typeface="Karla Light"/>
                <a:ea typeface="Karla Light"/>
                <a:cs typeface="Karla Light"/>
                <a:sym typeface="Karla Light"/>
              </a:rPr>
              <a:t>A Closer Look: Graduate Committees</a:t>
            </a:r>
            <a:endParaRPr dirty="0"/>
          </a:p>
        </p:txBody>
      </p:sp>
      <p:pic>
        <p:nvPicPr>
          <p:cNvPr id="2" name="Recording #6.mp4">
            <a:hlinkClick r:id="" action="ppaction://media"/>
            <a:extLst>
              <a:ext uri="{FF2B5EF4-FFF2-40B4-BE49-F238E27FC236}">
                <a16:creationId xmlns:a16="http://schemas.microsoft.com/office/drawing/2014/main" id="{AA6F2EE1-8311-8FF3-FB37-26E43E3864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621" y="764574"/>
            <a:ext cx="10832757" cy="60934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5ccf7ba9c2_1_45"/>
          <p:cNvSpPr txBox="1">
            <a:spLocks noGrp="1"/>
          </p:cNvSpPr>
          <p:nvPr>
            <p:ph type="body" idx="1"/>
          </p:nvPr>
        </p:nvSpPr>
        <p:spPr>
          <a:xfrm>
            <a:off x="839800" y="1502600"/>
            <a:ext cx="6917100" cy="136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 b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Final Signature Submission</a:t>
            </a:r>
            <a:endParaRPr sz="2100" b="1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100"/>
              <a:buChar char="●"/>
            </a:pPr>
            <a:r>
              <a:rPr lang="en-US" sz="21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Guest Approvals through token validations</a:t>
            </a:r>
            <a:endParaRPr sz="21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100"/>
              <a:buChar char="●"/>
            </a:pPr>
            <a:r>
              <a:rPr lang="en-US" sz="21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Email Access</a:t>
            </a:r>
            <a:endParaRPr sz="21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15ccf7ba9c2_1_45"/>
          <p:cNvSpPr txBox="1">
            <a:spLocks noGrp="1"/>
          </p:cNvSpPr>
          <p:nvPr>
            <p:ph type="title"/>
          </p:nvPr>
        </p:nvSpPr>
        <p:spPr>
          <a:xfrm>
            <a:off x="839818" y="457200"/>
            <a:ext cx="9858300" cy="827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 b="0">
                <a:solidFill>
                  <a:srgbClr val="1F6CD1"/>
                </a:solidFill>
                <a:latin typeface="Karla Light"/>
                <a:ea typeface="Karla Light"/>
                <a:cs typeface="Karla Light"/>
                <a:sym typeface="Karla Light"/>
              </a:rPr>
              <a:t>Approvals Through Email</a:t>
            </a:r>
            <a:endParaRPr/>
          </a:p>
        </p:txBody>
      </p:sp>
      <p:pic>
        <p:nvPicPr>
          <p:cNvPr id="180" name="Google Shape;180;g15ccf7ba9c2_1_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6700" y="2722650"/>
            <a:ext cx="9041423" cy="3390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5ccf7ba9c2_0_43"/>
          <p:cNvSpPr txBox="1"/>
          <p:nvPr/>
        </p:nvSpPr>
        <p:spPr>
          <a:xfrm>
            <a:off x="581243" y="108608"/>
            <a:ext cx="110295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1F6CD1"/>
                </a:solidFill>
                <a:latin typeface="Karla Light"/>
                <a:ea typeface="Karla Light"/>
                <a:cs typeface="Karla Light"/>
                <a:sym typeface="Karla Light"/>
              </a:rPr>
              <a:t>Impacting Change</a:t>
            </a:r>
            <a:endParaRPr sz="4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g15ccf7ba9c2_0_43"/>
          <p:cNvSpPr txBox="1"/>
          <p:nvPr/>
        </p:nvSpPr>
        <p:spPr>
          <a:xfrm>
            <a:off x="209700" y="1096800"/>
            <a:ext cx="5194800" cy="3603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b="1" i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Oracle Innovators Award - 2019</a:t>
            </a:r>
            <a:endParaRPr sz="2200" b="1" i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200" b="1" i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7 years of digital revolution with GT </a:t>
            </a:r>
            <a:r>
              <a:rPr lang="en-US" sz="2200" b="1" i="1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eForms</a:t>
            </a:r>
            <a:r>
              <a:rPr lang="en-US" sz="2200" b="1" i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200" b="1" i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200"/>
              <a:buChar char="●"/>
            </a:pPr>
            <a:r>
              <a:rPr lang="en-US" sz="22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31 Forms migrated to Production</a:t>
            </a:r>
            <a:endParaRPr sz="22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●"/>
            </a:pPr>
            <a:r>
              <a:rPr lang="en-US" sz="22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200 different requests</a:t>
            </a:r>
            <a:endParaRPr sz="22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●"/>
            </a:pPr>
            <a:r>
              <a:rPr lang="en-US" sz="22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348,000 </a:t>
            </a:r>
            <a:r>
              <a:rPr lang="en-US" sz="22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eForms</a:t>
            </a:r>
            <a:r>
              <a:rPr lang="en-US" sz="22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submitted </a:t>
            </a:r>
            <a:endParaRPr sz="22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●"/>
            </a:pPr>
            <a:r>
              <a:rPr lang="en-US" sz="22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~1.4* million pieces of paper saved</a:t>
            </a:r>
            <a:endParaRPr sz="22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●"/>
            </a:pPr>
            <a:r>
              <a:rPr lang="en-US" sz="22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Average of 225 staff </a:t>
            </a:r>
            <a:r>
              <a:rPr lang="en-US" sz="2200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hrs</a:t>
            </a:r>
            <a:r>
              <a:rPr lang="en-US" sz="22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saved per year per form</a:t>
            </a:r>
            <a:endParaRPr sz="22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2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g15ccf7ba9c2_0_43"/>
          <p:cNvPicPr preferRelativeResize="0"/>
          <p:nvPr/>
        </p:nvPicPr>
        <p:blipFill rotWithShape="1">
          <a:blip r:embed="rId3">
            <a:alphaModFix amt="96000"/>
          </a:blip>
          <a:srcRect r="7037"/>
          <a:stretch/>
        </p:blipFill>
        <p:spPr>
          <a:xfrm>
            <a:off x="5404500" y="1096800"/>
            <a:ext cx="6642749" cy="3736514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g15ccf7ba9c2_0_43"/>
          <p:cNvSpPr txBox="1"/>
          <p:nvPr/>
        </p:nvSpPr>
        <p:spPr>
          <a:xfrm>
            <a:off x="1052200" y="6423900"/>
            <a:ext cx="10845600" cy="4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*Conservative Estimations based on rough calculations. We are in the process of building out our analytics.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6975" y="717300"/>
            <a:ext cx="9138050" cy="571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1" t="2080" r="-4287" b="12088"/>
          <a:stretch/>
        </p:blipFill>
        <p:spPr>
          <a:xfrm>
            <a:off x="7099300" y="752030"/>
            <a:ext cx="3625672" cy="610597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Complete your session survey!</a:t>
            </a:r>
            <a:endParaRPr/>
          </a:p>
        </p:txBody>
      </p:sp>
      <p:sp>
        <p:nvSpPr>
          <p:cNvPr id="201" name="Google Shape;201;p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597626" cy="235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Karla"/>
              <a:buAutoNum type="arabicPeriod"/>
            </a:pPr>
            <a:r>
              <a:rPr lang="en-US"/>
              <a:t>Open the HEUG Events App on your phone, tablet, or laptop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Karla"/>
              <a:buAutoNum type="arabicPeriod"/>
            </a:pPr>
            <a:r>
              <a:rPr lang="en-US"/>
              <a:t>Click on this session in your schedule</a:t>
            </a:r>
            <a:endParaRPr/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Karla"/>
              <a:buAutoNum type="arabicPeriod"/>
            </a:pPr>
            <a:r>
              <a:rPr lang="en-US"/>
              <a:t>Under the </a:t>
            </a:r>
            <a:r>
              <a:rPr lang="en-US" i="1"/>
              <a:t>RESOURCES</a:t>
            </a:r>
            <a:r>
              <a:rPr lang="en-US"/>
              <a:t> section click the “Survey” link</a:t>
            </a:r>
            <a:endParaRPr/>
          </a:p>
        </p:txBody>
      </p:sp>
      <p:sp>
        <p:nvSpPr>
          <p:cNvPr id="202" name="Google Shape;202;p9"/>
          <p:cNvSpPr/>
          <p:nvPr/>
        </p:nvSpPr>
        <p:spPr>
          <a:xfrm>
            <a:off x="3477985" y="5644305"/>
            <a:ext cx="374309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 will be required to login with your Eventsential username and password to begin the survey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0"/>
          <p:cNvSpPr/>
          <p:nvPr/>
        </p:nvSpPr>
        <p:spPr>
          <a:xfrm>
            <a:off x="1011238" y="990600"/>
            <a:ext cx="10169525" cy="4286250"/>
          </a:xfrm>
          <a:prstGeom prst="rect">
            <a:avLst/>
          </a:prstGeom>
          <a:solidFill>
            <a:srgbClr val="171616">
              <a:alpha val="84705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10"/>
          <p:cNvSpPr txBox="1"/>
          <p:nvPr/>
        </p:nvSpPr>
        <p:spPr>
          <a:xfrm>
            <a:off x="3616325" y="1984375"/>
            <a:ext cx="4959350" cy="76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GET IN TOUCH</a:t>
            </a:r>
            <a:endParaRPr sz="1600" b="1" i="0" u="none" strike="noStrike" cap="none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09" name="Google Shape;209;p10"/>
          <p:cNvSpPr txBox="1"/>
          <p:nvPr/>
        </p:nvSpPr>
        <p:spPr>
          <a:xfrm>
            <a:off x="3294075" y="2860675"/>
            <a:ext cx="5604000" cy="90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alloyd</a:t>
            </a:r>
            <a:r>
              <a:rPr lang="en-US" sz="1800">
                <a:solidFill>
                  <a:schemeClr val="lt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@berkeley</a:t>
            </a:r>
            <a:r>
              <a:rPr lang="en-US" sz="1800" b="0" i="0" strike="noStrike" cap="none">
                <a:solidFill>
                  <a:schemeClr val="lt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</a:t>
            </a:r>
            <a:endParaRPr sz="1800" b="0" i="0" strike="noStrike" cap="none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deepthika@berkeley.com</a:t>
            </a:r>
            <a:endParaRPr sz="1800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Karla"/>
              <a:ea typeface="Karla"/>
              <a:cs typeface="Karla"/>
              <a:sym typeface="Karla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Karla"/>
                <a:ea typeface="Karla"/>
                <a:cs typeface="Karla"/>
                <a:sym typeface="Karla"/>
              </a:rPr>
              <a:t>Thank you!</a:t>
            </a:r>
            <a:endParaRPr sz="1800" b="0" i="0" u="none" strike="noStrike" cap="none">
              <a:solidFill>
                <a:srgbClr val="BFBFBF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10" name="Google Shape;210;p10"/>
          <p:cNvSpPr txBox="1"/>
          <p:nvPr/>
        </p:nvSpPr>
        <p:spPr>
          <a:xfrm>
            <a:off x="3294063" y="5592762"/>
            <a:ext cx="5603875" cy="1265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427A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B427A"/>
                </a:solidFill>
                <a:latin typeface="Karla"/>
                <a:ea typeface="Karla"/>
                <a:cs typeface="Karla"/>
                <a:sym typeface="Karla"/>
              </a:rPr>
              <a:t>This presentation and all HEUG Regional presentations will be made available on HEUG.Online for institutional members at </a:t>
            </a:r>
            <a:r>
              <a:rPr lang="en-US" sz="1200" b="0" i="0" u="sng" strike="noStrike" cap="none">
                <a:solidFill>
                  <a:srgbClr val="0B427A"/>
                </a:solidFill>
                <a:latin typeface="Karla"/>
                <a:ea typeface="Karla"/>
                <a:cs typeface="Karla"/>
                <a:sym typeface="Karl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www.heug.org</a:t>
            </a:r>
            <a:endParaRPr sz="1200" b="0" i="0" u="none" strike="noStrike" cap="none">
              <a:solidFill>
                <a:srgbClr val="0B427A"/>
              </a:solidFill>
              <a:latin typeface="Karla"/>
              <a:ea typeface="Karla"/>
              <a:cs typeface="Karla"/>
              <a:sym typeface="Karl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>
            <a:spLocks noGrp="1"/>
          </p:cNvSpPr>
          <p:nvPr>
            <p:ph type="title"/>
          </p:nvPr>
        </p:nvSpPr>
        <p:spPr>
          <a:xfrm>
            <a:off x="744500" y="256778"/>
            <a:ext cx="10830000" cy="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dirty="0">
                <a:solidFill>
                  <a:srgbClr val="1F6CD1"/>
                </a:solidFill>
                <a:latin typeface="Karla Light"/>
                <a:ea typeface="Karla Light"/>
                <a:cs typeface="Karla Light"/>
                <a:sym typeface="Karla Light"/>
              </a:rPr>
              <a:t>Presenter</a:t>
            </a:r>
            <a:endParaRPr sz="4400" b="0" dirty="0">
              <a:solidFill>
                <a:srgbClr val="1F6CD1"/>
              </a:solidFill>
              <a:latin typeface="Karla Light"/>
              <a:ea typeface="Karla Light"/>
              <a:cs typeface="Karla Light"/>
              <a:sym typeface="Karla Light"/>
            </a:endParaRPr>
          </a:p>
        </p:txBody>
      </p:sp>
      <p:sp>
        <p:nvSpPr>
          <p:cNvPr id="103" name="Google Shape;103;p2"/>
          <p:cNvSpPr txBox="1">
            <a:spLocks noGrp="1"/>
          </p:cNvSpPr>
          <p:nvPr>
            <p:ph type="body" idx="1"/>
          </p:nvPr>
        </p:nvSpPr>
        <p:spPr>
          <a:xfrm>
            <a:off x="1388001" y="5249333"/>
            <a:ext cx="9424988" cy="592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None/>
            </a:pPr>
            <a:r>
              <a:rPr lang="en-US"/>
              <a:t>Leading Berkeley eForm efforts since 2015. Expertise in Campus Solutions the following modules Admissions, Records(Enrollment, Curriculum Management), Transfer Credit, Financial Aid, Advising, Campus Community.</a:t>
            </a:r>
            <a:endParaRPr/>
          </a:p>
        </p:txBody>
      </p:sp>
      <p:sp>
        <p:nvSpPr>
          <p:cNvPr id="104" name="Google Shape;104;p2"/>
          <p:cNvSpPr txBox="1"/>
          <p:nvPr/>
        </p:nvSpPr>
        <p:spPr>
          <a:xfrm>
            <a:off x="4112250" y="4381013"/>
            <a:ext cx="3976500" cy="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427A"/>
              </a:buClr>
              <a:buSzPts val="1600"/>
              <a:buFont typeface="Arial"/>
              <a:buNone/>
            </a:pPr>
            <a:r>
              <a:rPr lang="en-US" sz="1600" b="1">
                <a:solidFill>
                  <a:srgbClr val="1F6CD1"/>
                </a:solidFill>
              </a:rPr>
              <a:t>Andrea Lloyd</a:t>
            </a:r>
            <a:endParaRPr>
              <a:solidFill>
                <a:srgbClr val="1F6CD1"/>
              </a:solidFill>
            </a:endParaRPr>
          </a:p>
        </p:txBody>
      </p:sp>
      <p:sp>
        <p:nvSpPr>
          <p:cNvPr id="105" name="Google Shape;105;p2"/>
          <p:cNvSpPr txBox="1"/>
          <p:nvPr/>
        </p:nvSpPr>
        <p:spPr>
          <a:xfrm>
            <a:off x="4299805" y="4730525"/>
            <a:ext cx="3719400" cy="3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Arial"/>
              <a:buNone/>
            </a:pPr>
            <a:r>
              <a:rPr lang="en-US">
                <a:solidFill>
                  <a:srgbClr val="7F7F7F"/>
                </a:solidFill>
              </a:rPr>
              <a:t>Senior Business Systems Analyst</a:t>
            </a:r>
            <a:endParaRPr/>
          </a:p>
        </p:txBody>
      </p:sp>
      <p:sp>
        <p:nvSpPr>
          <p:cNvPr id="106" name="Google Shape;106;p2"/>
          <p:cNvSpPr txBox="1"/>
          <p:nvPr/>
        </p:nvSpPr>
        <p:spPr>
          <a:xfrm>
            <a:off x="3860514" y="4352504"/>
            <a:ext cx="2100789" cy="349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427A"/>
              </a:buClr>
              <a:buSzPts val="1600"/>
              <a:buFont typeface="Arial"/>
              <a:buNone/>
            </a:pPr>
            <a:endParaRPr/>
          </a:p>
        </p:txBody>
      </p:sp>
      <p:pic>
        <p:nvPicPr>
          <p:cNvPr id="107" name="Google Shape;10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61823" y="1396829"/>
            <a:ext cx="2195377" cy="292718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498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"/>
          <p:cNvSpPr txBox="1">
            <a:spLocks noGrp="1"/>
          </p:cNvSpPr>
          <p:nvPr>
            <p:ph type="body" idx="1"/>
          </p:nvPr>
        </p:nvSpPr>
        <p:spPr>
          <a:xfrm>
            <a:off x="574500" y="4467450"/>
            <a:ext cx="5432400" cy="15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Berkeley is situated roughly 15 miles from San Francisco in what is known as the Bay Area</a:t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Founded in 1868</a:t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#1 Public University tied with UCLA, 2022 US News &amp; World Report</a:t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>
            <a:spLocks noGrp="1"/>
          </p:cNvSpPr>
          <p:nvPr>
            <p:ph type="pic" idx="2"/>
          </p:nvPr>
        </p:nvSpPr>
        <p:spPr>
          <a:xfrm>
            <a:off x="5117332" y="1737895"/>
            <a:ext cx="1957336" cy="1927657"/>
          </a:xfrm>
          <a:prstGeom prst="ellipse">
            <a:avLst/>
          </a:prstGeom>
          <a:noFill/>
          <a:ln>
            <a:noFill/>
          </a:ln>
        </p:spPr>
      </p:sp>
      <p:sp>
        <p:nvSpPr>
          <p:cNvPr id="114" name="Google Shape;114;p3"/>
          <p:cNvSpPr txBox="1">
            <a:spLocks noGrp="1"/>
          </p:cNvSpPr>
          <p:nvPr>
            <p:ph type="title"/>
          </p:nvPr>
        </p:nvSpPr>
        <p:spPr>
          <a:xfrm>
            <a:off x="2921275" y="3748050"/>
            <a:ext cx="63495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1F6CD1"/>
                </a:solidFill>
                <a:latin typeface="Karla Light"/>
                <a:ea typeface="Karla Light"/>
                <a:cs typeface="Karla Light"/>
                <a:sym typeface="Karla Light"/>
              </a:rPr>
              <a:t>University of California, Berkeley</a:t>
            </a:r>
            <a:endParaRPr>
              <a:solidFill>
                <a:srgbClr val="1F6CD1"/>
              </a:solidFill>
              <a:latin typeface="Karla Light"/>
              <a:ea typeface="Karla Light"/>
              <a:cs typeface="Karla Light"/>
              <a:sym typeface="Karla Light"/>
            </a:endParaRPr>
          </a:p>
        </p:txBody>
      </p:sp>
      <p:pic>
        <p:nvPicPr>
          <p:cNvPr id="115" name="Google Shape;115;p3"/>
          <p:cNvPicPr preferRelativeResize="0"/>
          <p:nvPr/>
        </p:nvPicPr>
        <p:blipFill rotWithShape="1">
          <a:blip r:embed="rId3">
            <a:alphaModFix/>
          </a:blip>
          <a:srcRect l="25322" r="25326"/>
          <a:stretch/>
        </p:blipFill>
        <p:spPr>
          <a:xfrm>
            <a:off x="4707825" y="0"/>
            <a:ext cx="2776332" cy="374805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3"/>
          <p:cNvSpPr txBox="1">
            <a:spLocks noGrp="1"/>
          </p:cNvSpPr>
          <p:nvPr>
            <p:ph type="body" idx="1"/>
          </p:nvPr>
        </p:nvSpPr>
        <p:spPr>
          <a:xfrm>
            <a:off x="6661900" y="4467450"/>
            <a:ext cx="54774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Admissions (Fall 2022 Undergraduates)</a:t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○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147,596 Applications</a:t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○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 19,803 Admitted</a:t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Enrollments (Fall 2021)</a:t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○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Undergraduate: 31,814</a:t>
            </a:r>
            <a:endParaRPr sz="20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alibri"/>
              <a:buChar char="○"/>
            </a:pPr>
            <a:r>
              <a:rPr lang="en-US" sz="20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Graduate: 13,243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5ccf7ba9c2_0_10"/>
          <p:cNvSpPr txBox="1"/>
          <p:nvPr/>
        </p:nvSpPr>
        <p:spPr>
          <a:xfrm>
            <a:off x="349521" y="907653"/>
            <a:ext cx="4995000" cy="46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Libre Franklin"/>
              <a:buChar char="●"/>
            </a:pPr>
            <a:r>
              <a:rPr lang="en-US" sz="17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IT Functional - Configuration based work</a:t>
            </a:r>
            <a:endParaRPr sz="17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Roboto"/>
              <a:buChar char="○"/>
            </a:pPr>
            <a:r>
              <a:rPr lang="en-US" sz="17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Fluid</a:t>
            </a:r>
            <a:endParaRPr sz="17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Roboto"/>
              <a:buChar char="○"/>
            </a:pPr>
            <a:r>
              <a:rPr lang="en-US" sz="17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Conditional Logic/Validations</a:t>
            </a:r>
            <a:endParaRPr sz="17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Roboto"/>
              <a:buChar char="○"/>
            </a:pPr>
            <a:r>
              <a:rPr lang="en-US" sz="17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Workflow/Approvals</a:t>
            </a:r>
            <a:endParaRPr sz="17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Roboto"/>
              <a:buChar char="○"/>
            </a:pPr>
            <a:r>
              <a:rPr lang="en-US" sz="17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Notifications</a:t>
            </a:r>
            <a:endParaRPr sz="17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Roboto"/>
              <a:buChar char="○"/>
            </a:pPr>
            <a:r>
              <a:rPr lang="en-US" sz="17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Customizations</a:t>
            </a:r>
            <a:endParaRPr sz="17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Roboto"/>
              <a:buChar char="○"/>
            </a:pPr>
            <a:r>
              <a:rPr lang="en-US" sz="17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Data Pre-population</a:t>
            </a:r>
            <a:endParaRPr sz="17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Roboto"/>
              <a:buChar char="○"/>
            </a:pPr>
            <a:r>
              <a:rPr lang="en-US" sz="17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Form Records</a:t>
            </a:r>
            <a:endParaRPr sz="17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Roboto"/>
              <a:buChar char="○"/>
            </a:pPr>
            <a:r>
              <a:rPr lang="en-US" sz="17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Security</a:t>
            </a:r>
            <a:endParaRPr sz="17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Roboto"/>
              <a:buChar char="○"/>
            </a:pPr>
            <a:r>
              <a:rPr lang="en-US" sz="17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Text</a:t>
            </a:r>
            <a:endParaRPr sz="17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Calibri"/>
              <a:buChar char="○"/>
            </a:pPr>
            <a:r>
              <a:rPr lang="en-US" sz="17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Attachments</a:t>
            </a:r>
            <a:endParaRPr sz="17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Calibri"/>
              <a:buChar char="○"/>
            </a:pPr>
            <a:r>
              <a:rPr lang="en-US" sz="17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Acknowledgements</a:t>
            </a:r>
            <a:endParaRPr sz="17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Roboto"/>
              <a:buChar char="○"/>
            </a:pPr>
            <a:r>
              <a:rPr lang="en-US" sz="17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Form Migrations</a:t>
            </a:r>
            <a:endParaRPr sz="17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Roboto"/>
              <a:buChar char="●"/>
            </a:pPr>
            <a:r>
              <a:rPr lang="en-US" sz="17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IT Technical - Development based work</a:t>
            </a:r>
            <a:endParaRPr sz="17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Roboto"/>
              <a:buChar char="○"/>
            </a:pPr>
            <a:r>
              <a:rPr lang="en-US" sz="17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Complex Validations</a:t>
            </a:r>
            <a:endParaRPr sz="17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Roboto"/>
              <a:buChar char="○"/>
            </a:pPr>
            <a:r>
              <a:rPr lang="en-US" sz="17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Customizations</a:t>
            </a:r>
            <a:endParaRPr sz="17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Libre Franklin"/>
              <a:buChar char="○"/>
            </a:pPr>
            <a:r>
              <a:rPr lang="en-US" sz="17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Automated System Updates</a:t>
            </a:r>
            <a:endParaRPr sz="17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Libre Franklin"/>
              <a:buChar char="○"/>
            </a:pPr>
            <a:r>
              <a:rPr lang="en-US" sz="17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Guest User Capabilities (Tokens)</a:t>
            </a:r>
            <a:endParaRPr sz="17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700"/>
              <a:buFont typeface="Roboto"/>
              <a:buChar char="○"/>
            </a:pPr>
            <a:r>
              <a:rPr lang="en-US" sz="17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Project Migrations</a:t>
            </a:r>
            <a:endParaRPr sz="17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g15ccf7ba9c2_0_10"/>
          <p:cNvSpPr txBox="1"/>
          <p:nvPr/>
        </p:nvSpPr>
        <p:spPr>
          <a:xfrm>
            <a:off x="501925" y="133600"/>
            <a:ext cx="11029500" cy="6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1F6CD1"/>
                </a:solidFill>
                <a:latin typeface="Karla Light"/>
                <a:ea typeface="Karla Light"/>
                <a:cs typeface="Karla Light"/>
                <a:sym typeface="Karla Light"/>
              </a:rPr>
              <a:t>Capabilities</a:t>
            </a:r>
            <a:endParaRPr sz="4400">
              <a:solidFill>
                <a:srgbClr val="1F6CD1"/>
              </a:solidFill>
              <a:latin typeface="Karla Light"/>
              <a:ea typeface="Karla Light"/>
              <a:cs typeface="Karla Light"/>
              <a:sym typeface="Karla Light"/>
            </a:endParaRPr>
          </a:p>
        </p:txBody>
      </p:sp>
      <p:pic>
        <p:nvPicPr>
          <p:cNvPr id="124" name="Google Shape;124;g15ccf7ba9c2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3050" y="945300"/>
            <a:ext cx="6846549" cy="390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g15ccf7ba9c2_0_10"/>
          <p:cNvPicPr preferRelativeResize="0"/>
          <p:nvPr/>
        </p:nvPicPr>
        <p:blipFill rotWithShape="1">
          <a:blip r:embed="rId4">
            <a:alphaModFix/>
          </a:blip>
          <a:srcRect b="5222"/>
          <a:stretch/>
        </p:blipFill>
        <p:spPr>
          <a:xfrm>
            <a:off x="6468575" y="1103800"/>
            <a:ext cx="4313950" cy="344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g15ccf7ba9c2_0_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1475" y="1420900"/>
            <a:ext cx="1538975" cy="20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5ccf7ba9c2_1_5"/>
          <p:cNvSpPr txBox="1">
            <a:spLocks noGrp="1"/>
          </p:cNvSpPr>
          <p:nvPr>
            <p:ph type="title"/>
          </p:nvPr>
        </p:nvSpPr>
        <p:spPr>
          <a:xfrm>
            <a:off x="166950" y="0"/>
            <a:ext cx="7512900" cy="121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 b="0">
                <a:solidFill>
                  <a:srgbClr val="1F6CD1"/>
                </a:solidFill>
                <a:latin typeface="Karla Light"/>
                <a:ea typeface="Karla Light"/>
                <a:cs typeface="Karla Light"/>
                <a:sym typeface="Karla Light"/>
              </a:rPr>
              <a:t>Benefits of Dynamic Digital Forms at Cal</a:t>
            </a:r>
            <a:endParaRPr/>
          </a:p>
        </p:txBody>
      </p:sp>
      <p:sp>
        <p:nvSpPr>
          <p:cNvPr id="133" name="Google Shape;133;g15ccf7ba9c2_1_5"/>
          <p:cNvSpPr txBox="1">
            <a:spLocks noGrp="1"/>
          </p:cNvSpPr>
          <p:nvPr>
            <p:ph type="body" idx="1"/>
          </p:nvPr>
        </p:nvSpPr>
        <p:spPr>
          <a:xfrm>
            <a:off x="223350" y="1317650"/>
            <a:ext cx="5055300" cy="3708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94D"/>
              </a:buClr>
              <a:buSzPts val="1100"/>
              <a:buFont typeface="Arial"/>
              <a:buNone/>
            </a:pPr>
            <a:r>
              <a:rPr lang="en-US" sz="1800" b="1" i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Building, Reinventing and Improving our Processes </a:t>
            </a:r>
            <a:endParaRPr sz="18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Char char="○"/>
            </a:pPr>
            <a:r>
              <a:rPr lang="en-US" sz="1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New Process Design</a:t>
            </a:r>
            <a:endParaRPr sz="18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Char char="○"/>
            </a:pPr>
            <a:r>
              <a:rPr lang="en-US" sz="1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Bridging Process Gaps</a:t>
            </a:r>
            <a:endParaRPr sz="18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Char char="○"/>
            </a:pPr>
            <a:r>
              <a:rPr lang="en-US" sz="1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Material Consumption</a:t>
            </a:r>
            <a:endParaRPr sz="18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Char char="○"/>
            </a:pPr>
            <a:r>
              <a:rPr lang="en-US" sz="1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Tracking</a:t>
            </a:r>
            <a:endParaRPr sz="18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Char char="○"/>
            </a:pPr>
            <a:r>
              <a:rPr lang="en-US" sz="1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High-Volume</a:t>
            </a:r>
            <a:endParaRPr sz="1800" b="1" i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User Experience</a:t>
            </a:r>
            <a:endParaRPr sz="18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Char char="○"/>
            </a:pPr>
            <a:r>
              <a:rPr lang="en-US" sz="1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Self-Service</a:t>
            </a:r>
            <a:endParaRPr sz="18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Char char="○"/>
            </a:pPr>
            <a:r>
              <a:rPr lang="en-US" sz="1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Increasing demand for better technology</a:t>
            </a:r>
            <a:endParaRPr sz="1800" b="1" i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800" b="1" i="1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Combined Experience and Improvement</a:t>
            </a:r>
            <a:endParaRPr sz="1800" b="1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Char char="○"/>
            </a:pPr>
            <a:r>
              <a:rPr lang="en-US" sz="1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Accuracy</a:t>
            </a:r>
            <a:endParaRPr sz="18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Char char="○"/>
            </a:pPr>
            <a:r>
              <a:rPr lang="en-US" sz="1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Accountability &amp; Quality Control</a:t>
            </a:r>
            <a:endParaRPr sz="18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Char char="○"/>
            </a:pPr>
            <a:r>
              <a:rPr lang="en-US" sz="1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Access</a:t>
            </a:r>
            <a:endParaRPr sz="18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Char char="○"/>
            </a:pPr>
            <a:r>
              <a:rPr lang="en-US" sz="1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Flexibility </a:t>
            </a:r>
            <a:endParaRPr sz="18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Char char="○"/>
            </a:pPr>
            <a:r>
              <a:rPr lang="en-US" sz="18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Time</a:t>
            </a:r>
            <a:endParaRPr sz="18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34" name="Google Shape;134;g15ccf7ba9c2_1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4112" y="1109425"/>
            <a:ext cx="4736014" cy="44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57;g15ccf7ba9c2_0_3">
            <a:extLst>
              <a:ext uri="{FF2B5EF4-FFF2-40B4-BE49-F238E27FC236}">
                <a16:creationId xmlns:a16="http://schemas.microsoft.com/office/drawing/2014/main" id="{7B7641D4-EB6E-6D78-C2EC-2155D5B228F3}"/>
              </a:ext>
            </a:extLst>
          </p:cNvPr>
          <p:cNvSpPr txBox="1">
            <a:spLocks/>
          </p:cNvSpPr>
          <p:nvPr/>
        </p:nvSpPr>
        <p:spPr>
          <a:xfrm>
            <a:off x="1297100" y="256850"/>
            <a:ext cx="9876000" cy="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Bef>
                <a:spcPts val="0"/>
              </a:spcBef>
            </a:pPr>
            <a:r>
              <a:rPr lang="en-US" sz="4400" dirty="0" err="1">
                <a:solidFill>
                  <a:srgbClr val="1F6CD1"/>
                </a:solidFill>
                <a:latin typeface="Karla Light"/>
                <a:ea typeface="Karla Light"/>
                <a:cs typeface="Karla Light"/>
                <a:sym typeface="Karla Light"/>
              </a:rPr>
              <a:t>eForm</a:t>
            </a:r>
            <a:r>
              <a:rPr lang="en-US" sz="4400" dirty="0">
                <a:solidFill>
                  <a:srgbClr val="1F6CD1"/>
                </a:solidFill>
                <a:latin typeface="Karla Light"/>
                <a:ea typeface="Karla Light"/>
                <a:cs typeface="Karla Light"/>
                <a:sym typeface="Karla Light"/>
              </a:rPr>
              <a:t> in Under 5 Minutes!</a:t>
            </a:r>
            <a:endParaRPr lang="en-US" sz="4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Form in 5 Min.mp4">
            <a:hlinkClick r:id="" action="ppaction://media"/>
            <a:extLst>
              <a:ext uri="{FF2B5EF4-FFF2-40B4-BE49-F238E27FC236}">
                <a16:creationId xmlns:a16="http://schemas.microsoft.com/office/drawing/2014/main" id="{ABA67ED0-EB1F-3350-4978-08D6B890A4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86250"/>
            <a:ext cx="12192000" cy="59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6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5ccf7ba9c2_1_12"/>
          <p:cNvSpPr txBox="1">
            <a:spLocks noGrp="1"/>
          </p:cNvSpPr>
          <p:nvPr>
            <p:ph type="title"/>
          </p:nvPr>
        </p:nvSpPr>
        <p:spPr>
          <a:xfrm>
            <a:off x="839819" y="457200"/>
            <a:ext cx="10115100" cy="6216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 b="0">
                <a:solidFill>
                  <a:srgbClr val="1F6CD1"/>
                </a:solidFill>
                <a:latin typeface="Karla Light"/>
                <a:ea typeface="Karla Light"/>
                <a:cs typeface="Karla Light"/>
                <a:sym typeface="Karla Light"/>
              </a:rPr>
              <a:t>Engaging our Campus</a:t>
            </a:r>
            <a:r>
              <a:rPr lang="en-US" sz="44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0">
                <a:solidFill>
                  <a:srgbClr val="1F6CD1"/>
                </a:solidFill>
                <a:latin typeface="Karla Light"/>
                <a:ea typeface="Karla Light"/>
                <a:cs typeface="Karla Light"/>
                <a:sym typeface="Karla Light"/>
              </a:rPr>
              <a:t>Community</a:t>
            </a:r>
            <a:endParaRPr/>
          </a:p>
        </p:txBody>
      </p:sp>
      <p:sp>
        <p:nvSpPr>
          <p:cNvPr id="141" name="Google Shape;141;g15ccf7ba9c2_1_12"/>
          <p:cNvSpPr txBox="1">
            <a:spLocks noGrp="1"/>
          </p:cNvSpPr>
          <p:nvPr>
            <p:ph type="body" idx="1"/>
          </p:nvPr>
        </p:nvSpPr>
        <p:spPr>
          <a:xfrm>
            <a:off x="6113125" y="1327650"/>
            <a:ext cx="5242200" cy="4533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Colleges</a:t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Berkeley Law</a:t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Berkeley Graduate Division</a:t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College of Chemistry</a:t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College of Engineering</a:t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College of Environmental Design</a:t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College of Letters &amp; Science</a:t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Rausser College of Natural Resources</a:t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Haas School of Business</a:t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Faculty</a:t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On-Campus</a:t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Off-Campus</a:t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15ccf7ba9c2_1_12"/>
          <p:cNvSpPr txBox="1">
            <a:spLocks noGrp="1"/>
          </p:cNvSpPr>
          <p:nvPr>
            <p:ph type="body" idx="2"/>
          </p:nvPr>
        </p:nvSpPr>
        <p:spPr>
          <a:xfrm>
            <a:off x="1361325" y="1335650"/>
            <a:ext cx="4494900" cy="4533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Students</a:t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Undergraduates</a:t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Graduates</a:t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Law</a:t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University Extension</a:t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Staff</a:t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Office of the Registrar</a:t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Financial Aid &amp; Scholarships Office</a:t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Summer Sessions</a:t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International Office</a:t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Athletics</a:t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Disability Access &amp; Compliance Services</a:t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Undergraduate Advising</a:t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Graduate Advising</a:t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Char char="●"/>
            </a:pPr>
            <a:r>
              <a:rPr lang="en-US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Student Financials</a:t>
            </a: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5ccf7ba9c2_1_24"/>
          <p:cNvSpPr txBox="1">
            <a:spLocks noGrp="1"/>
          </p:cNvSpPr>
          <p:nvPr>
            <p:ph type="title"/>
          </p:nvPr>
        </p:nvSpPr>
        <p:spPr>
          <a:xfrm>
            <a:off x="839825" y="457200"/>
            <a:ext cx="10371900" cy="530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 b="0">
                <a:solidFill>
                  <a:srgbClr val="1F6CD1"/>
                </a:solidFill>
                <a:latin typeface="Karla Light"/>
                <a:ea typeface="Karla Light"/>
                <a:cs typeface="Karla Light"/>
                <a:sym typeface="Karla Light"/>
              </a:rPr>
              <a:t>An Expanding Portfolio</a:t>
            </a:r>
            <a:endParaRPr/>
          </a:p>
        </p:txBody>
      </p:sp>
      <p:sp>
        <p:nvSpPr>
          <p:cNvPr id="149" name="Google Shape;149;g15ccf7ba9c2_1_24"/>
          <p:cNvSpPr txBox="1">
            <a:spLocks noGrp="1"/>
          </p:cNvSpPr>
          <p:nvPr>
            <p:ph type="body" idx="1"/>
          </p:nvPr>
        </p:nvSpPr>
        <p:spPr>
          <a:xfrm>
            <a:off x="5183200" y="1204250"/>
            <a:ext cx="3851400" cy="4656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Graduate Specific</a:t>
            </a:r>
            <a:endParaRPr sz="15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Advancement Committee Creation</a:t>
            </a:r>
            <a:endParaRPr sz="15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Qualifying Exam Results</a:t>
            </a:r>
            <a:endParaRPr sz="15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Qualifying Exam Committee Creation</a:t>
            </a:r>
            <a:endParaRPr sz="15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Doctoral Candidacy Report</a:t>
            </a:r>
            <a:endParaRPr sz="15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Parental Leave</a:t>
            </a:r>
            <a:endParaRPr sz="15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 Absentia</a:t>
            </a:r>
            <a:endParaRPr sz="15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Filing Fee</a:t>
            </a:r>
            <a:endParaRPr sz="15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Internship Leave</a:t>
            </a:r>
            <a:endParaRPr sz="15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Dissertation/Thesis Completion</a:t>
            </a:r>
            <a:endParaRPr sz="15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Funding Exceptions</a:t>
            </a:r>
            <a:endParaRPr sz="15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Academic Exceptions</a:t>
            </a:r>
            <a:endParaRPr sz="15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Readmission</a:t>
            </a: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Appointment Exceptions</a:t>
            </a:r>
            <a:endParaRPr sz="15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Additional Forms</a:t>
            </a:r>
            <a:endParaRPr sz="15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Emergency Loan Request</a:t>
            </a:r>
            <a:endParaRPr sz="15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Veterans Benefit Renewal</a:t>
            </a:r>
            <a:endParaRPr sz="15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Course Breadth Adjustments</a:t>
            </a:r>
            <a:endParaRPr sz="15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Multi-Term Course Grading Basis Selections (COVID-19)</a:t>
            </a:r>
            <a:endParaRPr sz="15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Calibri"/>
              <a:buChar char="●"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Room Scheduling</a:t>
            </a: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Calibri"/>
              <a:buChar char="●"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Legal Name Change Petition</a:t>
            </a:r>
            <a:endParaRPr sz="15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0" name="Google Shape;150;g15ccf7ba9c2_1_24"/>
          <p:cNvSpPr txBox="1">
            <a:spLocks noGrp="1"/>
          </p:cNvSpPr>
          <p:nvPr>
            <p:ph type="body" idx="2"/>
          </p:nvPr>
        </p:nvSpPr>
        <p:spPr>
          <a:xfrm>
            <a:off x="839800" y="1212350"/>
            <a:ext cx="3932100" cy="4656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Enrollment Processes</a:t>
            </a:r>
            <a:endParaRPr sz="15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Calibri"/>
              <a:buChar char="●"/>
            </a:pPr>
            <a:r>
              <a:rPr lang="en-US" sz="15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Late Class Schedule Actions</a:t>
            </a:r>
            <a:endParaRPr sz="15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238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Calibri"/>
              <a:buChar char="○"/>
            </a:pPr>
            <a:r>
              <a:rPr lang="en-US" sz="15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Drops, Add, Units, Grading basis</a:t>
            </a:r>
            <a:endParaRPr sz="15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Calibri"/>
              <a:buChar char="●"/>
            </a:pPr>
            <a:r>
              <a:rPr lang="en-US" sz="15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Term Cancellation</a:t>
            </a:r>
            <a:endParaRPr sz="15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Calibri"/>
              <a:buChar char="●"/>
            </a:pPr>
            <a:r>
              <a:rPr lang="en-US" sz="15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Term Withdrawal</a:t>
            </a:r>
            <a:endParaRPr sz="15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Calibri"/>
              <a:buChar char="●"/>
            </a:pPr>
            <a:r>
              <a:rPr lang="en-US" sz="15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Class Enrollment</a:t>
            </a:r>
            <a:endParaRPr sz="15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Calibri"/>
              <a:buChar char="●"/>
            </a:pPr>
            <a:r>
              <a:rPr lang="en-US" sz="15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Exceptional Enrollment Verifications</a:t>
            </a:r>
            <a:endParaRPr sz="15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Academic</a:t>
            </a:r>
            <a:endParaRPr sz="15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Calibri"/>
              <a:buChar char="●"/>
            </a:pPr>
            <a:r>
              <a:rPr lang="en-US" sz="15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Change of Expected Graduation Term</a:t>
            </a:r>
            <a:endParaRPr sz="15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Calibri"/>
              <a:buChar char="●"/>
            </a:pPr>
            <a:r>
              <a:rPr lang="en-US" sz="15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Add/Drop/Change of:</a:t>
            </a:r>
            <a:endParaRPr sz="15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Calibri"/>
              <a:buChar char="●"/>
            </a:pPr>
            <a:r>
              <a:rPr lang="en-US" sz="15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College (Undergraduate)</a:t>
            </a:r>
            <a:endParaRPr sz="15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Calibri"/>
              <a:buChar char="●"/>
            </a:pPr>
            <a:r>
              <a:rPr lang="en-US" sz="15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Major (Graduate/Undergraduate)</a:t>
            </a:r>
            <a:endParaRPr sz="15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Calibri"/>
              <a:buChar char="●"/>
            </a:pPr>
            <a:r>
              <a:rPr lang="en-US" sz="15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Program (Graduate)</a:t>
            </a:r>
            <a:endParaRPr sz="15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Calibri"/>
              <a:buChar char="●"/>
            </a:pPr>
            <a:r>
              <a:rPr lang="en-US" sz="15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Designated Emphasis (Graduate)</a:t>
            </a:r>
            <a:endParaRPr sz="15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Calibri"/>
              <a:buChar char="●"/>
            </a:pPr>
            <a:r>
              <a:rPr lang="en-US" sz="15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Minor (Undergraduate)</a:t>
            </a:r>
            <a:endParaRPr sz="15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Calibri"/>
              <a:buChar char="●"/>
            </a:pPr>
            <a:r>
              <a:rPr lang="en-US" sz="15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Subplan (Graduate/Undergraduate)</a:t>
            </a:r>
            <a:endParaRPr sz="15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Law Specific</a:t>
            </a:r>
            <a:endParaRPr sz="15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Calibri"/>
              <a:buChar char="●"/>
            </a:pPr>
            <a:r>
              <a:rPr lang="en-US" sz="15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Intention to Take Bar Exam </a:t>
            </a:r>
            <a:endParaRPr sz="15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Calibri"/>
              <a:buChar char="●"/>
            </a:pPr>
            <a:r>
              <a:rPr lang="en-US" sz="15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Jurisprudence Award</a:t>
            </a:r>
            <a:endParaRPr sz="15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Calibri"/>
              <a:buChar char="●"/>
            </a:pPr>
            <a:r>
              <a:rPr lang="en-US" sz="15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Prosser Prize</a:t>
            </a:r>
            <a:endParaRPr sz="15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Calibri"/>
              <a:buChar char="●"/>
            </a:pPr>
            <a:r>
              <a:rPr lang="en-US" sz="15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Academic Rule Exceptions</a:t>
            </a:r>
            <a:endParaRPr/>
          </a:p>
        </p:txBody>
      </p:sp>
      <p:sp>
        <p:nvSpPr>
          <p:cNvPr id="151" name="Google Shape;151;g15ccf7ba9c2_1_24"/>
          <p:cNvSpPr txBox="1"/>
          <p:nvPr/>
        </p:nvSpPr>
        <p:spPr>
          <a:xfrm>
            <a:off x="8822775" y="1212350"/>
            <a:ext cx="3044100" cy="2934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In the Near Future</a:t>
            </a:r>
            <a:endParaRPr sz="15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Department Admission</a:t>
            </a:r>
            <a:endParaRPr sz="15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Libre Franklin"/>
              <a:buChar char="●"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Credit by Examination</a:t>
            </a:r>
            <a:endParaRPr sz="15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Libre Franklin"/>
              <a:buChar char="●"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Extend Incomplete Deadline</a:t>
            </a:r>
            <a:endParaRPr sz="15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Freeze Incomplete Grade</a:t>
            </a:r>
            <a:endParaRPr sz="15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Undergraduate Readmission</a:t>
            </a:r>
            <a:endParaRPr sz="15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Char char="●"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Reduced Tuition</a:t>
            </a:r>
            <a:endParaRPr sz="15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Calibri"/>
              <a:buChar char="●"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Retroactive Enrollment Changes</a:t>
            </a:r>
            <a:endParaRPr sz="15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Calibri"/>
              <a:buChar char="●"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Veteran Benefits Intake Request</a:t>
            </a:r>
          </a:p>
          <a:p>
            <a:pPr marL="457200" lvl="0" indent="-3238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500"/>
              <a:buFont typeface="Calibri"/>
              <a:buChar char="●"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Remove Incomplete Grade</a:t>
            </a:r>
            <a:endParaRPr sz="15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5ccf7ba9c2_0_3"/>
          <p:cNvSpPr txBox="1">
            <a:spLocks noGrp="1"/>
          </p:cNvSpPr>
          <p:nvPr>
            <p:ph type="body" idx="1"/>
          </p:nvPr>
        </p:nvSpPr>
        <p:spPr>
          <a:xfrm>
            <a:off x="1297100" y="256850"/>
            <a:ext cx="9876000" cy="62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1F6CD1"/>
                </a:solidFill>
                <a:latin typeface="Karla Light"/>
                <a:ea typeface="Karla Light"/>
                <a:cs typeface="Karla Light"/>
                <a:sym typeface="Karla Light"/>
              </a:rPr>
              <a:t>An Expanding Portfolio - Visualized</a:t>
            </a:r>
            <a:endParaRPr sz="44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58" name="Google Shape;158;g15ccf7ba9c2_0_3" title="Chart"/>
          <p:cNvPicPr preferRelativeResize="0"/>
          <p:nvPr/>
        </p:nvPicPr>
        <p:blipFill rotWithShape="1">
          <a:blip r:embed="rId3">
            <a:alphaModFix/>
          </a:blip>
          <a:srcRect t="10516" b="14147"/>
          <a:stretch/>
        </p:blipFill>
        <p:spPr>
          <a:xfrm>
            <a:off x="780299" y="1972418"/>
            <a:ext cx="6670875" cy="35139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51;g15ccf7ba9c2_1_24">
            <a:extLst>
              <a:ext uri="{FF2B5EF4-FFF2-40B4-BE49-F238E27FC236}">
                <a16:creationId xmlns:a16="http://schemas.microsoft.com/office/drawing/2014/main" id="{9BC78B1F-84C1-2343-E9F1-8F96C028F898}"/>
              </a:ext>
            </a:extLst>
          </p:cNvPr>
          <p:cNvSpPr txBox="1"/>
          <p:nvPr/>
        </p:nvSpPr>
        <p:spPr>
          <a:xfrm>
            <a:off x="7622625" y="2329056"/>
            <a:ext cx="3044100" cy="1400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Numbers for 2022: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7500 form submissions per month</a:t>
            </a:r>
          </a:p>
          <a:p>
            <a:pPr marL="285750" lvl="0" indent="-2857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250 form submission per day </a:t>
            </a:r>
            <a:endParaRPr sz="1500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51;g15ccf7ba9c2_1_24">
            <a:extLst>
              <a:ext uri="{FF2B5EF4-FFF2-40B4-BE49-F238E27FC236}">
                <a16:creationId xmlns:a16="http://schemas.microsoft.com/office/drawing/2014/main" id="{E622402F-9FBF-D1B8-BAE7-EE97CD822D7C}"/>
              </a:ext>
            </a:extLst>
          </p:cNvPr>
          <p:cNvSpPr txBox="1"/>
          <p:nvPr/>
        </p:nvSpPr>
        <p:spPr>
          <a:xfrm>
            <a:off x="917025" y="1236641"/>
            <a:ext cx="3044100" cy="728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500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Proportion of requests over 5 years from 2016 – 2021: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gional Conferences Content">
  <a:themeElements>
    <a:clrScheme name="Custom 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F4511E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85b5288-f98f-4dbd-b2de-285dab6c56aa">
      <Terms xmlns="http://schemas.microsoft.com/office/infopath/2007/PartnerControls"/>
    </lcf76f155ced4ddcb4097134ff3c332f>
    <TaxCatchAll xmlns="e62d01aa-851f-4967-996f-44b06a267e2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0C4CD49786104EA1C9A0CF1C2AB643" ma:contentTypeVersion="15" ma:contentTypeDescription="Create a new document." ma:contentTypeScope="" ma:versionID="271b8273d5f7f576eed8b652577a41b2">
  <xsd:schema xmlns:xsd="http://www.w3.org/2001/XMLSchema" xmlns:xs="http://www.w3.org/2001/XMLSchema" xmlns:p="http://schemas.microsoft.com/office/2006/metadata/properties" xmlns:ns2="e62d01aa-851f-4967-996f-44b06a267e25" xmlns:ns3="485b5288-f98f-4dbd-b2de-285dab6c56aa" targetNamespace="http://schemas.microsoft.com/office/2006/metadata/properties" ma:root="true" ma:fieldsID="d5c7eaefd314006511b59d745f1f1419" ns2:_="" ns3:_="">
    <xsd:import namespace="e62d01aa-851f-4967-996f-44b06a267e25"/>
    <xsd:import namespace="485b5288-f98f-4dbd-b2de-285dab6c56a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2d01aa-851f-4967-996f-44b06a267e2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45b99fc-05dc-4387-a6ff-f8253b541fb6}" ma:internalName="TaxCatchAll" ma:showField="CatchAllData" ma:web="e62d01aa-851f-4967-996f-44b06a267e2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5b5288-f98f-4dbd-b2de-285dab6c56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26cdea6-d1bf-4950-b76e-35c763027a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669D8F-6BDA-48B8-AB84-0BA2E53C817A}">
  <ds:schemaRefs>
    <ds:schemaRef ds:uri="http://purl.org/dc/elements/1.1/"/>
    <ds:schemaRef ds:uri="485b5288-f98f-4dbd-b2de-285dab6c56aa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purl.org/dc/dcmitype/"/>
    <ds:schemaRef ds:uri="http://schemas.microsoft.com/office/2006/documentManagement/types"/>
    <ds:schemaRef ds:uri="e62d01aa-851f-4967-996f-44b06a267e25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AA34F00-43B0-4DE9-AA07-97F93D023B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C27084-1A28-4F96-B304-8D844AD3AA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2d01aa-851f-4967-996f-44b06a267e25"/>
    <ds:schemaRef ds:uri="485b5288-f98f-4dbd-b2de-285dab6c56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2102</Words>
  <Application>Microsoft Macintosh PowerPoint</Application>
  <PresentationFormat>Widescreen</PresentationFormat>
  <Paragraphs>385</Paragraphs>
  <Slides>16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Karla</vt:lpstr>
      <vt:lpstr>Calibri</vt:lpstr>
      <vt:lpstr>Libre Franklin</vt:lpstr>
      <vt:lpstr>Karla Light</vt:lpstr>
      <vt:lpstr>Arial</vt:lpstr>
      <vt:lpstr>Roboto</vt:lpstr>
      <vt:lpstr>Franklin Gothic</vt:lpstr>
      <vt:lpstr>Regional Conferences Content</vt:lpstr>
      <vt:lpstr>Revolutionizing the Campus Experience with PeopleSoft-based GT eForms at UC Berkeley</vt:lpstr>
      <vt:lpstr>Presenter</vt:lpstr>
      <vt:lpstr>University of California, Berkeley</vt:lpstr>
      <vt:lpstr>PowerPoint Presentation</vt:lpstr>
      <vt:lpstr>Benefits of Dynamic Digital Forms at Cal</vt:lpstr>
      <vt:lpstr>PowerPoint Presentation</vt:lpstr>
      <vt:lpstr>Engaging our Campus Community</vt:lpstr>
      <vt:lpstr>An Expanding Portfolio</vt:lpstr>
      <vt:lpstr>PowerPoint Presentation</vt:lpstr>
      <vt:lpstr>PowerPoint Presentation</vt:lpstr>
      <vt:lpstr>PowerPoint Presentation</vt:lpstr>
      <vt:lpstr>Approvals Through Email</vt:lpstr>
      <vt:lpstr>PowerPoint Presentation</vt:lpstr>
      <vt:lpstr>PowerPoint Presentation</vt:lpstr>
      <vt:lpstr>Complete your session survey!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Revolutionizing the Campus Experience with PeopleSoft-based GT eForms at UC Berkeley</dc:title>
  <dc:creator>RePack by Diakov</dc:creator>
  <cp:lastModifiedBy>Scott Livingston</cp:lastModifiedBy>
  <cp:revision>1</cp:revision>
  <dcterms:created xsi:type="dcterms:W3CDTF">2016-12-07T06:54:28Z</dcterms:created>
  <dcterms:modified xsi:type="dcterms:W3CDTF">2022-11-09T16:52:14Z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0x010100AF0C4CD49786104EA1C9A0CF1C2AB643</vt:lpwstr>
  </property>
</Properties>
</file>