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93" r:id="rId3"/>
    <p:sldId id="267" r:id="rId4"/>
    <p:sldId id="315" r:id="rId5"/>
    <p:sldId id="297" r:id="rId6"/>
    <p:sldId id="302" r:id="rId7"/>
    <p:sldId id="303" r:id="rId8"/>
    <p:sldId id="304" r:id="rId9"/>
    <p:sldId id="305" r:id="rId10"/>
    <p:sldId id="301" r:id="rId11"/>
    <p:sldId id="308" r:id="rId12"/>
    <p:sldId id="325" r:id="rId13"/>
    <p:sldId id="326" r:id="rId14"/>
    <p:sldId id="311" r:id="rId15"/>
    <p:sldId id="309" r:id="rId16"/>
    <p:sldId id="316" r:id="rId17"/>
    <p:sldId id="313" r:id="rId18"/>
    <p:sldId id="312" r:id="rId19"/>
    <p:sldId id="318" r:id="rId20"/>
    <p:sldId id="319" r:id="rId21"/>
    <p:sldId id="320" r:id="rId22"/>
    <p:sldId id="310" r:id="rId23"/>
    <p:sldId id="317" r:id="rId24"/>
    <p:sldId id="324" r:id="rId25"/>
    <p:sldId id="291" r:id="rId2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55461"/>
    <a:srgbClr val="262D30"/>
    <a:srgbClr val="5C9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51" autoAdjust="0"/>
    <p:restoredTop sz="64456" autoAdjust="0"/>
  </p:normalViewPr>
  <p:slideViewPr>
    <p:cSldViewPr snapToGrid="0" snapToObjects="1">
      <p:cViewPr varScale="1">
        <p:scale>
          <a:sx n="52" d="100"/>
          <a:sy n="52" d="100"/>
        </p:scale>
        <p:origin x="1306" y="29"/>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pn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39.png"/><Relationship Id="rId6" Type="http://schemas.openxmlformats.org/officeDocument/2006/relationships/image" Target="../media/image41.jpeg"/><Relationship Id="rId5" Type="http://schemas.openxmlformats.org/officeDocument/2006/relationships/image" Target="../media/image43.jpeg"/><Relationship Id="rId4"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D5E72-F08C-4454-975E-78C940B3B55A}" type="doc">
      <dgm:prSet loTypeId="urn:microsoft.com/office/officeart/2005/8/layout/list1" loCatId="list" qsTypeId="urn:microsoft.com/office/officeart/2005/8/quickstyle/3d3" qsCatId="3D" csTypeId="urn:microsoft.com/office/officeart/2005/8/colors/colorful1" csCatId="colorful" phldr="1"/>
      <dgm:spPr/>
      <dgm:t>
        <a:bodyPr/>
        <a:lstStyle/>
        <a:p>
          <a:endParaRPr lang="en-US"/>
        </a:p>
      </dgm:t>
    </dgm:pt>
    <dgm:pt modelId="{F3DD999B-9FAD-4ED5-BA31-947196D49E66}">
      <dgm:prSet phldrT="[Text]" custT="1"/>
      <dgm:spPr>
        <a:solidFill>
          <a:srgbClr val="355461"/>
        </a:solidFill>
      </dgm:spPr>
      <dgm:t>
        <a:bodyPr/>
        <a:lstStyle/>
        <a:p>
          <a:r>
            <a:rPr lang="en-US" sz="2000" dirty="0">
              <a:latin typeface="Open Sans Light"/>
            </a:rPr>
            <a:t>GT eForms™</a:t>
          </a:r>
        </a:p>
      </dgm:t>
    </dgm:pt>
    <dgm:pt modelId="{83835E37-7A31-4CCA-B7D1-8FAD9C236EE8}" type="parTrans" cxnId="{FD5AB00D-1107-4B6D-9399-FFD019C5E5AF}">
      <dgm:prSet/>
      <dgm:spPr/>
      <dgm:t>
        <a:bodyPr/>
        <a:lstStyle/>
        <a:p>
          <a:endParaRPr lang="en-US" sz="2000">
            <a:latin typeface="Open Sans Light"/>
          </a:endParaRPr>
        </a:p>
      </dgm:t>
    </dgm:pt>
    <dgm:pt modelId="{51DC46D6-D625-46F8-A992-8CBA80ED8515}" type="sibTrans" cxnId="{FD5AB00D-1107-4B6D-9399-FFD019C5E5AF}">
      <dgm:prSet/>
      <dgm:spPr/>
      <dgm:t>
        <a:bodyPr/>
        <a:lstStyle/>
        <a:p>
          <a:endParaRPr lang="en-US" sz="2000">
            <a:latin typeface="Open Sans Light"/>
          </a:endParaRPr>
        </a:p>
      </dgm:t>
    </dgm:pt>
    <dgm:pt modelId="{331DA003-247F-4F9F-8A2E-A7BC1E799430}">
      <dgm:prSet phldrT="[Text]" custT="1"/>
      <dgm:spPr>
        <a:solidFill>
          <a:schemeClr val="accent4">
            <a:lumMod val="50000"/>
          </a:schemeClr>
        </a:solidFill>
      </dgm:spPr>
      <dgm:t>
        <a:bodyPr/>
        <a:lstStyle/>
        <a:p>
          <a:r>
            <a:rPr lang="en-US" sz="2000" dirty="0">
              <a:latin typeface="Open Sans Light"/>
            </a:rPr>
            <a:t>Guided Self-Service</a:t>
          </a:r>
        </a:p>
      </dgm:t>
    </dgm:pt>
    <dgm:pt modelId="{4A4B64D1-AC5F-4B75-B47A-CD92FC18EC4E}" type="parTrans" cxnId="{82B9A208-CB8D-4E50-87BB-815B247F97E8}">
      <dgm:prSet/>
      <dgm:spPr/>
      <dgm:t>
        <a:bodyPr/>
        <a:lstStyle/>
        <a:p>
          <a:endParaRPr lang="en-US" sz="2000">
            <a:latin typeface="Open Sans Light"/>
          </a:endParaRPr>
        </a:p>
      </dgm:t>
    </dgm:pt>
    <dgm:pt modelId="{47B46C55-9657-49C9-AD58-CCC29F7B5710}" type="sibTrans" cxnId="{82B9A208-CB8D-4E50-87BB-815B247F97E8}">
      <dgm:prSet/>
      <dgm:spPr/>
      <dgm:t>
        <a:bodyPr/>
        <a:lstStyle/>
        <a:p>
          <a:endParaRPr lang="en-US" sz="2000">
            <a:latin typeface="Open Sans Light"/>
          </a:endParaRPr>
        </a:p>
      </dgm:t>
    </dgm:pt>
    <dgm:pt modelId="{B44413C2-A94F-482D-B1AA-314FB17D02E6}">
      <dgm:prSet phldrT="[Text]" custT="1"/>
      <dgm:spPr>
        <a:solidFill>
          <a:schemeClr val="accent5">
            <a:lumMod val="50000"/>
          </a:schemeClr>
        </a:solidFill>
      </dgm:spPr>
      <dgm:t>
        <a:bodyPr/>
        <a:lstStyle/>
        <a:p>
          <a:r>
            <a:rPr lang="en-US" sz="2000" dirty="0">
              <a:latin typeface="Open Sans Light"/>
            </a:rPr>
            <a:t>PeopleSoft Forms and Approval Builder</a:t>
          </a:r>
        </a:p>
      </dgm:t>
    </dgm:pt>
    <dgm:pt modelId="{F4B9997C-DBD1-4E77-80C6-E3656B1B964D}" type="parTrans" cxnId="{03CEE721-8FA5-4870-950D-23B00ABD1D51}">
      <dgm:prSet/>
      <dgm:spPr/>
      <dgm:t>
        <a:bodyPr/>
        <a:lstStyle/>
        <a:p>
          <a:endParaRPr lang="en-US" sz="2000">
            <a:latin typeface="Open Sans Light"/>
          </a:endParaRPr>
        </a:p>
      </dgm:t>
    </dgm:pt>
    <dgm:pt modelId="{77ADFC6D-052C-4650-A3A6-EE26641EDF42}" type="sibTrans" cxnId="{03CEE721-8FA5-4870-950D-23B00ABD1D51}">
      <dgm:prSet/>
      <dgm:spPr/>
      <dgm:t>
        <a:bodyPr/>
        <a:lstStyle/>
        <a:p>
          <a:endParaRPr lang="en-US" sz="2000">
            <a:latin typeface="Open Sans Light"/>
          </a:endParaRPr>
        </a:p>
      </dgm:t>
    </dgm:pt>
    <dgm:pt modelId="{E079EB0F-BD37-421F-B9D8-C2923BA9F164}">
      <dgm:prSet phldrT="[Text]" custT="1"/>
      <dgm:spPr>
        <a:solidFill>
          <a:schemeClr val="accent3">
            <a:lumMod val="75000"/>
          </a:schemeClr>
        </a:solidFill>
      </dgm:spPr>
      <dgm:t>
        <a:bodyPr/>
        <a:lstStyle/>
        <a:p>
          <a:r>
            <a:rPr lang="en-US" sz="2000" dirty="0">
              <a:latin typeface="Open Sans Light"/>
            </a:rPr>
            <a:t>Manager/Employee Self-Service</a:t>
          </a:r>
        </a:p>
      </dgm:t>
    </dgm:pt>
    <dgm:pt modelId="{B74A683D-4EDC-4102-A284-80053C58E38F}" type="parTrans" cxnId="{8BFDAA07-AF0D-48D4-BF74-AEDB637D35E9}">
      <dgm:prSet/>
      <dgm:spPr/>
      <dgm:t>
        <a:bodyPr/>
        <a:lstStyle/>
        <a:p>
          <a:endParaRPr lang="en-US" sz="2000">
            <a:latin typeface="Open Sans Light"/>
          </a:endParaRPr>
        </a:p>
      </dgm:t>
    </dgm:pt>
    <dgm:pt modelId="{B09BB9CA-B39A-44B4-89BE-62769D403485}" type="sibTrans" cxnId="{8BFDAA07-AF0D-48D4-BF74-AEDB637D35E9}">
      <dgm:prSet/>
      <dgm:spPr/>
      <dgm:t>
        <a:bodyPr/>
        <a:lstStyle/>
        <a:p>
          <a:endParaRPr lang="en-US" sz="2000">
            <a:latin typeface="Open Sans Light"/>
          </a:endParaRPr>
        </a:p>
      </dgm:t>
    </dgm:pt>
    <dgm:pt modelId="{7F4D5DC6-3408-4D5C-9671-3E8A86C79201}">
      <dgm:prSet phldrT="[Text]" custT="1"/>
      <dgm:spPr>
        <a:solidFill>
          <a:schemeClr val="accent4"/>
        </a:solidFill>
      </dgm:spPr>
      <dgm:t>
        <a:bodyPr/>
        <a:lstStyle/>
        <a:p>
          <a:r>
            <a:rPr lang="en-US" sz="2000" dirty="0">
              <a:latin typeface="Open Sans Light"/>
            </a:rPr>
            <a:t>Custom Development with Approval Framework</a:t>
          </a:r>
        </a:p>
      </dgm:t>
    </dgm:pt>
    <dgm:pt modelId="{92BC60BC-323A-409C-9631-389879B4C5EA}" type="parTrans" cxnId="{23D9F125-7B00-4834-BCAE-71F748F48640}">
      <dgm:prSet/>
      <dgm:spPr/>
      <dgm:t>
        <a:bodyPr/>
        <a:lstStyle/>
        <a:p>
          <a:endParaRPr lang="en-US"/>
        </a:p>
      </dgm:t>
    </dgm:pt>
    <dgm:pt modelId="{EA9464D0-4644-4798-B321-EB8EB7792701}" type="sibTrans" cxnId="{23D9F125-7B00-4834-BCAE-71F748F48640}">
      <dgm:prSet/>
      <dgm:spPr/>
      <dgm:t>
        <a:bodyPr/>
        <a:lstStyle/>
        <a:p>
          <a:endParaRPr lang="en-US"/>
        </a:p>
      </dgm:t>
    </dgm:pt>
    <dgm:pt modelId="{D780C289-4BB5-43CE-9F22-2098182974B0}" type="pres">
      <dgm:prSet presAssocID="{F15D5E72-F08C-4454-975E-78C940B3B55A}" presName="linear" presStyleCnt="0">
        <dgm:presLayoutVars>
          <dgm:dir/>
          <dgm:animLvl val="lvl"/>
          <dgm:resizeHandles val="exact"/>
        </dgm:presLayoutVars>
      </dgm:prSet>
      <dgm:spPr/>
    </dgm:pt>
    <dgm:pt modelId="{C493DA9E-0511-46DF-AAA5-64A36C3DC849}" type="pres">
      <dgm:prSet presAssocID="{F3DD999B-9FAD-4ED5-BA31-947196D49E66}" presName="parentLin" presStyleCnt="0"/>
      <dgm:spPr/>
    </dgm:pt>
    <dgm:pt modelId="{A743DDFC-B84B-463B-8757-A122393042E3}" type="pres">
      <dgm:prSet presAssocID="{F3DD999B-9FAD-4ED5-BA31-947196D49E66}" presName="parentLeftMargin" presStyleLbl="node1" presStyleIdx="0" presStyleCnt="5"/>
      <dgm:spPr/>
    </dgm:pt>
    <dgm:pt modelId="{B2117868-038A-4A4B-8BF6-7077ED2DFE6A}" type="pres">
      <dgm:prSet presAssocID="{F3DD999B-9FAD-4ED5-BA31-947196D49E66}" presName="parentText" presStyleLbl="node1" presStyleIdx="0" presStyleCnt="5" custScaleX="130714">
        <dgm:presLayoutVars>
          <dgm:chMax val="0"/>
          <dgm:bulletEnabled val="1"/>
        </dgm:presLayoutVars>
      </dgm:prSet>
      <dgm:spPr/>
    </dgm:pt>
    <dgm:pt modelId="{D9BA3D6A-A715-46BD-9846-EF0A092B41A0}" type="pres">
      <dgm:prSet presAssocID="{F3DD999B-9FAD-4ED5-BA31-947196D49E66}" presName="negativeSpace" presStyleCnt="0"/>
      <dgm:spPr/>
    </dgm:pt>
    <dgm:pt modelId="{1C0CD1FE-1E27-4671-AA30-1D16C7FA8616}" type="pres">
      <dgm:prSet presAssocID="{F3DD999B-9FAD-4ED5-BA31-947196D49E66}" presName="childText" presStyleLbl="conFgAcc1" presStyleIdx="0" presStyleCnt="5">
        <dgm:presLayoutVars>
          <dgm:bulletEnabled val="1"/>
        </dgm:presLayoutVars>
      </dgm:prSet>
      <dgm:spPr/>
    </dgm:pt>
    <dgm:pt modelId="{D3A65112-CF3E-4876-B699-4C02A25167EC}" type="pres">
      <dgm:prSet presAssocID="{51DC46D6-D625-46F8-A992-8CBA80ED8515}" presName="spaceBetweenRectangles" presStyleCnt="0"/>
      <dgm:spPr/>
    </dgm:pt>
    <dgm:pt modelId="{31B04D63-64A4-4F22-85E0-F58F777A79FB}" type="pres">
      <dgm:prSet presAssocID="{331DA003-247F-4F9F-8A2E-A7BC1E799430}" presName="parentLin" presStyleCnt="0"/>
      <dgm:spPr/>
    </dgm:pt>
    <dgm:pt modelId="{6258B51E-727A-47EF-9923-C2E8378F69D8}" type="pres">
      <dgm:prSet presAssocID="{331DA003-247F-4F9F-8A2E-A7BC1E799430}" presName="parentLeftMargin" presStyleLbl="node1" presStyleIdx="0" presStyleCnt="5"/>
      <dgm:spPr/>
    </dgm:pt>
    <dgm:pt modelId="{7C81A0B7-C919-4EA1-801D-3A670D1FAE55}" type="pres">
      <dgm:prSet presAssocID="{331DA003-247F-4F9F-8A2E-A7BC1E799430}" presName="parentText" presStyleLbl="node1" presStyleIdx="1" presStyleCnt="5" custScaleX="130714">
        <dgm:presLayoutVars>
          <dgm:chMax val="0"/>
          <dgm:bulletEnabled val="1"/>
        </dgm:presLayoutVars>
      </dgm:prSet>
      <dgm:spPr/>
    </dgm:pt>
    <dgm:pt modelId="{E401110D-9627-48A4-A348-D3AEB9B94136}" type="pres">
      <dgm:prSet presAssocID="{331DA003-247F-4F9F-8A2E-A7BC1E799430}" presName="negativeSpace" presStyleCnt="0"/>
      <dgm:spPr/>
    </dgm:pt>
    <dgm:pt modelId="{DDB15781-FDFF-42C1-A7FD-0EB17133F1C8}" type="pres">
      <dgm:prSet presAssocID="{331DA003-247F-4F9F-8A2E-A7BC1E799430}" presName="childText" presStyleLbl="conFgAcc1" presStyleIdx="1" presStyleCnt="5">
        <dgm:presLayoutVars>
          <dgm:bulletEnabled val="1"/>
        </dgm:presLayoutVars>
      </dgm:prSet>
      <dgm:spPr/>
    </dgm:pt>
    <dgm:pt modelId="{B7BB38D4-B724-41AA-AE48-61A0AA98998A}" type="pres">
      <dgm:prSet presAssocID="{47B46C55-9657-49C9-AD58-CCC29F7B5710}" presName="spaceBetweenRectangles" presStyleCnt="0"/>
      <dgm:spPr/>
    </dgm:pt>
    <dgm:pt modelId="{BE7C1483-DBE5-48C2-ACE5-27E368665706}" type="pres">
      <dgm:prSet presAssocID="{E079EB0F-BD37-421F-B9D8-C2923BA9F164}" presName="parentLin" presStyleCnt="0"/>
      <dgm:spPr/>
    </dgm:pt>
    <dgm:pt modelId="{85FD9481-E5C3-4821-A4D4-7A2C31CD5D30}" type="pres">
      <dgm:prSet presAssocID="{E079EB0F-BD37-421F-B9D8-C2923BA9F164}" presName="parentLeftMargin" presStyleLbl="node1" presStyleIdx="1" presStyleCnt="5"/>
      <dgm:spPr/>
    </dgm:pt>
    <dgm:pt modelId="{2A72B7A2-7FE0-44C8-9B14-47BE422D43DA}" type="pres">
      <dgm:prSet presAssocID="{E079EB0F-BD37-421F-B9D8-C2923BA9F164}" presName="parentText" presStyleLbl="node1" presStyleIdx="2" presStyleCnt="5" custScaleX="130714">
        <dgm:presLayoutVars>
          <dgm:chMax val="0"/>
          <dgm:bulletEnabled val="1"/>
        </dgm:presLayoutVars>
      </dgm:prSet>
      <dgm:spPr/>
    </dgm:pt>
    <dgm:pt modelId="{E8DDA95F-D8E9-4D9D-BB79-49DC32AFA465}" type="pres">
      <dgm:prSet presAssocID="{E079EB0F-BD37-421F-B9D8-C2923BA9F164}" presName="negativeSpace" presStyleCnt="0"/>
      <dgm:spPr/>
    </dgm:pt>
    <dgm:pt modelId="{1E98ED6E-87C2-4A99-A879-37A0890F259B}" type="pres">
      <dgm:prSet presAssocID="{E079EB0F-BD37-421F-B9D8-C2923BA9F164}" presName="childText" presStyleLbl="conFgAcc1" presStyleIdx="2" presStyleCnt="5">
        <dgm:presLayoutVars>
          <dgm:bulletEnabled val="1"/>
        </dgm:presLayoutVars>
      </dgm:prSet>
      <dgm:spPr/>
    </dgm:pt>
    <dgm:pt modelId="{1C82F5B1-3D43-4B1E-AF02-32BBFD4C86D2}" type="pres">
      <dgm:prSet presAssocID="{B09BB9CA-B39A-44B4-89BE-62769D403485}" presName="spaceBetweenRectangles" presStyleCnt="0"/>
      <dgm:spPr/>
    </dgm:pt>
    <dgm:pt modelId="{D7848A05-EF39-487A-88B7-0BC49DC05971}" type="pres">
      <dgm:prSet presAssocID="{B44413C2-A94F-482D-B1AA-314FB17D02E6}" presName="parentLin" presStyleCnt="0"/>
      <dgm:spPr/>
    </dgm:pt>
    <dgm:pt modelId="{EAF33022-39CB-489C-B9A9-9CC2CE5E782C}" type="pres">
      <dgm:prSet presAssocID="{B44413C2-A94F-482D-B1AA-314FB17D02E6}" presName="parentLeftMargin" presStyleLbl="node1" presStyleIdx="2" presStyleCnt="5"/>
      <dgm:spPr/>
    </dgm:pt>
    <dgm:pt modelId="{B875B025-EAE3-42AE-8BDA-04C0865E70C0}" type="pres">
      <dgm:prSet presAssocID="{B44413C2-A94F-482D-B1AA-314FB17D02E6}" presName="parentText" presStyleLbl="node1" presStyleIdx="3" presStyleCnt="5" custScaleX="130714">
        <dgm:presLayoutVars>
          <dgm:chMax val="0"/>
          <dgm:bulletEnabled val="1"/>
        </dgm:presLayoutVars>
      </dgm:prSet>
      <dgm:spPr/>
    </dgm:pt>
    <dgm:pt modelId="{5C288852-D490-4771-9E8B-487F7578F587}" type="pres">
      <dgm:prSet presAssocID="{B44413C2-A94F-482D-B1AA-314FB17D02E6}" presName="negativeSpace" presStyleCnt="0"/>
      <dgm:spPr/>
    </dgm:pt>
    <dgm:pt modelId="{C15A242B-6EC4-4180-BA23-3F664CB83C58}" type="pres">
      <dgm:prSet presAssocID="{B44413C2-A94F-482D-B1AA-314FB17D02E6}" presName="childText" presStyleLbl="conFgAcc1" presStyleIdx="3" presStyleCnt="5">
        <dgm:presLayoutVars>
          <dgm:bulletEnabled val="1"/>
        </dgm:presLayoutVars>
      </dgm:prSet>
      <dgm:spPr/>
    </dgm:pt>
    <dgm:pt modelId="{131C0476-1584-4224-9517-A964ED13F218}" type="pres">
      <dgm:prSet presAssocID="{77ADFC6D-052C-4650-A3A6-EE26641EDF42}" presName="spaceBetweenRectangles" presStyleCnt="0"/>
      <dgm:spPr/>
    </dgm:pt>
    <dgm:pt modelId="{195920C6-F14E-42DE-AAA9-0DA9EF50C07D}" type="pres">
      <dgm:prSet presAssocID="{7F4D5DC6-3408-4D5C-9671-3E8A86C79201}" presName="parentLin" presStyleCnt="0"/>
      <dgm:spPr/>
    </dgm:pt>
    <dgm:pt modelId="{4D40F5A8-7ED2-4C1A-8BBC-9EC0E2334AEC}" type="pres">
      <dgm:prSet presAssocID="{7F4D5DC6-3408-4D5C-9671-3E8A86C79201}" presName="parentLeftMargin" presStyleLbl="node1" presStyleIdx="3" presStyleCnt="5"/>
      <dgm:spPr/>
    </dgm:pt>
    <dgm:pt modelId="{D3F2CB5B-C75F-4C02-B02D-693985266A32}" type="pres">
      <dgm:prSet presAssocID="{7F4D5DC6-3408-4D5C-9671-3E8A86C79201}" presName="parentText" presStyleLbl="node1" presStyleIdx="4" presStyleCnt="5" custScaleX="130694">
        <dgm:presLayoutVars>
          <dgm:chMax val="0"/>
          <dgm:bulletEnabled val="1"/>
        </dgm:presLayoutVars>
      </dgm:prSet>
      <dgm:spPr/>
    </dgm:pt>
    <dgm:pt modelId="{308418E6-5B2C-4A9F-8FBD-AED99CFBD2C1}" type="pres">
      <dgm:prSet presAssocID="{7F4D5DC6-3408-4D5C-9671-3E8A86C79201}" presName="negativeSpace" presStyleCnt="0"/>
      <dgm:spPr/>
    </dgm:pt>
    <dgm:pt modelId="{D8D150EC-6744-45A6-B9C6-33C2840628AA}" type="pres">
      <dgm:prSet presAssocID="{7F4D5DC6-3408-4D5C-9671-3E8A86C79201}" presName="childText" presStyleLbl="conFgAcc1" presStyleIdx="4" presStyleCnt="5">
        <dgm:presLayoutVars>
          <dgm:bulletEnabled val="1"/>
        </dgm:presLayoutVars>
      </dgm:prSet>
      <dgm:spPr/>
    </dgm:pt>
  </dgm:ptLst>
  <dgm:cxnLst>
    <dgm:cxn modelId="{8BFDAA07-AF0D-48D4-BF74-AEDB637D35E9}" srcId="{F15D5E72-F08C-4454-975E-78C940B3B55A}" destId="{E079EB0F-BD37-421F-B9D8-C2923BA9F164}" srcOrd="2" destOrd="0" parTransId="{B74A683D-4EDC-4102-A284-80053C58E38F}" sibTransId="{B09BB9CA-B39A-44B4-89BE-62769D403485}"/>
    <dgm:cxn modelId="{82B9A208-CB8D-4E50-87BB-815B247F97E8}" srcId="{F15D5E72-F08C-4454-975E-78C940B3B55A}" destId="{331DA003-247F-4F9F-8A2E-A7BC1E799430}" srcOrd="1" destOrd="0" parTransId="{4A4B64D1-AC5F-4B75-B47A-CD92FC18EC4E}" sibTransId="{47B46C55-9657-49C9-AD58-CCC29F7B5710}"/>
    <dgm:cxn modelId="{C6F66C0C-5E4E-4F23-8E99-97999D310337}" type="presOf" srcId="{F15D5E72-F08C-4454-975E-78C940B3B55A}" destId="{D780C289-4BB5-43CE-9F22-2098182974B0}" srcOrd="0" destOrd="0" presId="urn:microsoft.com/office/officeart/2005/8/layout/list1"/>
    <dgm:cxn modelId="{FD5AB00D-1107-4B6D-9399-FFD019C5E5AF}" srcId="{F15D5E72-F08C-4454-975E-78C940B3B55A}" destId="{F3DD999B-9FAD-4ED5-BA31-947196D49E66}" srcOrd="0" destOrd="0" parTransId="{83835E37-7A31-4CCA-B7D1-8FAD9C236EE8}" sibTransId="{51DC46D6-D625-46F8-A992-8CBA80ED8515}"/>
    <dgm:cxn modelId="{03CEE721-8FA5-4870-950D-23B00ABD1D51}" srcId="{F15D5E72-F08C-4454-975E-78C940B3B55A}" destId="{B44413C2-A94F-482D-B1AA-314FB17D02E6}" srcOrd="3" destOrd="0" parTransId="{F4B9997C-DBD1-4E77-80C6-E3656B1B964D}" sibTransId="{77ADFC6D-052C-4650-A3A6-EE26641EDF42}"/>
    <dgm:cxn modelId="{23D9F125-7B00-4834-BCAE-71F748F48640}" srcId="{F15D5E72-F08C-4454-975E-78C940B3B55A}" destId="{7F4D5DC6-3408-4D5C-9671-3E8A86C79201}" srcOrd="4" destOrd="0" parTransId="{92BC60BC-323A-409C-9631-389879B4C5EA}" sibTransId="{EA9464D0-4644-4798-B321-EB8EB7792701}"/>
    <dgm:cxn modelId="{B2112528-48A3-4DD6-8930-3611412CC3F2}" type="presOf" srcId="{E079EB0F-BD37-421F-B9D8-C2923BA9F164}" destId="{2A72B7A2-7FE0-44C8-9B14-47BE422D43DA}" srcOrd="1" destOrd="0" presId="urn:microsoft.com/office/officeart/2005/8/layout/list1"/>
    <dgm:cxn modelId="{013F6F31-7A78-41AD-9D47-0E25298DD43C}" type="presOf" srcId="{E079EB0F-BD37-421F-B9D8-C2923BA9F164}" destId="{85FD9481-E5C3-4821-A4D4-7A2C31CD5D30}" srcOrd="0" destOrd="0" presId="urn:microsoft.com/office/officeart/2005/8/layout/list1"/>
    <dgm:cxn modelId="{00AEA440-2D13-40C0-B684-41FFFD8FD5FB}" type="presOf" srcId="{7F4D5DC6-3408-4D5C-9671-3E8A86C79201}" destId="{D3F2CB5B-C75F-4C02-B02D-693985266A32}" srcOrd="1" destOrd="0" presId="urn:microsoft.com/office/officeart/2005/8/layout/list1"/>
    <dgm:cxn modelId="{20D00467-A47B-4C02-A10F-87CE30315DE2}" type="presOf" srcId="{B44413C2-A94F-482D-B1AA-314FB17D02E6}" destId="{EAF33022-39CB-489C-B9A9-9CC2CE5E782C}" srcOrd="0" destOrd="0" presId="urn:microsoft.com/office/officeart/2005/8/layout/list1"/>
    <dgm:cxn modelId="{F685CF4D-9D01-41BB-8551-B457EDC050B9}" type="presOf" srcId="{331DA003-247F-4F9F-8A2E-A7BC1E799430}" destId="{6258B51E-727A-47EF-9923-C2E8378F69D8}" srcOrd="0" destOrd="0" presId="urn:microsoft.com/office/officeart/2005/8/layout/list1"/>
    <dgm:cxn modelId="{36330C8C-61A2-4B29-9CD5-31EE34941B3A}" type="presOf" srcId="{F3DD999B-9FAD-4ED5-BA31-947196D49E66}" destId="{B2117868-038A-4A4B-8BF6-7077ED2DFE6A}" srcOrd="1" destOrd="0" presId="urn:microsoft.com/office/officeart/2005/8/layout/list1"/>
    <dgm:cxn modelId="{EE81598C-6C07-419A-AA03-6E997D773181}" type="presOf" srcId="{7F4D5DC6-3408-4D5C-9671-3E8A86C79201}" destId="{4D40F5A8-7ED2-4C1A-8BBC-9EC0E2334AEC}" srcOrd="0" destOrd="0" presId="urn:microsoft.com/office/officeart/2005/8/layout/list1"/>
    <dgm:cxn modelId="{967997B3-46EA-4FE2-A3BE-7B3A7CF97AB3}" type="presOf" srcId="{B44413C2-A94F-482D-B1AA-314FB17D02E6}" destId="{B875B025-EAE3-42AE-8BDA-04C0865E70C0}" srcOrd="1" destOrd="0" presId="urn:microsoft.com/office/officeart/2005/8/layout/list1"/>
    <dgm:cxn modelId="{61C311C6-E930-4AF1-824F-925CF659A27D}" type="presOf" srcId="{331DA003-247F-4F9F-8A2E-A7BC1E799430}" destId="{7C81A0B7-C919-4EA1-801D-3A670D1FAE55}" srcOrd="1" destOrd="0" presId="urn:microsoft.com/office/officeart/2005/8/layout/list1"/>
    <dgm:cxn modelId="{E6A835DA-21F2-43E6-8968-7A7B73FA3997}" type="presOf" srcId="{F3DD999B-9FAD-4ED5-BA31-947196D49E66}" destId="{A743DDFC-B84B-463B-8757-A122393042E3}" srcOrd="0" destOrd="0" presId="urn:microsoft.com/office/officeart/2005/8/layout/list1"/>
    <dgm:cxn modelId="{10D00873-3F23-404F-8D04-793F933271AE}" type="presParOf" srcId="{D780C289-4BB5-43CE-9F22-2098182974B0}" destId="{C493DA9E-0511-46DF-AAA5-64A36C3DC849}" srcOrd="0" destOrd="0" presId="urn:microsoft.com/office/officeart/2005/8/layout/list1"/>
    <dgm:cxn modelId="{686B0F32-6AF9-460A-A8C9-F4E6638ECBAB}" type="presParOf" srcId="{C493DA9E-0511-46DF-AAA5-64A36C3DC849}" destId="{A743DDFC-B84B-463B-8757-A122393042E3}" srcOrd="0" destOrd="0" presId="urn:microsoft.com/office/officeart/2005/8/layout/list1"/>
    <dgm:cxn modelId="{3A529BDE-843B-47D4-8B66-9973EDD932CF}" type="presParOf" srcId="{C493DA9E-0511-46DF-AAA5-64A36C3DC849}" destId="{B2117868-038A-4A4B-8BF6-7077ED2DFE6A}" srcOrd="1" destOrd="0" presId="urn:microsoft.com/office/officeart/2005/8/layout/list1"/>
    <dgm:cxn modelId="{D0E50D8B-0E8A-48B8-BED5-DFAA5D5A5FE0}" type="presParOf" srcId="{D780C289-4BB5-43CE-9F22-2098182974B0}" destId="{D9BA3D6A-A715-46BD-9846-EF0A092B41A0}" srcOrd="1" destOrd="0" presId="urn:microsoft.com/office/officeart/2005/8/layout/list1"/>
    <dgm:cxn modelId="{BDAEA69F-3223-43A9-9E91-330B0EFCA710}" type="presParOf" srcId="{D780C289-4BB5-43CE-9F22-2098182974B0}" destId="{1C0CD1FE-1E27-4671-AA30-1D16C7FA8616}" srcOrd="2" destOrd="0" presId="urn:microsoft.com/office/officeart/2005/8/layout/list1"/>
    <dgm:cxn modelId="{F42161CC-757B-4191-9EAB-F0A9E57F4B3E}" type="presParOf" srcId="{D780C289-4BB5-43CE-9F22-2098182974B0}" destId="{D3A65112-CF3E-4876-B699-4C02A25167EC}" srcOrd="3" destOrd="0" presId="urn:microsoft.com/office/officeart/2005/8/layout/list1"/>
    <dgm:cxn modelId="{8577CF89-B174-41D6-8CCF-1323BD53C2AC}" type="presParOf" srcId="{D780C289-4BB5-43CE-9F22-2098182974B0}" destId="{31B04D63-64A4-4F22-85E0-F58F777A79FB}" srcOrd="4" destOrd="0" presId="urn:microsoft.com/office/officeart/2005/8/layout/list1"/>
    <dgm:cxn modelId="{0354BCFE-ABB6-4D1B-BB75-EF3D0CB20CAF}" type="presParOf" srcId="{31B04D63-64A4-4F22-85E0-F58F777A79FB}" destId="{6258B51E-727A-47EF-9923-C2E8378F69D8}" srcOrd="0" destOrd="0" presId="urn:microsoft.com/office/officeart/2005/8/layout/list1"/>
    <dgm:cxn modelId="{6935A203-EC8E-4603-AF1F-6C57180D87F9}" type="presParOf" srcId="{31B04D63-64A4-4F22-85E0-F58F777A79FB}" destId="{7C81A0B7-C919-4EA1-801D-3A670D1FAE55}" srcOrd="1" destOrd="0" presId="urn:microsoft.com/office/officeart/2005/8/layout/list1"/>
    <dgm:cxn modelId="{EB9A9493-CDDA-4897-9A96-D2834263C051}" type="presParOf" srcId="{D780C289-4BB5-43CE-9F22-2098182974B0}" destId="{E401110D-9627-48A4-A348-D3AEB9B94136}" srcOrd="5" destOrd="0" presId="urn:microsoft.com/office/officeart/2005/8/layout/list1"/>
    <dgm:cxn modelId="{FEB46F69-323B-4458-8035-6A792F34C365}" type="presParOf" srcId="{D780C289-4BB5-43CE-9F22-2098182974B0}" destId="{DDB15781-FDFF-42C1-A7FD-0EB17133F1C8}" srcOrd="6" destOrd="0" presId="urn:microsoft.com/office/officeart/2005/8/layout/list1"/>
    <dgm:cxn modelId="{94F53999-869C-45A6-8DA9-CDEB9114A489}" type="presParOf" srcId="{D780C289-4BB5-43CE-9F22-2098182974B0}" destId="{B7BB38D4-B724-41AA-AE48-61A0AA98998A}" srcOrd="7" destOrd="0" presId="urn:microsoft.com/office/officeart/2005/8/layout/list1"/>
    <dgm:cxn modelId="{0C354A52-32F7-406E-BFD1-E10BD4CB1D37}" type="presParOf" srcId="{D780C289-4BB5-43CE-9F22-2098182974B0}" destId="{BE7C1483-DBE5-48C2-ACE5-27E368665706}" srcOrd="8" destOrd="0" presId="urn:microsoft.com/office/officeart/2005/8/layout/list1"/>
    <dgm:cxn modelId="{57C7C89B-58FE-4CD5-BA13-E54DA15DFF85}" type="presParOf" srcId="{BE7C1483-DBE5-48C2-ACE5-27E368665706}" destId="{85FD9481-E5C3-4821-A4D4-7A2C31CD5D30}" srcOrd="0" destOrd="0" presId="urn:microsoft.com/office/officeart/2005/8/layout/list1"/>
    <dgm:cxn modelId="{65449B39-3A62-4654-B629-090723973425}" type="presParOf" srcId="{BE7C1483-DBE5-48C2-ACE5-27E368665706}" destId="{2A72B7A2-7FE0-44C8-9B14-47BE422D43DA}" srcOrd="1" destOrd="0" presId="urn:microsoft.com/office/officeart/2005/8/layout/list1"/>
    <dgm:cxn modelId="{3A015F60-4B4B-4DA9-95D0-478EDCE9369B}" type="presParOf" srcId="{D780C289-4BB5-43CE-9F22-2098182974B0}" destId="{E8DDA95F-D8E9-4D9D-BB79-49DC32AFA465}" srcOrd="9" destOrd="0" presId="urn:microsoft.com/office/officeart/2005/8/layout/list1"/>
    <dgm:cxn modelId="{A6BF6BEF-A4FA-4DF9-B621-1B9196B2956D}" type="presParOf" srcId="{D780C289-4BB5-43CE-9F22-2098182974B0}" destId="{1E98ED6E-87C2-4A99-A879-37A0890F259B}" srcOrd="10" destOrd="0" presId="urn:microsoft.com/office/officeart/2005/8/layout/list1"/>
    <dgm:cxn modelId="{7369E097-9A13-48D4-B71D-893FF07AC814}" type="presParOf" srcId="{D780C289-4BB5-43CE-9F22-2098182974B0}" destId="{1C82F5B1-3D43-4B1E-AF02-32BBFD4C86D2}" srcOrd="11" destOrd="0" presId="urn:microsoft.com/office/officeart/2005/8/layout/list1"/>
    <dgm:cxn modelId="{58B152F4-A2E8-4C30-9CB2-8AC28C82AD08}" type="presParOf" srcId="{D780C289-4BB5-43CE-9F22-2098182974B0}" destId="{D7848A05-EF39-487A-88B7-0BC49DC05971}" srcOrd="12" destOrd="0" presId="urn:microsoft.com/office/officeart/2005/8/layout/list1"/>
    <dgm:cxn modelId="{15704F4A-AE54-4F3B-B222-8D8060B07A31}" type="presParOf" srcId="{D7848A05-EF39-487A-88B7-0BC49DC05971}" destId="{EAF33022-39CB-489C-B9A9-9CC2CE5E782C}" srcOrd="0" destOrd="0" presId="urn:microsoft.com/office/officeart/2005/8/layout/list1"/>
    <dgm:cxn modelId="{A684D1E5-4885-42B9-B342-D4053BC54C8E}" type="presParOf" srcId="{D7848A05-EF39-487A-88B7-0BC49DC05971}" destId="{B875B025-EAE3-42AE-8BDA-04C0865E70C0}" srcOrd="1" destOrd="0" presId="urn:microsoft.com/office/officeart/2005/8/layout/list1"/>
    <dgm:cxn modelId="{2AFFF97D-DDE3-4C9B-9C24-8D3FF4EA400D}" type="presParOf" srcId="{D780C289-4BB5-43CE-9F22-2098182974B0}" destId="{5C288852-D490-4771-9E8B-487F7578F587}" srcOrd="13" destOrd="0" presId="urn:microsoft.com/office/officeart/2005/8/layout/list1"/>
    <dgm:cxn modelId="{CCDF6FEB-9960-46C6-AA55-97DF128A0402}" type="presParOf" srcId="{D780C289-4BB5-43CE-9F22-2098182974B0}" destId="{C15A242B-6EC4-4180-BA23-3F664CB83C58}" srcOrd="14" destOrd="0" presId="urn:microsoft.com/office/officeart/2005/8/layout/list1"/>
    <dgm:cxn modelId="{7C75DDB0-63D3-4163-85C2-C7FB8D4B084A}" type="presParOf" srcId="{D780C289-4BB5-43CE-9F22-2098182974B0}" destId="{131C0476-1584-4224-9517-A964ED13F218}" srcOrd="15" destOrd="0" presId="urn:microsoft.com/office/officeart/2005/8/layout/list1"/>
    <dgm:cxn modelId="{176C1AA7-270F-438E-8FDF-39F6CF691A17}" type="presParOf" srcId="{D780C289-4BB5-43CE-9F22-2098182974B0}" destId="{195920C6-F14E-42DE-AAA9-0DA9EF50C07D}" srcOrd="16" destOrd="0" presId="urn:microsoft.com/office/officeart/2005/8/layout/list1"/>
    <dgm:cxn modelId="{1B952FEB-667F-48DD-A2E8-68696AB9E31D}" type="presParOf" srcId="{195920C6-F14E-42DE-AAA9-0DA9EF50C07D}" destId="{4D40F5A8-7ED2-4C1A-8BBC-9EC0E2334AEC}" srcOrd="0" destOrd="0" presId="urn:microsoft.com/office/officeart/2005/8/layout/list1"/>
    <dgm:cxn modelId="{BACBA8E0-C588-427A-8A37-DA89B705C746}" type="presParOf" srcId="{195920C6-F14E-42DE-AAA9-0DA9EF50C07D}" destId="{D3F2CB5B-C75F-4C02-B02D-693985266A32}" srcOrd="1" destOrd="0" presId="urn:microsoft.com/office/officeart/2005/8/layout/list1"/>
    <dgm:cxn modelId="{8047121F-F6A5-428F-A0C6-AEF16577E13D}" type="presParOf" srcId="{D780C289-4BB5-43CE-9F22-2098182974B0}" destId="{308418E6-5B2C-4A9F-8FBD-AED99CFBD2C1}" srcOrd="17" destOrd="0" presId="urn:microsoft.com/office/officeart/2005/8/layout/list1"/>
    <dgm:cxn modelId="{36A8E3A0-72CC-4440-9860-AA91440AC492}" type="presParOf" srcId="{D780C289-4BB5-43CE-9F22-2098182974B0}" destId="{D8D150EC-6744-45A6-B9C6-33C2840628A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AF427A-AAA4-4054-AE11-47DA9EB2A629}" type="doc">
      <dgm:prSet loTypeId="urn:microsoft.com/office/officeart/2008/layout/HexagonCluster" loCatId="relationship" qsTypeId="urn:microsoft.com/office/officeart/2005/8/quickstyle/simple1" qsCatId="simple" csTypeId="urn:microsoft.com/office/officeart/2005/8/colors/accent2_3" csCatId="accent2" phldr="1"/>
      <dgm:spPr/>
      <dgm:t>
        <a:bodyPr/>
        <a:lstStyle/>
        <a:p>
          <a:endParaRPr lang="en-US"/>
        </a:p>
      </dgm:t>
    </dgm:pt>
    <dgm:pt modelId="{24F155CF-E69D-4AD6-AF33-0DB6860C23AC}">
      <dgm:prSet phldrT="[Text]"/>
      <dgm:spPr/>
      <dgm:t>
        <a:bodyPr/>
        <a:lstStyle/>
        <a:p>
          <a:r>
            <a:rPr lang="en-US" dirty="0"/>
            <a:t>Student</a:t>
          </a:r>
        </a:p>
      </dgm:t>
    </dgm:pt>
    <dgm:pt modelId="{0BD29B6F-C848-498C-996D-0094B042F527}" type="parTrans" cxnId="{19B1B370-8814-49EE-B0C5-DDFBCB30DC0A}">
      <dgm:prSet/>
      <dgm:spPr/>
      <dgm:t>
        <a:bodyPr/>
        <a:lstStyle/>
        <a:p>
          <a:endParaRPr lang="en-US"/>
        </a:p>
      </dgm:t>
    </dgm:pt>
    <dgm:pt modelId="{CCE35C0A-E4D1-4717-AD47-554374999DE6}" type="sibTrans" cxnId="{19B1B370-8814-49EE-B0C5-DDFBCB30DC0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B1F41214-7CB9-40B2-85D1-5CAD8CA34ACB}">
      <dgm:prSet phldrT="[Text]"/>
      <dgm:spPr/>
      <dgm:t>
        <a:bodyPr/>
        <a:lstStyle/>
        <a:p>
          <a:r>
            <a:rPr lang="en-US" dirty="0"/>
            <a:t>Finance</a:t>
          </a:r>
        </a:p>
      </dgm:t>
    </dgm:pt>
    <dgm:pt modelId="{42497FA6-B9FE-4ED9-A588-9C8C0DB89FEC}" type="parTrans" cxnId="{895DEDFB-08E2-424F-A375-978BB7E70AC5}">
      <dgm:prSet/>
      <dgm:spPr/>
      <dgm:t>
        <a:bodyPr/>
        <a:lstStyle/>
        <a:p>
          <a:endParaRPr lang="en-US"/>
        </a:p>
      </dgm:t>
    </dgm:pt>
    <dgm:pt modelId="{0636789E-D39B-427D-B17C-524F80B64D8D}" type="sibTrans" cxnId="{895DEDFB-08E2-424F-A375-978BB7E70AC5}">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AECC385D-04E0-42ED-96AB-E5994001F2A9}">
      <dgm:prSet phldrT="[Text]"/>
      <dgm:spPr/>
      <dgm:t>
        <a:bodyPr/>
        <a:lstStyle/>
        <a:p>
          <a:r>
            <a:rPr lang="en-US" dirty="0"/>
            <a:t>Human Resources</a:t>
          </a:r>
        </a:p>
      </dgm:t>
    </dgm:pt>
    <dgm:pt modelId="{090CA880-F920-4A66-BD01-ED47648D9919}" type="parTrans" cxnId="{98850555-37AF-4E1C-85F3-CF71A7D228CC}">
      <dgm:prSet/>
      <dgm:spPr/>
      <dgm:t>
        <a:bodyPr/>
        <a:lstStyle/>
        <a:p>
          <a:endParaRPr lang="en-US"/>
        </a:p>
      </dgm:t>
    </dgm:pt>
    <dgm:pt modelId="{C256B795-2CFF-423F-AD29-8D37BD3E7F53}" type="sibTrans" cxnId="{98850555-37AF-4E1C-85F3-CF71A7D228CC}">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F06AB359-668C-4BBE-BF12-9002368DC5DD}">
      <dgm:prSet phldrT="[Text]"/>
      <dgm:spPr/>
      <dgm:t>
        <a:bodyPr/>
        <a:lstStyle/>
        <a:p>
          <a:r>
            <a:rPr lang="en-US" dirty="0"/>
            <a:t>Customer Service</a:t>
          </a:r>
        </a:p>
      </dgm:t>
    </dgm:pt>
    <dgm:pt modelId="{718D42F4-D345-4386-90AF-C79069BB386B}" type="parTrans" cxnId="{1775367B-DFC3-454E-AD40-CA7ED38BDCB9}">
      <dgm:prSet/>
      <dgm:spPr/>
      <dgm:t>
        <a:bodyPr/>
        <a:lstStyle/>
        <a:p>
          <a:endParaRPr lang="en-US"/>
        </a:p>
      </dgm:t>
    </dgm:pt>
    <dgm:pt modelId="{D426EE40-FE65-4941-916D-A2517E45D942}" type="sibTrans" cxnId="{1775367B-DFC3-454E-AD40-CA7ED38BDCB9}">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1628B6B2-B233-4594-B237-3CF283FF78BD}">
      <dgm:prSet phldrT="[Text]"/>
      <dgm:spPr/>
      <dgm:t>
        <a:bodyPr/>
        <a:lstStyle/>
        <a:p>
          <a:r>
            <a:rPr lang="en-US" dirty="0"/>
            <a:t>Executive Management</a:t>
          </a:r>
        </a:p>
      </dgm:t>
    </dgm:pt>
    <dgm:pt modelId="{DC30490A-E18F-4C90-9949-74886CFC55E0}" type="parTrans" cxnId="{A92DD33D-D364-422A-A002-51A069F52270}">
      <dgm:prSet/>
      <dgm:spPr/>
      <dgm:t>
        <a:bodyPr/>
        <a:lstStyle/>
        <a:p>
          <a:endParaRPr lang="en-US"/>
        </a:p>
      </dgm:t>
    </dgm:pt>
    <dgm:pt modelId="{2AD9FD3E-4488-46A4-B3F6-E0593447036F}" type="sibTrans" cxnId="{A92DD33D-D364-422A-A002-51A069F52270}">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B2FC75F5-01EE-497B-83D8-3153A01E86A7}">
      <dgm:prSet phldrT="[Text]"/>
      <dgm:spPr/>
      <dgm:t>
        <a:bodyPr/>
        <a:lstStyle/>
        <a:p>
          <a:r>
            <a:rPr lang="en-US" dirty="0"/>
            <a:t>Sales</a:t>
          </a:r>
        </a:p>
      </dgm:t>
    </dgm:pt>
    <dgm:pt modelId="{3345E193-B2CB-4789-A328-A357319D1C2D}" type="parTrans" cxnId="{2E4A8C09-2C3A-47C1-A7D5-F46ECCE97D5C}">
      <dgm:prSet/>
      <dgm:spPr/>
      <dgm:t>
        <a:bodyPr/>
        <a:lstStyle/>
        <a:p>
          <a:endParaRPr lang="en-US"/>
        </a:p>
      </dgm:t>
    </dgm:pt>
    <dgm:pt modelId="{5B738FF9-D24F-45AD-90C4-9BB18D72E5C3}" type="sibTrans" cxnId="{2E4A8C09-2C3A-47C1-A7D5-F46ECCE97D5C}">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167E099D-2867-4C36-9BC0-5873A85CEEA0}">
      <dgm:prSet phldrT="[Text]"/>
      <dgm:spPr/>
      <dgm:t>
        <a:bodyPr/>
        <a:lstStyle/>
        <a:p>
          <a:r>
            <a:rPr lang="en-US" dirty="0"/>
            <a:t>Purchasing</a:t>
          </a:r>
        </a:p>
      </dgm:t>
    </dgm:pt>
    <dgm:pt modelId="{44F7BBAA-DE90-449C-A612-833F86946E1C}" type="parTrans" cxnId="{2A2378E4-9FA6-4769-99AF-B8BBBDFC7739}">
      <dgm:prSet/>
      <dgm:spPr/>
      <dgm:t>
        <a:bodyPr/>
        <a:lstStyle/>
        <a:p>
          <a:endParaRPr lang="en-US"/>
        </a:p>
      </dgm:t>
    </dgm:pt>
    <dgm:pt modelId="{C5574E06-E2CF-4E42-A016-47DF86299716}" type="sibTrans" cxnId="{2A2378E4-9FA6-4769-99AF-B8BBBDFC7739}">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4DEFBD45-FD35-4D81-9F36-A7CC6CBEAE87}" type="pres">
      <dgm:prSet presAssocID="{78AF427A-AAA4-4054-AE11-47DA9EB2A629}" presName="Name0" presStyleCnt="0">
        <dgm:presLayoutVars>
          <dgm:chMax val="21"/>
          <dgm:chPref val="21"/>
        </dgm:presLayoutVars>
      </dgm:prSet>
      <dgm:spPr/>
    </dgm:pt>
    <dgm:pt modelId="{9547AE1D-C326-45CD-9FCF-C0B2EAFF5DF0}" type="pres">
      <dgm:prSet presAssocID="{24F155CF-E69D-4AD6-AF33-0DB6860C23AC}" presName="text1" presStyleCnt="0"/>
      <dgm:spPr/>
    </dgm:pt>
    <dgm:pt modelId="{EF1987AB-13B0-4945-800B-CD55D2E999D8}" type="pres">
      <dgm:prSet presAssocID="{24F155CF-E69D-4AD6-AF33-0DB6860C23AC}" presName="textRepeatNode" presStyleLbl="alignNode1" presStyleIdx="0" presStyleCnt="7">
        <dgm:presLayoutVars>
          <dgm:chMax val="0"/>
          <dgm:chPref val="0"/>
          <dgm:bulletEnabled val="1"/>
        </dgm:presLayoutVars>
      </dgm:prSet>
      <dgm:spPr/>
    </dgm:pt>
    <dgm:pt modelId="{0018425F-4D9E-4875-BF26-635610A45CCF}" type="pres">
      <dgm:prSet presAssocID="{24F155CF-E69D-4AD6-AF33-0DB6860C23AC}" presName="textaccent1" presStyleCnt="0"/>
      <dgm:spPr/>
    </dgm:pt>
    <dgm:pt modelId="{34425E0C-0EA8-4CD7-9142-0BE4021F66B8}" type="pres">
      <dgm:prSet presAssocID="{24F155CF-E69D-4AD6-AF33-0DB6860C23AC}" presName="accentRepeatNode" presStyleLbl="solidAlignAcc1" presStyleIdx="0" presStyleCnt="14"/>
      <dgm:spPr/>
    </dgm:pt>
    <dgm:pt modelId="{27FE40C7-AD2F-401D-8FBA-A92A47E477D7}" type="pres">
      <dgm:prSet presAssocID="{CCE35C0A-E4D1-4717-AD47-554374999DE6}" presName="image1" presStyleCnt="0"/>
      <dgm:spPr/>
    </dgm:pt>
    <dgm:pt modelId="{56F73AAB-5CFB-4772-AC66-96A03489D98B}" type="pres">
      <dgm:prSet presAssocID="{CCE35C0A-E4D1-4717-AD47-554374999DE6}" presName="imageRepeatNode" presStyleLbl="alignAcc1" presStyleIdx="0" presStyleCnt="7"/>
      <dgm:spPr/>
    </dgm:pt>
    <dgm:pt modelId="{A3F09797-5E78-4C4B-BC7F-8135E5FCE8FD}" type="pres">
      <dgm:prSet presAssocID="{CCE35C0A-E4D1-4717-AD47-554374999DE6}" presName="imageaccent1" presStyleCnt="0"/>
      <dgm:spPr/>
    </dgm:pt>
    <dgm:pt modelId="{8F3932E7-DB97-4FCB-8AA4-B9517ACBE918}" type="pres">
      <dgm:prSet presAssocID="{CCE35C0A-E4D1-4717-AD47-554374999DE6}" presName="accentRepeatNode" presStyleLbl="solidAlignAcc1" presStyleIdx="1" presStyleCnt="14"/>
      <dgm:spPr/>
    </dgm:pt>
    <dgm:pt modelId="{DC24C506-6CFB-43D6-B57F-FE2E4A8E7E7D}" type="pres">
      <dgm:prSet presAssocID="{B2FC75F5-01EE-497B-83D8-3153A01E86A7}" presName="text2" presStyleCnt="0"/>
      <dgm:spPr/>
    </dgm:pt>
    <dgm:pt modelId="{30AD0F7B-9AFF-4FB3-A310-5CC57FC62BE6}" type="pres">
      <dgm:prSet presAssocID="{B2FC75F5-01EE-497B-83D8-3153A01E86A7}" presName="textRepeatNode" presStyleLbl="alignNode1" presStyleIdx="1" presStyleCnt="7">
        <dgm:presLayoutVars>
          <dgm:chMax val="0"/>
          <dgm:chPref val="0"/>
          <dgm:bulletEnabled val="1"/>
        </dgm:presLayoutVars>
      </dgm:prSet>
      <dgm:spPr/>
    </dgm:pt>
    <dgm:pt modelId="{7343CBD7-27C4-49BA-BEE5-D4EAF7766A89}" type="pres">
      <dgm:prSet presAssocID="{B2FC75F5-01EE-497B-83D8-3153A01E86A7}" presName="textaccent2" presStyleCnt="0"/>
      <dgm:spPr/>
    </dgm:pt>
    <dgm:pt modelId="{2736D444-E5C5-4EDF-9914-0413FEB28818}" type="pres">
      <dgm:prSet presAssocID="{B2FC75F5-01EE-497B-83D8-3153A01E86A7}" presName="accentRepeatNode" presStyleLbl="solidAlignAcc1" presStyleIdx="2" presStyleCnt="14"/>
      <dgm:spPr/>
    </dgm:pt>
    <dgm:pt modelId="{56E64B0B-D68D-45B8-8627-A9A2080CB5D4}" type="pres">
      <dgm:prSet presAssocID="{5B738FF9-D24F-45AD-90C4-9BB18D72E5C3}" presName="image2" presStyleCnt="0"/>
      <dgm:spPr/>
    </dgm:pt>
    <dgm:pt modelId="{FBCB758F-645C-4E3E-9D7F-DA6919E5CC41}" type="pres">
      <dgm:prSet presAssocID="{5B738FF9-D24F-45AD-90C4-9BB18D72E5C3}" presName="imageRepeatNode" presStyleLbl="alignAcc1" presStyleIdx="1" presStyleCnt="7"/>
      <dgm:spPr/>
    </dgm:pt>
    <dgm:pt modelId="{DB8E5F44-9631-455E-9598-5260D9609974}" type="pres">
      <dgm:prSet presAssocID="{5B738FF9-D24F-45AD-90C4-9BB18D72E5C3}" presName="imageaccent2" presStyleCnt="0"/>
      <dgm:spPr/>
    </dgm:pt>
    <dgm:pt modelId="{60C3149A-6518-4D99-A558-81BCB1375588}" type="pres">
      <dgm:prSet presAssocID="{5B738FF9-D24F-45AD-90C4-9BB18D72E5C3}" presName="accentRepeatNode" presStyleLbl="solidAlignAcc1" presStyleIdx="3" presStyleCnt="14"/>
      <dgm:spPr/>
    </dgm:pt>
    <dgm:pt modelId="{38E401CF-C0F5-467B-BC6D-9360962B1A0C}" type="pres">
      <dgm:prSet presAssocID="{B1F41214-7CB9-40B2-85D1-5CAD8CA34ACB}" presName="text3" presStyleCnt="0"/>
      <dgm:spPr/>
    </dgm:pt>
    <dgm:pt modelId="{9E2F2CE4-3870-4A1F-86B2-716E223E919A}" type="pres">
      <dgm:prSet presAssocID="{B1F41214-7CB9-40B2-85D1-5CAD8CA34ACB}" presName="textRepeatNode" presStyleLbl="alignNode1" presStyleIdx="2" presStyleCnt="7">
        <dgm:presLayoutVars>
          <dgm:chMax val="0"/>
          <dgm:chPref val="0"/>
          <dgm:bulletEnabled val="1"/>
        </dgm:presLayoutVars>
      </dgm:prSet>
      <dgm:spPr/>
    </dgm:pt>
    <dgm:pt modelId="{F4F6C5B9-DAA6-4BAA-8846-9414174E0C85}" type="pres">
      <dgm:prSet presAssocID="{B1F41214-7CB9-40B2-85D1-5CAD8CA34ACB}" presName="textaccent3" presStyleCnt="0"/>
      <dgm:spPr/>
    </dgm:pt>
    <dgm:pt modelId="{0B0F68E9-D101-4D63-81DE-7A553360B74F}" type="pres">
      <dgm:prSet presAssocID="{B1F41214-7CB9-40B2-85D1-5CAD8CA34ACB}" presName="accentRepeatNode" presStyleLbl="solidAlignAcc1" presStyleIdx="4" presStyleCnt="14"/>
      <dgm:spPr/>
    </dgm:pt>
    <dgm:pt modelId="{40C01DB0-7ABF-4F71-BD88-127F50E239FC}" type="pres">
      <dgm:prSet presAssocID="{0636789E-D39B-427D-B17C-524F80B64D8D}" presName="image3" presStyleCnt="0"/>
      <dgm:spPr/>
    </dgm:pt>
    <dgm:pt modelId="{7809F31A-C02A-45DB-825C-FC25D58C58E8}" type="pres">
      <dgm:prSet presAssocID="{0636789E-D39B-427D-B17C-524F80B64D8D}" presName="imageRepeatNode" presStyleLbl="alignAcc1" presStyleIdx="2" presStyleCnt="7"/>
      <dgm:spPr/>
    </dgm:pt>
    <dgm:pt modelId="{A810FC85-845D-4C87-9AD2-5175B2E8E8C0}" type="pres">
      <dgm:prSet presAssocID="{0636789E-D39B-427D-B17C-524F80B64D8D}" presName="imageaccent3" presStyleCnt="0"/>
      <dgm:spPr/>
    </dgm:pt>
    <dgm:pt modelId="{E744F79A-74D3-4B8D-9A0C-2EC158B5F9EF}" type="pres">
      <dgm:prSet presAssocID="{0636789E-D39B-427D-B17C-524F80B64D8D}" presName="accentRepeatNode" presStyleLbl="solidAlignAcc1" presStyleIdx="5" presStyleCnt="14"/>
      <dgm:spPr/>
    </dgm:pt>
    <dgm:pt modelId="{3204613F-2EDE-4141-AA04-0AA85E0AAF10}" type="pres">
      <dgm:prSet presAssocID="{F06AB359-668C-4BBE-BF12-9002368DC5DD}" presName="text4" presStyleCnt="0"/>
      <dgm:spPr/>
    </dgm:pt>
    <dgm:pt modelId="{6613ECBD-4FBC-4002-ACBC-5F086302D145}" type="pres">
      <dgm:prSet presAssocID="{F06AB359-668C-4BBE-BF12-9002368DC5DD}" presName="textRepeatNode" presStyleLbl="alignNode1" presStyleIdx="3" presStyleCnt="7">
        <dgm:presLayoutVars>
          <dgm:chMax val="0"/>
          <dgm:chPref val="0"/>
          <dgm:bulletEnabled val="1"/>
        </dgm:presLayoutVars>
      </dgm:prSet>
      <dgm:spPr/>
    </dgm:pt>
    <dgm:pt modelId="{65AD9332-F45B-498A-9D54-289586CB55C9}" type="pres">
      <dgm:prSet presAssocID="{F06AB359-668C-4BBE-BF12-9002368DC5DD}" presName="textaccent4" presStyleCnt="0"/>
      <dgm:spPr/>
    </dgm:pt>
    <dgm:pt modelId="{114D5E87-346F-41D6-894F-9FBE4AA7871C}" type="pres">
      <dgm:prSet presAssocID="{F06AB359-668C-4BBE-BF12-9002368DC5DD}" presName="accentRepeatNode" presStyleLbl="solidAlignAcc1" presStyleIdx="6" presStyleCnt="14"/>
      <dgm:spPr/>
    </dgm:pt>
    <dgm:pt modelId="{B7760A4B-A26D-4499-94F2-A853967C6384}" type="pres">
      <dgm:prSet presAssocID="{D426EE40-FE65-4941-916D-A2517E45D942}" presName="image4" presStyleCnt="0"/>
      <dgm:spPr/>
    </dgm:pt>
    <dgm:pt modelId="{B4028930-4853-4239-9549-EE4F90AE5B00}" type="pres">
      <dgm:prSet presAssocID="{D426EE40-FE65-4941-916D-A2517E45D942}" presName="imageRepeatNode" presStyleLbl="alignAcc1" presStyleIdx="3" presStyleCnt="7"/>
      <dgm:spPr/>
    </dgm:pt>
    <dgm:pt modelId="{78CB70BC-04D3-486C-9669-AC97A8A368A9}" type="pres">
      <dgm:prSet presAssocID="{D426EE40-FE65-4941-916D-A2517E45D942}" presName="imageaccent4" presStyleCnt="0"/>
      <dgm:spPr/>
    </dgm:pt>
    <dgm:pt modelId="{FCC1A8B6-153D-4854-936C-E839A0183AD0}" type="pres">
      <dgm:prSet presAssocID="{D426EE40-FE65-4941-916D-A2517E45D942}" presName="accentRepeatNode" presStyleLbl="solidAlignAcc1" presStyleIdx="7" presStyleCnt="14"/>
      <dgm:spPr/>
    </dgm:pt>
    <dgm:pt modelId="{0BC39DE6-B84C-4DFA-A58A-8FF134A3F790}" type="pres">
      <dgm:prSet presAssocID="{1628B6B2-B233-4594-B237-3CF283FF78BD}" presName="text5" presStyleCnt="0"/>
      <dgm:spPr/>
    </dgm:pt>
    <dgm:pt modelId="{06340BC0-0C77-4DA2-AD6B-93818CA3945A}" type="pres">
      <dgm:prSet presAssocID="{1628B6B2-B233-4594-B237-3CF283FF78BD}" presName="textRepeatNode" presStyleLbl="alignNode1" presStyleIdx="4" presStyleCnt="7" custLinFactNeighborX="-84365" custLinFactNeighborY="-55373">
        <dgm:presLayoutVars>
          <dgm:chMax val="0"/>
          <dgm:chPref val="0"/>
          <dgm:bulletEnabled val="1"/>
        </dgm:presLayoutVars>
      </dgm:prSet>
      <dgm:spPr/>
    </dgm:pt>
    <dgm:pt modelId="{11942F62-C7A0-41E7-A0BF-EE5D140D0A4C}" type="pres">
      <dgm:prSet presAssocID="{1628B6B2-B233-4594-B237-3CF283FF78BD}" presName="textaccent5" presStyleCnt="0"/>
      <dgm:spPr/>
    </dgm:pt>
    <dgm:pt modelId="{039B9D1F-6404-402E-87B4-722DA2C09E5F}" type="pres">
      <dgm:prSet presAssocID="{1628B6B2-B233-4594-B237-3CF283FF78BD}" presName="accentRepeatNode" presStyleLbl="solidAlignAcc1" presStyleIdx="8" presStyleCnt="14"/>
      <dgm:spPr/>
    </dgm:pt>
    <dgm:pt modelId="{6D6F5B90-0AA0-4CD7-8A2B-090FF7E18474}" type="pres">
      <dgm:prSet presAssocID="{2AD9FD3E-4488-46A4-B3F6-E0593447036F}" presName="image5" presStyleCnt="0"/>
      <dgm:spPr/>
    </dgm:pt>
    <dgm:pt modelId="{3F711D47-D8C3-44DC-9365-8F6A31AB799B}" type="pres">
      <dgm:prSet presAssocID="{2AD9FD3E-4488-46A4-B3F6-E0593447036F}" presName="imageRepeatNode" presStyleLbl="alignAcc1" presStyleIdx="4" presStyleCnt="7" custLinFactNeighborX="-84365" custLinFactNeighborY="-55373"/>
      <dgm:spPr/>
    </dgm:pt>
    <dgm:pt modelId="{1F102219-E375-4054-9D40-78AA9D5E910A}" type="pres">
      <dgm:prSet presAssocID="{2AD9FD3E-4488-46A4-B3F6-E0593447036F}" presName="imageaccent5" presStyleCnt="0"/>
      <dgm:spPr/>
    </dgm:pt>
    <dgm:pt modelId="{A26E7E64-5866-48DE-B06D-304680E3CAD7}" type="pres">
      <dgm:prSet presAssocID="{2AD9FD3E-4488-46A4-B3F6-E0593447036F}" presName="accentRepeatNode" presStyleLbl="solidAlignAcc1" presStyleIdx="9" presStyleCnt="14" custLinFactX="-400000" custLinFactY="-274992" custLinFactNeighborX="-491428" custLinFactNeighborY="-300000"/>
      <dgm:spPr/>
    </dgm:pt>
    <dgm:pt modelId="{5551142D-6378-4945-ACCA-A87E17745D18}" type="pres">
      <dgm:prSet presAssocID="{AECC385D-04E0-42ED-96AB-E5994001F2A9}" presName="text6" presStyleCnt="0"/>
      <dgm:spPr/>
    </dgm:pt>
    <dgm:pt modelId="{5EFEEF60-FC75-45C6-9E69-ED0647D1287A}" type="pres">
      <dgm:prSet presAssocID="{AECC385D-04E0-42ED-96AB-E5994001F2A9}" presName="textRepeatNode" presStyleLbl="alignNode1" presStyleIdx="5" presStyleCnt="7" custLinFactX="-100000" custLinFactY="62513" custLinFactNeighborX="-158980" custLinFactNeighborY="100000">
        <dgm:presLayoutVars>
          <dgm:chMax val="0"/>
          <dgm:chPref val="0"/>
          <dgm:bulletEnabled val="1"/>
        </dgm:presLayoutVars>
      </dgm:prSet>
      <dgm:spPr/>
    </dgm:pt>
    <dgm:pt modelId="{1CDC235A-1176-4A94-94BC-335F08072090}" type="pres">
      <dgm:prSet presAssocID="{AECC385D-04E0-42ED-96AB-E5994001F2A9}" presName="textaccent6" presStyleCnt="0"/>
      <dgm:spPr/>
    </dgm:pt>
    <dgm:pt modelId="{E7DF1EDD-5C4B-4CD2-A958-BC6883082328}" type="pres">
      <dgm:prSet presAssocID="{AECC385D-04E0-42ED-96AB-E5994001F2A9}" presName="accentRepeatNode" presStyleLbl="solidAlignAcc1" presStyleIdx="10" presStyleCnt="14" custLinFactX="-324805" custLinFactY="-1023699" custLinFactNeighborX="-400000" custLinFactNeighborY="-1100000"/>
      <dgm:spPr/>
    </dgm:pt>
    <dgm:pt modelId="{65F174FE-3379-42C1-8E32-0D16A225CF35}" type="pres">
      <dgm:prSet presAssocID="{C256B795-2CFF-423F-AD29-8D37BD3E7F53}" presName="image6" presStyleCnt="0"/>
      <dgm:spPr/>
    </dgm:pt>
    <dgm:pt modelId="{9CC2C0EC-C408-4A61-AB22-847F3065901D}" type="pres">
      <dgm:prSet presAssocID="{C256B795-2CFF-423F-AD29-8D37BD3E7F53}" presName="imageRepeatNode" presStyleLbl="alignAcc1" presStyleIdx="5" presStyleCnt="7" custLinFactX="-100000" custLinFactY="62513" custLinFactNeighborX="-158980" custLinFactNeighborY="100000"/>
      <dgm:spPr/>
    </dgm:pt>
    <dgm:pt modelId="{5E60B12E-5264-45C7-8F99-6DCE4795D25F}" type="pres">
      <dgm:prSet presAssocID="{C256B795-2CFF-423F-AD29-8D37BD3E7F53}" presName="imageaccent6" presStyleCnt="0"/>
      <dgm:spPr/>
    </dgm:pt>
    <dgm:pt modelId="{1E593FD0-6C74-4108-BB22-8CE0C9D575AC}" type="pres">
      <dgm:prSet presAssocID="{C256B795-2CFF-423F-AD29-8D37BD3E7F53}" presName="accentRepeatNode" presStyleLbl="solidAlignAcc1" presStyleIdx="11" presStyleCnt="14" custLinFactX="-1094932" custLinFactY="422489" custLinFactNeighborX="-1100000" custLinFactNeighborY="500000"/>
      <dgm:spPr/>
    </dgm:pt>
    <dgm:pt modelId="{283E38DF-5B22-4903-BF21-9466A2848E6F}" type="pres">
      <dgm:prSet presAssocID="{167E099D-2867-4C36-9BC0-5873A85CEEA0}" presName="text7" presStyleCnt="0"/>
      <dgm:spPr/>
    </dgm:pt>
    <dgm:pt modelId="{CA3D071F-CC75-483F-BA75-BFDBA0785F49}" type="pres">
      <dgm:prSet presAssocID="{167E099D-2867-4C36-9BC0-5873A85CEEA0}" presName="textRepeatNode" presStyleLbl="alignNode1" presStyleIdx="6" presStyleCnt="7">
        <dgm:presLayoutVars>
          <dgm:chMax val="0"/>
          <dgm:chPref val="0"/>
          <dgm:bulletEnabled val="1"/>
        </dgm:presLayoutVars>
      </dgm:prSet>
      <dgm:spPr/>
    </dgm:pt>
    <dgm:pt modelId="{FB3C60E8-F8EB-45E0-A803-B7237D6D957F}" type="pres">
      <dgm:prSet presAssocID="{167E099D-2867-4C36-9BC0-5873A85CEEA0}" presName="textaccent7" presStyleCnt="0"/>
      <dgm:spPr/>
    </dgm:pt>
    <dgm:pt modelId="{08F5D547-24F0-47BC-906B-FF741A6D7E8E}" type="pres">
      <dgm:prSet presAssocID="{167E099D-2867-4C36-9BC0-5873A85CEEA0}" presName="accentRepeatNode" presStyleLbl="solidAlignAcc1" presStyleIdx="12" presStyleCnt="14"/>
      <dgm:spPr/>
    </dgm:pt>
    <dgm:pt modelId="{F3F89CCC-2FB5-423D-9E1E-12A58D025F6F}" type="pres">
      <dgm:prSet presAssocID="{C5574E06-E2CF-4E42-A016-47DF86299716}" presName="image7" presStyleCnt="0"/>
      <dgm:spPr/>
    </dgm:pt>
    <dgm:pt modelId="{71A8579F-A262-4CD5-8300-DC9B32CB7623}" type="pres">
      <dgm:prSet presAssocID="{C5574E06-E2CF-4E42-A016-47DF86299716}" presName="imageRepeatNode" presStyleLbl="alignAcc1" presStyleIdx="6" presStyleCnt="7"/>
      <dgm:spPr/>
    </dgm:pt>
    <dgm:pt modelId="{84484D02-E398-4742-8B6A-F15957F5AE1B}" type="pres">
      <dgm:prSet presAssocID="{C5574E06-E2CF-4E42-A016-47DF86299716}" presName="imageaccent7" presStyleCnt="0"/>
      <dgm:spPr/>
    </dgm:pt>
    <dgm:pt modelId="{15125306-2244-4C89-852A-7BD109CC7C20}" type="pres">
      <dgm:prSet presAssocID="{C5574E06-E2CF-4E42-A016-47DF86299716}" presName="accentRepeatNode" presStyleLbl="solidAlignAcc1" presStyleIdx="13" presStyleCnt="14"/>
      <dgm:spPr/>
    </dgm:pt>
  </dgm:ptLst>
  <dgm:cxnLst>
    <dgm:cxn modelId="{C326A101-43CE-4BEB-A6C9-75EE52D22ABD}" type="presOf" srcId="{B1F41214-7CB9-40B2-85D1-5CAD8CA34ACB}" destId="{9E2F2CE4-3870-4A1F-86B2-716E223E919A}" srcOrd="0" destOrd="0" presId="urn:microsoft.com/office/officeart/2008/layout/HexagonCluster"/>
    <dgm:cxn modelId="{2E4A8C09-2C3A-47C1-A7D5-F46ECCE97D5C}" srcId="{78AF427A-AAA4-4054-AE11-47DA9EB2A629}" destId="{B2FC75F5-01EE-497B-83D8-3153A01E86A7}" srcOrd="1" destOrd="0" parTransId="{3345E193-B2CB-4789-A328-A357319D1C2D}" sibTransId="{5B738FF9-D24F-45AD-90C4-9BB18D72E5C3}"/>
    <dgm:cxn modelId="{E035C312-2AB8-4F6B-ADF2-2FDE9694F58A}" type="presOf" srcId="{F06AB359-668C-4BBE-BF12-9002368DC5DD}" destId="{6613ECBD-4FBC-4002-ACBC-5F086302D145}" srcOrd="0" destOrd="0" presId="urn:microsoft.com/office/officeart/2008/layout/HexagonCluster"/>
    <dgm:cxn modelId="{43BE8214-840C-4912-BEE2-3D52E5C82BA1}" type="presOf" srcId="{2AD9FD3E-4488-46A4-B3F6-E0593447036F}" destId="{3F711D47-D8C3-44DC-9365-8F6A31AB799B}" srcOrd="0" destOrd="0" presId="urn:microsoft.com/office/officeart/2008/layout/HexagonCluster"/>
    <dgm:cxn modelId="{B2EA9814-A9F7-4B68-A301-8CB536FB713A}" type="presOf" srcId="{C5574E06-E2CF-4E42-A016-47DF86299716}" destId="{71A8579F-A262-4CD5-8300-DC9B32CB7623}" srcOrd="0" destOrd="0" presId="urn:microsoft.com/office/officeart/2008/layout/HexagonCluster"/>
    <dgm:cxn modelId="{C07E9C2C-CF45-4DE1-8BAB-89862AE2CACE}" type="presOf" srcId="{D426EE40-FE65-4941-916D-A2517E45D942}" destId="{B4028930-4853-4239-9549-EE4F90AE5B00}" srcOrd="0" destOrd="0" presId="urn:microsoft.com/office/officeart/2008/layout/HexagonCluster"/>
    <dgm:cxn modelId="{9BC17E3D-2F41-4B5D-84D0-A47811CE4E06}" type="presOf" srcId="{78AF427A-AAA4-4054-AE11-47DA9EB2A629}" destId="{4DEFBD45-FD35-4D81-9F36-A7CC6CBEAE87}" srcOrd="0" destOrd="0" presId="urn:microsoft.com/office/officeart/2008/layout/HexagonCluster"/>
    <dgm:cxn modelId="{A92DD33D-D364-422A-A002-51A069F52270}" srcId="{78AF427A-AAA4-4054-AE11-47DA9EB2A629}" destId="{1628B6B2-B233-4594-B237-3CF283FF78BD}" srcOrd="4" destOrd="0" parTransId="{DC30490A-E18F-4C90-9949-74886CFC55E0}" sibTransId="{2AD9FD3E-4488-46A4-B3F6-E0593447036F}"/>
    <dgm:cxn modelId="{BE1CA36E-18E5-4401-9B0B-C973D13CA19B}" type="presOf" srcId="{5B738FF9-D24F-45AD-90C4-9BB18D72E5C3}" destId="{FBCB758F-645C-4E3E-9D7F-DA6919E5CC41}" srcOrd="0" destOrd="0" presId="urn:microsoft.com/office/officeart/2008/layout/HexagonCluster"/>
    <dgm:cxn modelId="{19B1B370-8814-49EE-B0C5-DDFBCB30DC0A}" srcId="{78AF427A-AAA4-4054-AE11-47DA9EB2A629}" destId="{24F155CF-E69D-4AD6-AF33-0DB6860C23AC}" srcOrd="0" destOrd="0" parTransId="{0BD29B6F-C848-498C-996D-0094B042F527}" sibTransId="{CCE35C0A-E4D1-4717-AD47-554374999DE6}"/>
    <dgm:cxn modelId="{3CA73F74-754E-479D-A1F6-C0F0E8EC5451}" type="presOf" srcId="{CCE35C0A-E4D1-4717-AD47-554374999DE6}" destId="{56F73AAB-5CFB-4772-AC66-96A03489D98B}" srcOrd="0" destOrd="0" presId="urn:microsoft.com/office/officeart/2008/layout/HexagonCluster"/>
    <dgm:cxn modelId="{98850555-37AF-4E1C-85F3-CF71A7D228CC}" srcId="{78AF427A-AAA4-4054-AE11-47DA9EB2A629}" destId="{AECC385D-04E0-42ED-96AB-E5994001F2A9}" srcOrd="5" destOrd="0" parTransId="{090CA880-F920-4A66-BD01-ED47648D9919}" sibTransId="{C256B795-2CFF-423F-AD29-8D37BD3E7F53}"/>
    <dgm:cxn modelId="{577EE456-CF1C-4301-8905-7A8B3D354EC2}" type="presOf" srcId="{C256B795-2CFF-423F-AD29-8D37BD3E7F53}" destId="{9CC2C0EC-C408-4A61-AB22-847F3065901D}" srcOrd="0" destOrd="0" presId="urn:microsoft.com/office/officeart/2008/layout/HexagonCluster"/>
    <dgm:cxn modelId="{1775367B-DFC3-454E-AD40-CA7ED38BDCB9}" srcId="{78AF427A-AAA4-4054-AE11-47DA9EB2A629}" destId="{F06AB359-668C-4BBE-BF12-9002368DC5DD}" srcOrd="3" destOrd="0" parTransId="{718D42F4-D345-4386-90AF-C79069BB386B}" sibTransId="{D426EE40-FE65-4941-916D-A2517E45D942}"/>
    <dgm:cxn modelId="{D5466798-8400-417D-8C3D-EEFEF550048E}" type="presOf" srcId="{24F155CF-E69D-4AD6-AF33-0DB6860C23AC}" destId="{EF1987AB-13B0-4945-800B-CD55D2E999D8}" srcOrd="0" destOrd="0" presId="urn:microsoft.com/office/officeart/2008/layout/HexagonCluster"/>
    <dgm:cxn modelId="{FFD1029A-DF82-4412-8DC1-D6931977242A}" type="presOf" srcId="{1628B6B2-B233-4594-B237-3CF283FF78BD}" destId="{06340BC0-0C77-4DA2-AD6B-93818CA3945A}" srcOrd="0" destOrd="0" presId="urn:microsoft.com/office/officeart/2008/layout/HexagonCluster"/>
    <dgm:cxn modelId="{F287A5B2-89B3-4203-AA4B-939830A36F2C}" type="presOf" srcId="{AECC385D-04E0-42ED-96AB-E5994001F2A9}" destId="{5EFEEF60-FC75-45C6-9E69-ED0647D1287A}" srcOrd="0" destOrd="0" presId="urn:microsoft.com/office/officeart/2008/layout/HexagonCluster"/>
    <dgm:cxn modelId="{3D6007C6-821B-4E03-912C-B04B0BEC059A}" type="presOf" srcId="{167E099D-2867-4C36-9BC0-5873A85CEEA0}" destId="{CA3D071F-CC75-483F-BA75-BFDBA0785F49}" srcOrd="0" destOrd="0" presId="urn:microsoft.com/office/officeart/2008/layout/HexagonCluster"/>
    <dgm:cxn modelId="{AA152CCE-C301-4F3A-8668-6165AE6821AF}" type="presOf" srcId="{0636789E-D39B-427D-B17C-524F80B64D8D}" destId="{7809F31A-C02A-45DB-825C-FC25D58C58E8}" srcOrd="0" destOrd="0" presId="urn:microsoft.com/office/officeart/2008/layout/HexagonCluster"/>
    <dgm:cxn modelId="{2A2378E4-9FA6-4769-99AF-B8BBBDFC7739}" srcId="{78AF427A-AAA4-4054-AE11-47DA9EB2A629}" destId="{167E099D-2867-4C36-9BC0-5873A85CEEA0}" srcOrd="6" destOrd="0" parTransId="{44F7BBAA-DE90-449C-A612-833F86946E1C}" sibTransId="{C5574E06-E2CF-4E42-A016-47DF86299716}"/>
    <dgm:cxn modelId="{6BB9A2F2-619B-43B4-A19F-88118DB7B65A}" type="presOf" srcId="{B2FC75F5-01EE-497B-83D8-3153A01E86A7}" destId="{30AD0F7B-9AFF-4FB3-A310-5CC57FC62BE6}" srcOrd="0" destOrd="0" presId="urn:microsoft.com/office/officeart/2008/layout/HexagonCluster"/>
    <dgm:cxn modelId="{895DEDFB-08E2-424F-A375-978BB7E70AC5}" srcId="{78AF427A-AAA4-4054-AE11-47DA9EB2A629}" destId="{B1F41214-7CB9-40B2-85D1-5CAD8CA34ACB}" srcOrd="2" destOrd="0" parTransId="{42497FA6-B9FE-4ED9-A588-9C8C0DB89FEC}" sibTransId="{0636789E-D39B-427D-B17C-524F80B64D8D}"/>
    <dgm:cxn modelId="{4CABDB95-29F5-40CF-B9C6-FE63ED2512F7}" type="presParOf" srcId="{4DEFBD45-FD35-4D81-9F36-A7CC6CBEAE87}" destId="{9547AE1D-C326-45CD-9FCF-C0B2EAFF5DF0}" srcOrd="0" destOrd="0" presId="urn:microsoft.com/office/officeart/2008/layout/HexagonCluster"/>
    <dgm:cxn modelId="{99AD1C23-5718-4F24-9710-8D6A2A556926}" type="presParOf" srcId="{9547AE1D-C326-45CD-9FCF-C0B2EAFF5DF0}" destId="{EF1987AB-13B0-4945-800B-CD55D2E999D8}" srcOrd="0" destOrd="0" presId="urn:microsoft.com/office/officeart/2008/layout/HexagonCluster"/>
    <dgm:cxn modelId="{33865CA9-032F-43D9-BD6D-93FC407E8967}" type="presParOf" srcId="{4DEFBD45-FD35-4D81-9F36-A7CC6CBEAE87}" destId="{0018425F-4D9E-4875-BF26-635610A45CCF}" srcOrd="1" destOrd="0" presId="urn:microsoft.com/office/officeart/2008/layout/HexagonCluster"/>
    <dgm:cxn modelId="{D11E7AF0-4940-472E-BA0E-8642F2BE0F16}" type="presParOf" srcId="{0018425F-4D9E-4875-BF26-635610A45CCF}" destId="{34425E0C-0EA8-4CD7-9142-0BE4021F66B8}" srcOrd="0" destOrd="0" presId="urn:microsoft.com/office/officeart/2008/layout/HexagonCluster"/>
    <dgm:cxn modelId="{0387B1A4-A771-445B-8085-A8B83FF381FC}" type="presParOf" srcId="{4DEFBD45-FD35-4D81-9F36-A7CC6CBEAE87}" destId="{27FE40C7-AD2F-401D-8FBA-A92A47E477D7}" srcOrd="2" destOrd="0" presId="urn:microsoft.com/office/officeart/2008/layout/HexagonCluster"/>
    <dgm:cxn modelId="{DDE56390-0EA5-4D6A-9DCC-02FD02705B72}" type="presParOf" srcId="{27FE40C7-AD2F-401D-8FBA-A92A47E477D7}" destId="{56F73AAB-5CFB-4772-AC66-96A03489D98B}" srcOrd="0" destOrd="0" presId="urn:microsoft.com/office/officeart/2008/layout/HexagonCluster"/>
    <dgm:cxn modelId="{B5D2CE88-3413-4551-B365-5891C8B81DF0}" type="presParOf" srcId="{4DEFBD45-FD35-4D81-9F36-A7CC6CBEAE87}" destId="{A3F09797-5E78-4C4B-BC7F-8135E5FCE8FD}" srcOrd="3" destOrd="0" presId="urn:microsoft.com/office/officeart/2008/layout/HexagonCluster"/>
    <dgm:cxn modelId="{4300F0C8-6A76-4D55-A2B5-5F1B04FF023C}" type="presParOf" srcId="{A3F09797-5E78-4C4B-BC7F-8135E5FCE8FD}" destId="{8F3932E7-DB97-4FCB-8AA4-B9517ACBE918}" srcOrd="0" destOrd="0" presId="urn:microsoft.com/office/officeart/2008/layout/HexagonCluster"/>
    <dgm:cxn modelId="{FE059E02-4D53-4B23-908B-4DEAE2B4CEE6}" type="presParOf" srcId="{4DEFBD45-FD35-4D81-9F36-A7CC6CBEAE87}" destId="{DC24C506-6CFB-43D6-B57F-FE2E4A8E7E7D}" srcOrd="4" destOrd="0" presId="urn:microsoft.com/office/officeart/2008/layout/HexagonCluster"/>
    <dgm:cxn modelId="{3CA73786-B744-44D9-8AFE-BC585FA4714B}" type="presParOf" srcId="{DC24C506-6CFB-43D6-B57F-FE2E4A8E7E7D}" destId="{30AD0F7B-9AFF-4FB3-A310-5CC57FC62BE6}" srcOrd="0" destOrd="0" presId="urn:microsoft.com/office/officeart/2008/layout/HexagonCluster"/>
    <dgm:cxn modelId="{DF1F628F-86C0-42B9-9D73-9B4725A11960}" type="presParOf" srcId="{4DEFBD45-FD35-4D81-9F36-A7CC6CBEAE87}" destId="{7343CBD7-27C4-49BA-BEE5-D4EAF7766A89}" srcOrd="5" destOrd="0" presId="urn:microsoft.com/office/officeart/2008/layout/HexagonCluster"/>
    <dgm:cxn modelId="{1F767C4B-B8C6-425E-88A1-957CA88CABCA}" type="presParOf" srcId="{7343CBD7-27C4-49BA-BEE5-D4EAF7766A89}" destId="{2736D444-E5C5-4EDF-9914-0413FEB28818}" srcOrd="0" destOrd="0" presId="urn:microsoft.com/office/officeart/2008/layout/HexagonCluster"/>
    <dgm:cxn modelId="{9C1620ED-E238-40D0-92FF-C4F61186DD05}" type="presParOf" srcId="{4DEFBD45-FD35-4D81-9F36-A7CC6CBEAE87}" destId="{56E64B0B-D68D-45B8-8627-A9A2080CB5D4}" srcOrd="6" destOrd="0" presId="urn:microsoft.com/office/officeart/2008/layout/HexagonCluster"/>
    <dgm:cxn modelId="{D78A9C6F-F1AD-4538-B04D-8A9DEE2F2DCE}" type="presParOf" srcId="{56E64B0B-D68D-45B8-8627-A9A2080CB5D4}" destId="{FBCB758F-645C-4E3E-9D7F-DA6919E5CC41}" srcOrd="0" destOrd="0" presId="urn:microsoft.com/office/officeart/2008/layout/HexagonCluster"/>
    <dgm:cxn modelId="{A375DC81-59FF-4301-99D0-892F87643C3B}" type="presParOf" srcId="{4DEFBD45-FD35-4D81-9F36-A7CC6CBEAE87}" destId="{DB8E5F44-9631-455E-9598-5260D9609974}" srcOrd="7" destOrd="0" presId="urn:microsoft.com/office/officeart/2008/layout/HexagonCluster"/>
    <dgm:cxn modelId="{3C5282DA-B1A2-4E5E-BF5C-8F0FAAA22C0D}" type="presParOf" srcId="{DB8E5F44-9631-455E-9598-5260D9609974}" destId="{60C3149A-6518-4D99-A558-81BCB1375588}" srcOrd="0" destOrd="0" presId="urn:microsoft.com/office/officeart/2008/layout/HexagonCluster"/>
    <dgm:cxn modelId="{84CC156A-FD38-48D1-8624-8BDE64EBB945}" type="presParOf" srcId="{4DEFBD45-FD35-4D81-9F36-A7CC6CBEAE87}" destId="{38E401CF-C0F5-467B-BC6D-9360962B1A0C}" srcOrd="8" destOrd="0" presId="urn:microsoft.com/office/officeart/2008/layout/HexagonCluster"/>
    <dgm:cxn modelId="{781B1C11-9D45-42EF-94E0-BC0F41F171BB}" type="presParOf" srcId="{38E401CF-C0F5-467B-BC6D-9360962B1A0C}" destId="{9E2F2CE4-3870-4A1F-86B2-716E223E919A}" srcOrd="0" destOrd="0" presId="urn:microsoft.com/office/officeart/2008/layout/HexagonCluster"/>
    <dgm:cxn modelId="{32F0E94C-9580-4AA9-926D-CB41CFFCED58}" type="presParOf" srcId="{4DEFBD45-FD35-4D81-9F36-A7CC6CBEAE87}" destId="{F4F6C5B9-DAA6-4BAA-8846-9414174E0C85}" srcOrd="9" destOrd="0" presId="urn:microsoft.com/office/officeart/2008/layout/HexagonCluster"/>
    <dgm:cxn modelId="{67299AFF-BB40-45C7-AB63-60267DF25966}" type="presParOf" srcId="{F4F6C5B9-DAA6-4BAA-8846-9414174E0C85}" destId="{0B0F68E9-D101-4D63-81DE-7A553360B74F}" srcOrd="0" destOrd="0" presId="urn:microsoft.com/office/officeart/2008/layout/HexagonCluster"/>
    <dgm:cxn modelId="{80C243F6-5454-493C-BFF2-E702CCABC40C}" type="presParOf" srcId="{4DEFBD45-FD35-4D81-9F36-A7CC6CBEAE87}" destId="{40C01DB0-7ABF-4F71-BD88-127F50E239FC}" srcOrd="10" destOrd="0" presId="urn:microsoft.com/office/officeart/2008/layout/HexagonCluster"/>
    <dgm:cxn modelId="{0942B4E6-98B2-4CAC-B9B6-77520A64F91A}" type="presParOf" srcId="{40C01DB0-7ABF-4F71-BD88-127F50E239FC}" destId="{7809F31A-C02A-45DB-825C-FC25D58C58E8}" srcOrd="0" destOrd="0" presId="urn:microsoft.com/office/officeart/2008/layout/HexagonCluster"/>
    <dgm:cxn modelId="{CD20A4F4-971A-4F84-91A5-D75B6B35892D}" type="presParOf" srcId="{4DEFBD45-FD35-4D81-9F36-A7CC6CBEAE87}" destId="{A810FC85-845D-4C87-9AD2-5175B2E8E8C0}" srcOrd="11" destOrd="0" presId="urn:microsoft.com/office/officeart/2008/layout/HexagonCluster"/>
    <dgm:cxn modelId="{11A2DAD9-3A2C-417F-952C-D073E124687D}" type="presParOf" srcId="{A810FC85-845D-4C87-9AD2-5175B2E8E8C0}" destId="{E744F79A-74D3-4B8D-9A0C-2EC158B5F9EF}" srcOrd="0" destOrd="0" presId="urn:microsoft.com/office/officeart/2008/layout/HexagonCluster"/>
    <dgm:cxn modelId="{F6BD0002-F617-4E5B-B4A0-112F0D7C8DBE}" type="presParOf" srcId="{4DEFBD45-FD35-4D81-9F36-A7CC6CBEAE87}" destId="{3204613F-2EDE-4141-AA04-0AA85E0AAF10}" srcOrd="12" destOrd="0" presId="urn:microsoft.com/office/officeart/2008/layout/HexagonCluster"/>
    <dgm:cxn modelId="{C30E2311-C086-4F28-910F-DED3B38E09F7}" type="presParOf" srcId="{3204613F-2EDE-4141-AA04-0AA85E0AAF10}" destId="{6613ECBD-4FBC-4002-ACBC-5F086302D145}" srcOrd="0" destOrd="0" presId="urn:microsoft.com/office/officeart/2008/layout/HexagonCluster"/>
    <dgm:cxn modelId="{042939E5-C53F-487A-A047-F8D2550EAEBC}" type="presParOf" srcId="{4DEFBD45-FD35-4D81-9F36-A7CC6CBEAE87}" destId="{65AD9332-F45B-498A-9D54-289586CB55C9}" srcOrd="13" destOrd="0" presId="urn:microsoft.com/office/officeart/2008/layout/HexagonCluster"/>
    <dgm:cxn modelId="{516D95FE-9351-4651-8462-D938C0B604A7}" type="presParOf" srcId="{65AD9332-F45B-498A-9D54-289586CB55C9}" destId="{114D5E87-346F-41D6-894F-9FBE4AA7871C}" srcOrd="0" destOrd="0" presId="urn:microsoft.com/office/officeart/2008/layout/HexagonCluster"/>
    <dgm:cxn modelId="{438DA7EC-74C4-476D-944C-8E9D1E739240}" type="presParOf" srcId="{4DEFBD45-FD35-4D81-9F36-A7CC6CBEAE87}" destId="{B7760A4B-A26D-4499-94F2-A853967C6384}" srcOrd="14" destOrd="0" presId="urn:microsoft.com/office/officeart/2008/layout/HexagonCluster"/>
    <dgm:cxn modelId="{4E29DA36-EEAC-43D9-917D-701408652E31}" type="presParOf" srcId="{B7760A4B-A26D-4499-94F2-A853967C6384}" destId="{B4028930-4853-4239-9549-EE4F90AE5B00}" srcOrd="0" destOrd="0" presId="urn:microsoft.com/office/officeart/2008/layout/HexagonCluster"/>
    <dgm:cxn modelId="{FACBB976-B3EB-494B-BCD9-2CD0052FFE47}" type="presParOf" srcId="{4DEFBD45-FD35-4D81-9F36-A7CC6CBEAE87}" destId="{78CB70BC-04D3-486C-9669-AC97A8A368A9}" srcOrd="15" destOrd="0" presId="urn:microsoft.com/office/officeart/2008/layout/HexagonCluster"/>
    <dgm:cxn modelId="{FB0E7AF3-577B-4AD1-A492-458CD307984D}" type="presParOf" srcId="{78CB70BC-04D3-486C-9669-AC97A8A368A9}" destId="{FCC1A8B6-153D-4854-936C-E839A0183AD0}" srcOrd="0" destOrd="0" presId="urn:microsoft.com/office/officeart/2008/layout/HexagonCluster"/>
    <dgm:cxn modelId="{7ED09A0A-2E05-4FCD-8AD5-353C143B7EA2}" type="presParOf" srcId="{4DEFBD45-FD35-4D81-9F36-A7CC6CBEAE87}" destId="{0BC39DE6-B84C-4DFA-A58A-8FF134A3F790}" srcOrd="16" destOrd="0" presId="urn:microsoft.com/office/officeart/2008/layout/HexagonCluster"/>
    <dgm:cxn modelId="{D626BBDF-14BA-4AA0-A522-A6C6B3B0A97D}" type="presParOf" srcId="{0BC39DE6-B84C-4DFA-A58A-8FF134A3F790}" destId="{06340BC0-0C77-4DA2-AD6B-93818CA3945A}" srcOrd="0" destOrd="0" presId="urn:microsoft.com/office/officeart/2008/layout/HexagonCluster"/>
    <dgm:cxn modelId="{D417FA61-C18B-4287-ACB9-7D95DCAE4235}" type="presParOf" srcId="{4DEFBD45-FD35-4D81-9F36-A7CC6CBEAE87}" destId="{11942F62-C7A0-41E7-A0BF-EE5D140D0A4C}" srcOrd="17" destOrd="0" presId="urn:microsoft.com/office/officeart/2008/layout/HexagonCluster"/>
    <dgm:cxn modelId="{8E626586-94A1-4702-8040-0C4B1D78440D}" type="presParOf" srcId="{11942F62-C7A0-41E7-A0BF-EE5D140D0A4C}" destId="{039B9D1F-6404-402E-87B4-722DA2C09E5F}" srcOrd="0" destOrd="0" presId="urn:microsoft.com/office/officeart/2008/layout/HexagonCluster"/>
    <dgm:cxn modelId="{5F23E790-A207-46E4-907E-99B91B9185D3}" type="presParOf" srcId="{4DEFBD45-FD35-4D81-9F36-A7CC6CBEAE87}" destId="{6D6F5B90-0AA0-4CD7-8A2B-090FF7E18474}" srcOrd="18" destOrd="0" presId="urn:microsoft.com/office/officeart/2008/layout/HexagonCluster"/>
    <dgm:cxn modelId="{C193FDC2-9C5A-4C6A-ADC4-76C39998FD19}" type="presParOf" srcId="{6D6F5B90-0AA0-4CD7-8A2B-090FF7E18474}" destId="{3F711D47-D8C3-44DC-9365-8F6A31AB799B}" srcOrd="0" destOrd="0" presId="urn:microsoft.com/office/officeart/2008/layout/HexagonCluster"/>
    <dgm:cxn modelId="{9AF7C69E-1D10-4B84-9749-60610D1158A5}" type="presParOf" srcId="{4DEFBD45-FD35-4D81-9F36-A7CC6CBEAE87}" destId="{1F102219-E375-4054-9D40-78AA9D5E910A}" srcOrd="19" destOrd="0" presId="urn:microsoft.com/office/officeart/2008/layout/HexagonCluster"/>
    <dgm:cxn modelId="{E536570A-CD0F-42BB-8452-BC82D1B13CE9}" type="presParOf" srcId="{1F102219-E375-4054-9D40-78AA9D5E910A}" destId="{A26E7E64-5866-48DE-B06D-304680E3CAD7}" srcOrd="0" destOrd="0" presId="urn:microsoft.com/office/officeart/2008/layout/HexagonCluster"/>
    <dgm:cxn modelId="{04B83015-2E02-453E-8919-7AFF8BD8DBE2}" type="presParOf" srcId="{4DEFBD45-FD35-4D81-9F36-A7CC6CBEAE87}" destId="{5551142D-6378-4945-ACCA-A87E17745D18}" srcOrd="20" destOrd="0" presId="urn:microsoft.com/office/officeart/2008/layout/HexagonCluster"/>
    <dgm:cxn modelId="{6A5168D6-A10C-4709-BABF-1B37DAE21900}" type="presParOf" srcId="{5551142D-6378-4945-ACCA-A87E17745D18}" destId="{5EFEEF60-FC75-45C6-9E69-ED0647D1287A}" srcOrd="0" destOrd="0" presId="urn:microsoft.com/office/officeart/2008/layout/HexagonCluster"/>
    <dgm:cxn modelId="{3EFAFF65-3DB8-468B-8C22-5AF84BBF21C6}" type="presParOf" srcId="{4DEFBD45-FD35-4D81-9F36-A7CC6CBEAE87}" destId="{1CDC235A-1176-4A94-94BC-335F08072090}" srcOrd="21" destOrd="0" presId="urn:microsoft.com/office/officeart/2008/layout/HexagonCluster"/>
    <dgm:cxn modelId="{9436E6DF-FCB6-48AE-BA08-DC2961DA5858}" type="presParOf" srcId="{1CDC235A-1176-4A94-94BC-335F08072090}" destId="{E7DF1EDD-5C4B-4CD2-A958-BC6883082328}" srcOrd="0" destOrd="0" presId="urn:microsoft.com/office/officeart/2008/layout/HexagonCluster"/>
    <dgm:cxn modelId="{48E4A7E4-EF9E-46DD-B7C5-0D906B7A48F6}" type="presParOf" srcId="{4DEFBD45-FD35-4D81-9F36-A7CC6CBEAE87}" destId="{65F174FE-3379-42C1-8E32-0D16A225CF35}" srcOrd="22" destOrd="0" presId="urn:microsoft.com/office/officeart/2008/layout/HexagonCluster"/>
    <dgm:cxn modelId="{21655073-42E0-417E-9F02-78919B2E646F}" type="presParOf" srcId="{65F174FE-3379-42C1-8E32-0D16A225CF35}" destId="{9CC2C0EC-C408-4A61-AB22-847F3065901D}" srcOrd="0" destOrd="0" presId="urn:microsoft.com/office/officeart/2008/layout/HexagonCluster"/>
    <dgm:cxn modelId="{FF743E50-4244-40A8-8181-824DB76CC432}" type="presParOf" srcId="{4DEFBD45-FD35-4D81-9F36-A7CC6CBEAE87}" destId="{5E60B12E-5264-45C7-8F99-6DCE4795D25F}" srcOrd="23" destOrd="0" presId="urn:microsoft.com/office/officeart/2008/layout/HexagonCluster"/>
    <dgm:cxn modelId="{1256C50B-0338-4616-BF57-03674AE4BD00}" type="presParOf" srcId="{5E60B12E-5264-45C7-8F99-6DCE4795D25F}" destId="{1E593FD0-6C74-4108-BB22-8CE0C9D575AC}" srcOrd="0" destOrd="0" presId="urn:microsoft.com/office/officeart/2008/layout/HexagonCluster"/>
    <dgm:cxn modelId="{061EF039-3096-4C21-BDA0-E075A6816B7D}" type="presParOf" srcId="{4DEFBD45-FD35-4D81-9F36-A7CC6CBEAE87}" destId="{283E38DF-5B22-4903-BF21-9466A2848E6F}" srcOrd="24" destOrd="0" presId="urn:microsoft.com/office/officeart/2008/layout/HexagonCluster"/>
    <dgm:cxn modelId="{B0FD2DEE-5E41-4852-A273-0F5DF219818C}" type="presParOf" srcId="{283E38DF-5B22-4903-BF21-9466A2848E6F}" destId="{CA3D071F-CC75-483F-BA75-BFDBA0785F49}" srcOrd="0" destOrd="0" presId="urn:microsoft.com/office/officeart/2008/layout/HexagonCluster"/>
    <dgm:cxn modelId="{65115E88-7AC5-4444-A04A-E88C9F026F24}" type="presParOf" srcId="{4DEFBD45-FD35-4D81-9F36-A7CC6CBEAE87}" destId="{FB3C60E8-F8EB-45E0-A803-B7237D6D957F}" srcOrd="25" destOrd="0" presId="urn:microsoft.com/office/officeart/2008/layout/HexagonCluster"/>
    <dgm:cxn modelId="{65EA6F5D-F401-4527-9A3F-2B78E9ED197F}" type="presParOf" srcId="{FB3C60E8-F8EB-45E0-A803-B7237D6D957F}" destId="{08F5D547-24F0-47BC-906B-FF741A6D7E8E}" srcOrd="0" destOrd="0" presId="urn:microsoft.com/office/officeart/2008/layout/HexagonCluster"/>
    <dgm:cxn modelId="{4B1CF009-9A28-4FD7-92B1-5C748C71346A}" type="presParOf" srcId="{4DEFBD45-FD35-4D81-9F36-A7CC6CBEAE87}" destId="{F3F89CCC-2FB5-423D-9E1E-12A58D025F6F}" srcOrd="26" destOrd="0" presId="urn:microsoft.com/office/officeart/2008/layout/HexagonCluster"/>
    <dgm:cxn modelId="{2305516A-418B-40DC-ABF1-6BF791356CC1}" type="presParOf" srcId="{F3F89CCC-2FB5-423D-9E1E-12A58D025F6F}" destId="{71A8579F-A262-4CD5-8300-DC9B32CB7623}" srcOrd="0" destOrd="0" presId="urn:microsoft.com/office/officeart/2008/layout/HexagonCluster"/>
    <dgm:cxn modelId="{E9777070-239B-4A0A-A00E-6F68F01A1CD5}" type="presParOf" srcId="{4DEFBD45-FD35-4D81-9F36-A7CC6CBEAE87}" destId="{84484D02-E398-4742-8B6A-F15957F5AE1B}" srcOrd="27" destOrd="0" presId="urn:microsoft.com/office/officeart/2008/layout/HexagonCluster"/>
    <dgm:cxn modelId="{1026F208-09BB-4CB1-A939-E2CF4345D8A6}" type="presParOf" srcId="{84484D02-E398-4742-8B6A-F15957F5AE1B}" destId="{15125306-2244-4C89-852A-7BD109CC7C20}"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CD1FE-1E27-4671-AA30-1D16C7FA8616}">
      <dsp:nvSpPr>
        <dsp:cNvPr id="0" name=""/>
        <dsp:cNvSpPr/>
      </dsp:nvSpPr>
      <dsp:spPr>
        <a:xfrm>
          <a:off x="0" y="305079"/>
          <a:ext cx="6459415" cy="453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2117868-038A-4A4B-8BF6-7077ED2DFE6A}">
      <dsp:nvSpPr>
        <dsp:cNvPr id="0" name=""/>
        <dsp:cNvSpPr/>
      </dsp:nvSpPr>
      <dsp:spPr>
        <a:xfrm>
          <a:off x="322970" y="39399"/>
          <a:ext cx="5910351" cy="531360"/>
        </a:xfrm>
        <a:prstGeom prst="roundRect">
          <a:avLst/>
        </a:prstGeom>
        <a:solidFill>
          <a:srgbClr val="35546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905" tIns="0" rIns="17090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Light"/>
            </a:rPr>
            <a:t>GT eForms™</a:t>
          </a:r>
        </a:p>
      </dsp:txBody>
      <dsp:txXfrm>
        <a:off x="348909" y="65338"/>
        <a:ext cx="5858473" cy="479482"/>
      </dsp:txXfrm>
    </dsp:sp>
    <dsp:sp modelId="{DDB15781-FDFF-42C1-A7FD-0EB17133F1C8}">
      <dsp:nvSpPr>
        <dsp:cNvPr id="0" name=""/>
        <dsp:cNvSpPr/>
      </dsp:nvSpPr>
      <dsp:spPr>
        <a:xfrm>
          <a:off x="0" y="1121559"/>
          <a:ext cx="6459415" cy="453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C81A0B7-C919-4EA1-801D-3A670D1FAE55}">
      <dsp:nvSpPr>
        <dsp:cNvPr id="0" name=""/>
        <dsp:cNvSpPr/>
      </dsp:nvSpPr>
      <dsp:spPr>
        <a:xfrm>
          <a:off x="322970" y="855879"/>
          <a:ext cx="5910351" cy="531360"/>
        </a:xfrm>
        <a:prstGeom prst="round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905" tIns="0" rIns="17090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Light"/>
            </a:rPr>
            <a:t>Guided Self-Service</a:t>
          </a:r>
        </a:p>
      </dsp:txBody>
      <dsp:txXfrm>
        <a:off x="348909" y="881818"/>
        <a:ext cx="5858473" cy="479482"/>
      </dsp:txXfrm>
    </dsp:sp>
    <dsp:sp modelId="{1E98ED6E-87C2-4A99-A879-37A0890F259B}">
      <dsp:nvSpPr>
        <dsp:cNvPr id="0" name=""/>
        <dsp:cNvSpPr/>
      </dsp:nvSpPr>
      <dsp:spPr>
        <a:xfrm>
          <a:off x="0" y="1938039"/>
          <a:ext cx="6459415" cy="453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A72B7A2-7FE0-44C8-9B14-47BE422D43DA}">
      <dsp:nvSpPr>
        <dsp:cNvPr id="0" name=""/>
        <dsp:cNvSpPr/>
      </dsp:nvSpPr>
      <dsp:spPr>
        <a:xfrm>
          <a:off x="322970" y="1672359"/>
          <a:ext cx="5910351" cy="531360"/>
        </a:xfrm>
        <a:prstGeom prst="roundRect">
          <a:avLst/>
        </a:prstGeom>
        <a:solidFill>
          <a:schemeClr val="accent3">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905" tIns="0" rIns="17090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Light"/>
            </a:rPr>
            <a:t>Manager/Employee Self-Service</a:t>
          </a:r>
        </a:p>
      </dsp:txBody>
      <dsp:txXfrm>
        <a:off x="348909" y="1698298"/>
        <a:ext cx="5858473" cy="479482"/>
      </dsp:txXfrm>
    </dsp:sp>
    <dsp:sp modelId="{C15A242B-6EC4-4180-BA23-3F664CB83C58}">
      <dsp:nvSpPr>
        <dsp:cNvPr id="0" name=""/>
        <dsp:cNvSpPr/>
      </dsp:nvSpPr>
      <dsp:spPr>
        <a:xfrm>
          <a:off x="0" y="2754520"/>
          <a:ext cx="6459415" cy="453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875B025-EAE3-42AE-8BDA-04C0865E70C0}">
      <dsp:nvSpPr>
        <dsp:cNvPr id="0" name=""/>
        <dsp:cNvSpPr/>
      </dsp:nvSpPr>
      <dsp:spPr>
        <a:xfrm>
          <a:off x="322970" y="2488840"/>
          <a:ext cx="5910351" cy="531360"/>
        </a:xfrm>
        <a:prstGeom prst="roundRect">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905" tIns="0" rIns="17090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Light"/>
            </a:rPr>
            <a:t>PeopleSoft Forms and Approval Builder</a:t>
          </a:r>
        </a:p>
      </dsp:txBody>
      <dsp:txXfrm>
        <a:off x="348909" y="2514779"/>
        <a:ext cx="5858473" cy="479482"/>
      </dsp:txXfrm>
    </dsp:sp>
    <dsp:sp modelId="{D8D150EC-6744-45A6-B9C6-33C2840628AA}">
      <dsp:nvSpPr>
        <dsp:cNvPr id="0" name=""/>
        <dsp:cNvSpPr/>
      </dsp:nvSpPr>
      <dsp:spPr>
        <a:xfrm>
          <a:off x="0" y="3571000"/>
          <a:ext cx="6459415" cy="453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3F2CB5B-C75F-4C02-B02D-693985266A32}">
      <dsp:nvSpPr>
        <dsp:cNvPr id="0" name=""/>
        <dsp:cNvSpPr/>
      </dsp:nvSpPr>
      <dsp:spPr>
        <a:xfrm>
          <a:off x="322970" y="3305320"/>
          <a:ext cx="5909447" cy="531360"/>
        </a:xfrm>
        <a:prstGeom prst="roundRect">
          <a:avLst/>
        </a:prstGeom>
        <a:solidFill>
          <a:schemeClr val="accent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905" tIns="0" rIns="17090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Open Sans Light"/>
            </a:rPr>
            <a:t>Custom Development with Approval Framework</a:t>
          </a:r>
        </a:p>
      </dsp:txBody>
      <dsp:txXfrm>
        <a:off x="348909" y="3331259"/>
        <a:ext cx="5857569"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987AB-13B0-4945-800B-CD55D2E999D8}">
      <dsp:nvSpPr>
        <dsp:cNvPr id="0" name=""/>
        <dsp:cNvSpPr/>
      </dsp:nvSpPr>
      <dsp:spPr>
        <a:xfrm>
          <a:off x="826950" y="2258491"/>
          <a:ext cx="960954" cy="825147"/>
        </a:xfrm>
        <a:prstGeom prst="hexagon">
          <a:avLst>
            <a:gd name="adj" fmla="val 25000"/>
            <a:gd name="vf" fmla="val 115470"/>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Student</a:t>
          </a:r>
        </a:p>
      </dsp:txBody>
      <dsp:txXfrm>
        <a:off x="975792" y="2386298"/>
        <a:ext cx="663270" cy="569533"/>
      </dsp:txXfrm>
    </dsp:sp>
    <dsp:sp modelId="{34425E0C-0EA8-4CD7-9142-0BE4021F66B8}">
      <dsp:nvSpPr>
        <dsp:cNvPr id="0" name=""/>
        <dsp:cNvSpPr/>
      </dsp:nvSpPr>
      <dsp:spPr>
        <a:xfrm>
          <a:off x="849879" y="2627365"/>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F73AAB-5CFB-4772-AC66-96A03489D98B}">
      <dsp:nvSpPr>
        <dsp:cNvPr id="0" name=""/>
        <dsp:cNvSpPr/>
      </dsp:nvSpPr>
      <dsp:spPr>
        <a:xfrm>
          <a:off x="0" y="1802218"/>
          <a:ext cx="960954" cy="825147"/>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3932E7-DB97-4FCB-8AA4-B9517ACBE918}">
      <dsp:nvSpPr>
        <dsp:cNvPr id="0" name=""/>
        <dsp:cNvSpPr/>
      </dsp:nvSpPr>
      <dsp:spPr>
        <a:xfrm>
          <a:off x="658299" y="2517885"/>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AD0F7B-9AFF-4FB3-A310-5CC57FC62BE6}">
      <dsp:nvSpPr>
        <dsp:cNvPr id="0" name=""/>
        <dsp:cNvSpPr/>
      </dsp:nvSpPr>
      <dsp:spPr>
        <a:xfrm>
          <a:off x="1653901" y="1799730"/>
          <a:ext cx="960954" cy="825147"/>
        </a:xfrm>
        <a:prstGeom prst="hexagon">
          <a:avLst>
            <a:gd name="adj" fmla="val 25000"/>
            <a:gd name="vf" fmla="val 115470"/>
          </a:avLst>
        </a:prstGeom>
        <a:solidFill>
          <a:schemeClr val="accent2">
            <a:shade val="80000"/>
            <a:hueOff val="28482"/>
            <a:satOff val="-1049"/>
            <a:lumOff val="4276"/>
            <a:alphaOff val="0"/>
          </a:schemeClr>
        </a:solidFill>
        <a:ln w="25400" cap="flat" cmpd="sng" algn="ctr">
          <a:solidFill>
            <a:schemeClr val="accent2">
              <a:shade val="80000"/>
              <a:hueOff val="28482"/>
              <a:satOff val="-1049"/>
              <a:lumOff val="42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Sales</a:t>
          </a:r>
        </a:p>
      </dsp:txBody>
      <dsp:txXfrm>
        <a:off x="1802743" y="1927537"/>
        <a:ext cx="663270" cy="569533"/>
      </dsp:txXfrm>
    </dsp:sp>
    <dsp:sp modelId="{2736D444-E5C5-4EDF-9914-0413FEB28818}">
      <dsp:nvSpPr>
        <dsp:cNvPr id="0" name=""/>
        <dsp:cNvSpPr/>
      </dsp:nvSpPr>
      <dsp:spPr>
        <a:xfrm>
          <a:off x="2315258" y="2513531"/>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CB758F-645C-4E3E-9D7F-DA6919E5CC41}">
      <dsp:nvSpPr>
        <dsp:cNvPr id="0" name=""/>
        <dsp:cNvSpPr/>
      </dsp:nvSpPr>
      <dsp:spPr>
        <a:xfrm>
          <a:off x="2480342" y="2256625"/>
          <a:ext cx="960954" cy="825147"/>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2">
              <a:shade val="80000"/>
              <a:hueOff val="28482"/>
              <a:satOff val="-1049"/>
              <a:lumOff val="4276"/>
              <a:alphaOff val="0"/>
            </a:schemeClr>
          </a:solidFill>
          <a:prstDash val="solid"/>
        </a:ln>
        <a:effectLst/>
      </dsp:spPr>
      <dsp:style>
        <a:lnRef idx="2">
          <a:scrgbClr r="0" g="0" b="0"/>
        </a:lnRef>
        <a:fillRef idx="1">
          <a:scrgbClr r="0" g="0" b="0"/>
        </a:fillRef>
        <a:effectRef idx="0">
          <a:scrgbClr r="0" g="0" b="0"/>
        </a:effectRef>
        <a:fontRef idx="minor"/>
      </dsp:style>
    </dsp:sp>
    <dsp:sp modelId="{60C3149A-6518-4D99-A558-81BCB1375588}">
      <dsp:nvSpPr>
        <dsp:cNvPr id="0" name=""/>
        <dsp:cNvSpPr/>
      </dsp:nvSpPr>
      <dsp:spPr>
        <a:xfrm>
          <a:off x="2503780" y="2623944"/>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2F2CE4-3870-4A1F-86B2-716E223E919A}">
      <dsp:nvSpPr>
        <dsp:cNvPr id="0" name=""/>
        <dsp:cNvSpPr/>
      </dsp:nvSpPr>
      <dsp:spPr>
        <a:xfrm>
          <a:off x="826950" y="1346257"/>
          <a:ext cx="960954" cy="825147"/>
        </a:xfrm>
        <a:prstGeom prst="hexagon">
          <a:avLst>
            <a:gd name="adj" fmla="val 25000"/>
            <a:gd name="vf" fmla="val 115470"/>
          </a:avLst>
        </a:prstGeom>
        <a:solidFill>
          <a:schemeClr val="accent2">
            <a:shade val="80000"/>
            <a:hueOff val="56964"/>
            <a:satOff val="-2098"/>
            <a:lumOff val="8551"/>
            <a:alphaOff val="0"/>
          </a:schemeClr>
        </a:solidFill>
        <a:ln w="25400" cap="flat" cmpd="sng" algn="ctr">
          <a:solidFill>
            <a:schemeClr val="accent2">
              <a:shade val="80000"/>
              <a:hueOff val="56964"/>
              <a:satOff val="-2098"/>
              <a:lumOff val="855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Finance</a:t>
          </a:r>
        </a:p>
      </dsp:txBody>
      <dsp:txXfrm>
        <a:off x="975792" y="1474064"/>
        <a:ext cx="663270" cy="569533"/>
      </dsp:txXfrm>
    </dsp:sp>
    <dsp:sp modelId="{0B0F68E9-D101-4D63-81DE-7A553360B74F}">
      <dsp:nvSpPr>
        <dsp:cNvPr id="0" name=""/>
        <dsp:cNvSpPr/>
      </dsp:nvSpPr>
      <dsp:spPr>
        <a:xfrm>
          <a:off x="1481174" y="1357453"/>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09F31A-C02A-45DB-825C-FC25D58C58E8}">
      <dsp:nvSpPr>
        <dsp:cNvPr id="0" name=""/>
        <dsp:cNvSpPr/>
      </dsp:nvSpPr>
      <dsp:spPr>
        <a:xfrm>
          <a:off x="1653901" y="887496"/>
          <a:ext cx="960954" cy="825147"/>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2">
              <a:shade val="80000"/>
              <a:hueOff val="56964"/>
              <a:satOff val="-2098"/>
              <a:lumOff val="8551"/>
              <a:alphaOff val="0"/>
            </a:schemeClr>
          </a:solidFill>
          <a:prstDash val="solid"/>
        </a:ln>
        <a:effectLst/>
      </dsp:spPr>
      <dsp:style>
        <a:lnRef idx="2">
          <a:scrgbClr r="0" g="0" b="0"/>
        </a:lnRef>
        <a:fillRef idx="1">
          <a:scrgbClr r="0" g="0" b="0"/>
        </a:fillRef>
        <a:effectRef idx="0">
          <a:scrgbClr r="0" g="0" b="0"/>
        </a:effectRef>
        <a:fontRef idx="minor"/>
      </dsp:style>
    </dsp:sp>
    <dsp:sp modelId="{E744F79A-74D3-4B8D-9A0C-2EC158B5F9EF}">
      <dsp:nvSpPr>
        <dsp:cNvPr id="0" name=""/>
        <dsp:cNvSpPr/>
      </dsp:nvSpPr>
      <dsp:spPr>
        <a:xfrm>
          <a:off x="1680906" y="1252949"/>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13ECBD-4FBC-4002-ACBC-5F086302D145}">
      <dsp:nvSpPr>
        <dsp:cNvPr id="0" name=""/>
        <dsp:cNvSpPr/>
      </dsp:nvSpPr>
      <dsp:spPr>
        <a:xfrm>
          <a:off x="2480342" y="1344390"/>
          <a:ext cx="960954" cy="825147"/>
        </a:xfrm>
        <a:prstGeom prst="hexagon">
          <a:avLst>
            <a:gd name="adj" fmla="val 25000"/>
            <a:gd name="vf" fmla="val 115470"/>
          </a:avLst>
        </a:prstGeom>
        <a:solidFill>
          <a:schemeClr val="accent2">
            <a:shade val="80000"/>
            <a:hueOff val="85446"/>
            <a:satOff val="-3146"/>
            <a:lumOff val="12826"/>
            <a:alphaOff val="0"/>
          </a:schemeClr>
        </a:solidFill>
        <a:ln w="25400" cap="flat" cmpd="sng" algn="ctr">
          <a:solidFill>
            <a:schemeClr val="accent2">
              <a:shade val="80000"/>
              <a:hueOff val="85446"/>
              <a:satOff val="-3146"/>
              <a:lumOff val="128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Customer Service</a:t>
          </a:r>
        </a:p>
      </dsp:txBody>
      <dsp:txXfrm>
        <a:off x="2629184" y="1472197"/>
        <a:ext cx="663270" cy="569533"/>
      </dsp:txXfrm>
    </dsp:sp>
    <dsp:sp modelId="{114D5E87-346F-41D6-894F-9FBE4AA7871C}">
      <dsp:nvSpPr>
        <dsp:cNvPr id="0" name=""/>
        <dsp:cNvSpPr/>
      </dsp:nvSpPr>
      <dsp:spPr>
        <a:xfrm>
          <a:off x="3311879" y="1710155"/>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028930-4853-4239-9549-EE4F90AE5B00}">
      <dsp:nvSpPr>
        <dsp:cNvPr id="0" name=""/>
        <dsp:cNvSpPr/>
      </dsp:nvSpPr>
      <dsp:spPr>
        <a:xfrm>
          <a:off x="3307293" y="1808439"/>
          <a:ext cx="960954" cy="825147"/>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2">
              <a:shade val="80000"/>
              <a:hueOff val="85446"/>
              <a:satOff val="-3146"/>
              <a:lumOff val="12826"/>
              <a:alphaOff val="0"/>
            </a:schemeClr>
          </a:solidFill>
          <a:prstDash val="solid"/>
        </a:ln>
        <a:effectLst/>
      </dsp:spPr>
      <dsp:style>
        <a:lnRef idx="2">
          <a:scrgbClr r="0" g="0" b="0"/>
        </a:lnRef>
        <a:fillRef idx="1">
          <a:scrgbClr r="0" g="0" b="0"/>
        </a:fillRef>
        <a:effectRef idx="0">
          <a:scrgbClr r="0" g="0" b="0"/>
        </a:effectRef>
        <a:fontRef idx="minor"/>
      </dsp:style>
    </dsp:sp>
    <dsp:sp modelId="{FCC1A8B6-153D-4854-936C-E839A0183AD0}">
      <dsp:nvSpPr>
        <dsp:cNvPr id="0" name=""/>
        <dsp:cNvSpPr/>
      </dsp:nvSpPr>
      <dsp:spPr>
        <a:xfrm>
          <a:off x="3494796" y="1823057"/>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340BC0-0C77-4DA2-AD6B-93818CA3945A}">
      <dsp:nvSpPr>
        <dsp:cNvPr id="0" name=""/>
        <dsp:cNvSpPr/>
      </dsp:nvSpPr>
      <dsp:spPr>
        <a:xfrm>
          <a:off x="2496584" y="439296"/>
          <a:ext cx="960954" cy="825147"/>
        </a:xfrm>
        <a:prstGeom prst="hexagon">
          <a:avLst>
            <a:gd name="adj" fmla="val 25000"/>
            <a:gd name="vf" fmla="val 115470"/>
          </a:avLst>
        </a:prstGeom>
        <a:solidFill>
          <a:schemeClr val="accent2">
            <a:shade val="80000"/>
            <a:hueOff val="113928"/>
            <a:satOff val="-4195"/>
            <a:lumOff val="17102"/>
            <a:alphaOff val="0"/>
          </a:schemeClr>
        </a:solidFill>
        <a:ln w="25400" cap="flat" cmpd="sng" algn="ctr">
          <a:solidFill>
            <a:schemeClr val="accent2">
              <a:shade val="80000"/>
              <a:hueOff val="113928"/>
              <a:satOff val="-4195"/>
              <a:lumOff val="1710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Executive Management</a:t>
          </a:r>
        </a:p>
      </dsp:txBody>
      <dsp:txXfrm>
        <a:off x="2645426" y="567103"/>
        <a:ext cx="663270" cy="569533"/>
      </dsp:txXfrm>
    </dsp:sp>
    <dsp:sp modelId="{039B9D1F-6404-402E-87B4-722DA2C09E5F}">
      <dsp:nvSpPr>
        <dsp:cNvPr id="0" name=""/>
        <dsp:cNvSpPr/>
      </dsp:nvSpPr>
      <dsp:spPr>
        <a:xfrm>
          <a:off x="4138830" y="1266012"/>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711D47-D8C3-44DC-9365-8F6A31AB799B}">
      <dsp:nvSpPr>
        <dsp:cNvPr id="0" name=""/>
        <dsp:cNvSpPr/>
      </dsp:nvSpPr>
      <dsp:spPr>
        <a:xfrm>
          <a:off x="3323535" y="899612"/>
          <a:ext cx="960954" cy="825147"/>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2">
              <a:shade val="80000"/>
              <a:hueOff val="113928"/>
              <a:satOff val="-4195"/>
              <a:lumOff val="17102"/>
              <a:alphaOff val="0"/>
            </a:schemeClr>
          </a:solidFill>
          <a:prstDash val="solid"/>
        </a:ln>
        <a:effectLst/>
      </dsp:spPr>
      <dsp:style>
        <a:lnRef idx="2">
          <a:scrgbClr r="0" g="0" b="0"/>
        </a:lnRef>
        <a:fillRef idx="1">
          <a:scrgbClr r="0" g="0" b="0"/>
        </a:fillRef>
        <a:effectRef idx="0">
          <a:scrgbClr r="0" g="0" b="0"/>
        </a:effectRef>
        <a:fontRef idx="minor"/>
      </dsp:style>
    </dsp:sp>
    <dsp:sp modelId="{A26E7E64-5866-48DE-B06D-304680E3CAD7}">
      <dsp:nvSpPr>
        <dsp:cNvPr id="0" name=""/>
        <dsp:cNvSpPr/>
      </dsp:nvSpPr>
      <dsp:spPr>
        <a:xfrm>
          <a:off x="3326583" y="818689"/>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FEEF60-FC75-45C6-9E69-ED0647D1287A}">
      <dsp:nvSpPr>
        <dsp:cNvPr id="0" name=""/>
        <dsp:cNvSpPr/>
      </dsp:nvSpPr>
      <dsp:spPr>
        <a:xfrm>
          <a:off x="1645564" y="3608171"/>
          <a:ext cx="960954" cy="825147"/>
        </a:xfrm>
        <a:prstGeom prst="hexagon">
          <a:avLst>
            <a:gd name="adj" fmla="val 25000"/>
            <a:gd name="vf" fmla="val 115470"/>
          </a:avLst>
        </a:prstGeom>
        <a:solidFill>
          <a:schemeClr val="accent2">
            <a:shade val="80000"/>
            <a:hueOff val="142410"/>
            <a:satOff val="-5244"/>
            <a:lumOff val="21377"/>
            <a:alphaOff val="0"/>
          </a:schemeClr>
        </a:solidFill>
        <a:ln w="25400" cap="flat" cmpd="sng" algn="ctr">
          <a:solidFill>
            <a:schemeClr val="accent2">
              <a:shade val="80000"/>
              <a:hueOff val="142410"/>
              <a:satOff val="-5244"/>
              <a:lumOff val="213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Human Resources</a:t>
          </a:r>
        </a:p>
      </dsp:txBody>
      <dsp:txXfrm>
        <a:off x="1794406" y="3735978"/>
        <a:ext cx="663270" cy="569533"/>
      </dsp:txXfrm>
    </dsp:sp>
    <dsp:sp modelId="{E7DF1EDD-5C4B-4CD2-A958-BC6883082328}">
      <dsp:nvSpPr>
        <dsp:cNvPr id="0" name=""/>
        <dsp:cNvSpPr/>
      </dsp:nvSpPr>
      <dsp:spPr>
        <a:xfrm>
          <a:off x="3512339" y="935797"/>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C2C0EC-C408-4A61-AB22-847F3065901D}">
      <dsp:nvSpPr>
        <dsp:cNvPr id="0" name=""/>
        <dsp:cNvSpPr/>
      </dsp:nvSpPr>
      <dsp:spPr>
        <a:xfrm>
          <a:off x="818613" y="4060087"/>
          <a:ext cx="960954" cy="825147"/>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2">
              <a:shade val="80000"/>
              <a:hueOff val="142410"/>
              <a:satOff val="-5244"/>
              <a:lumOff val="21377"/>
              <a:alphaOff val="0"/>
            </a:schemeClr>
          </a:solidFill>
          <a:prstDash val="solid"/>
        </a:ln>
        <a:effectLst/>
      </dsp:spPr>
      <dsp:style>
        <a:lnRef idx="2">
          <a:scrgbClr r="0" g="0" b="0"/>
        </a:lnRef>
        <a:fillRef idx="1">
          <a:scrgbClr r="0" g="0" b="0"/>
        </a:fillRef>
        <a:effectRef idx="0">
          <a:scrgbClr r="0" g="0" b="0"/>
        </a:effectRef>
        <a:fontRef idx="minor"/>
      </dsp:style>
    </dsp:sp>
    <dsp:sp modelId="{1E593FD0-6C74-4108-BB22-8CE0C9D575AC}">
      <dsp:nvSpPr>
        <dsp:cNvPr id="0" name=""/>
        <dsp:cNvSpPr/>
      </dsp:nvSpPr>
      <dsp:spPr>
        <a:xfrm>
          <a:off x="1686077" y="3973460"/>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3D071F-CC75-483F-BA75-BFDBA0785F49}">
      <dsp:nvSpPr>
        <dsp:cNvPr id="0" name=""/>
        <dsp:cNvSpPr/>
      </dsp:nvSpPr>
      <dsp:spPr>
        <a:xfrm>
          <a:off x="1652882" y="2713830"/>
          <a:ext cx="960954" cy="825147"/>
        </a:xfrm>
        <a:prstGeom prst="hexagon">
          <a:avLst>
            <a:gd name="adj" fmla="val 25000"/>
            <a:gd name="vf" fmla="val 115470"/>
          </a:avLst>
        </a:prstGeom>
        <a:solidFill>
          <a:schemeClr val="accent2">
            <a:shade val="80000"/>
            <a:hueOff val="170892"/>
            <a:satOff val="-6293"/>
            <a:lumOff val="25653"/>
            <a:alphaOff val="0"/>
          </a:schemeClr>
        </a:solidFill>
        <a:ln w="25400" cap="flat" cmpd="sng" algn="ctr">
          <a:solidFill>
            <a:schemeClr val="accent2">
              <a:shade val="80000"/>
              <a:hueOff val="170892"/>
              <a:satOff val="-6293"/>
              <a:lumOff val="256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Purchasing</a:t>
          </a:r>
        </a:p>
      </dsp:txBody>
      <dsp:txXfrm>
        <a:off x="1801724" y="2841637"/>
        <a:ext cx="663270" cy="569533"/>
      </dsp:txXfrm>
    </dsp:sp>
    <dsp:sp modelId="{08F5D547-24F0-47BC-906B-FF741A6D7E8E}">
      <dsp:nvSpPr>
        <dsp:cNvPr id="0" name=""/>
        <dsp:cNvSpPr/>
      </dsp:nvSpPr>
      <dsp:spPr>
        <a:xfrm>
          <a:off x="1680396" y="3079595"/>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A8579F-A262-4CD5-8300-DC9B32CB7623}">
      <dsp:nvSpPr>
        <dsp:cNvPr id="0" name=""/>
        <dsp:cNvSpPr/>
      </dsp:nvSpPr>
      <dsp:spPr>
        <a:xfrm>
          <a:off x="826441" y="3172591"/>
          <a:ext cx="960954" cy="825147"/>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2">
              <a:shade val="80000"/>
              <a:hueOff val="170892"/>
              <a:satOff val="-6293"/>
              <a:lumOff val="25653"/>
              <a:alphaOff val="0"/>
            </a:schemeClr>
          </a:solidFill>
          <a:prstDash val="solid"/>
        </a:ln>
        <a:effectLst/>
      </dsp:spPr>
      <dsp:style>
        <a:lnRef idx="2">
          <a:scrgbClr r="0" g="0" b="0"/>
        </a:lnRef>
        <a:fillRef idx="1">
          <a:scrgbClr r="0" g="0" b="0"/>
        </a:fillRef>
        <a:effectRef idx="0">
          <a:scrgbClr r="0" g="0" b="0"/>
        </a:effectRef>
        <a:fontRef idx="minor"/>
      </dsp:style>
    </dsp:sp>
    <dsp:sp modelId="{15125306-2244-4C89-852A-7BD109CC7C20}">
      <dsp:nvSpPr>
        <dsp:cNvPr id="0" name=""/>
        <dsp:cNvSpPr/>
      </dsp:nvSpPr>
      <dsp:spPr>
        <a:xfrm>
          <a:off x="1480155" y="3184099"/>
          <a:ext cx="112094" cy="9672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8" name="Shape 4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497345"/>
      </p:ext>
    </p:extLst>
  </p:cSld>
  <p:clrMap bg1="lt1" tx1="dk1" bg2="lt2" tx2="dk2" accent1="accent1" accent2="accent2" accent3="accent3" accent4="accent4" accent5="accent5" accent6="accent6" hlink="hlink" folHlink="folHlink"/>
  <p:notesStyle>
    <a:lvl1pPr latinLnBrk="0">
      <a:spcBef>
        <a:spcPts val="400"/>
      </a:spcBef>
      <a:defRPr sz="1200">
        <a:latin typeface="Open Sans"/>
        <a:ea typeface="Open Sans"/>
        <a:cs typeface="Open San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Open Sans"/>
                <a:ea typeface="Open Sans"/>
                <a:cs typeface="Open Sans"/>
                <a:sym typeface="Arial"/>
              </a:rPr>
              <a:t>Are paper documents still driving your business processes? Imagine transforming that data from paper to digital accurately and efficiently as part of a seamless, automated, workflow-enabled process.</a:t>
            </a:r>
          </a:p>
          <a:p>
            <a:r>
              <a:rPr lang="en-US" sz="1200" b="0" i="0" dirty="0">
                <a:effectLst/>
                <a:latin typeface="Open Sans"/>
                <a:ea typeface="Open Sans"/>
                <a:cs typeface="Open Sans"/>
                <a:sym typeface="Arial"/>
              </a:rPr>
              <a:t>Empower your users with intelligent, PeopleSoft-based solutions tailored to your unique business requirements. Whether it’s invoices, resumes, or financial aid forms, countless business processes are being transformed from paper to digital with the help of automation, imaging and related technologies tightly integrated with PeopleSoft and other systems. </a:t>
            </a:r>
          </a:p>
          <a:p>
            <a:r>
              <a:rPr lang="en-US" sz="1200" b="0" i="0" dirty="0">
                <a:effectLst/>
                <a:latin typeface="Open Sans"/>
                <a:ea typeface="Open Sans"/>
                <a:cs typeface="Open Sans"/>
                <a:sym typeface="Arial"/>
              </a:rPr>
              <a:t>Learn how organizations, leveraging GT </a:t>
            </a:r>
            <a:r>
              <a:rPr lang="en-US" sz="1200" b="0" i="0" dirty="0" err="1">
                <a:effectLst/>
                <a:latin typeface="Open Sans"/>
                <a:ea typeface="Open Sans"/>
                <a:cs typeface="Open Sans"/>
                <a:sym typeface="Arial"/>
              </a:rPr>
              <a:t>eForms</a:t>
            </a:r>
            <a:r>
              <a:rPr lang="en-US" sz="1200" b="0" i="0" dirty="0">
                <a:effectLst/>
                <a:latin typeface="Open Sans"/>
                <a:ea typeface="Open Sans"/>
                <a:cs typeface="Open Sans"/>
                <a:sym typeface="Arial"/>
              </a:rPr>
              <a:t>™ and Canon’s integrated imaging solutions, can accelerate ROI, eliminate manual entry, and radically improve accuracy, compliance and user efficiency.</a:t>
            </a:r>
          </a:p>
        </p:txBody>
      </p:sp>
    </p:spTree>
    <p:extLst>
      <p:ext uri="{BB962C8B-B14F-4D97-AF65-F5344CB8AC3E}">
        <p14:creationId xmlns:p14="http://schemas.microsoft.com/office/powerpoint/2010/main" val="688338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Joe - Methods – Hot Folders, Emails, Paper, Device</a:t>
            </a:r>
            <a:r>
              <a:rPr lang="en-US" baseline="0" dirty="0"/>
              <a:t> Agnostic</a:t>
            </a:r>
          </a:p>
          <a:p>
            <a:endParaRPr lang="en-US" dirty="0"/>
          </a:p>
          <a:p>
            <a:r>
              <a:rPr lang="en-US" dirty="0"/>
              <a:t>1: Invoice</a:t>
            </a:r>
          </a:p>
          <a:p>
            <a:endParaRPr lang="en-US" dirty="0"/>
          </a:p>
          <a:p>
            <a:r>
              <a:rPr lang="en-US" baseline="0" dirty="0"/>
              <a:t>In the case of a document received as a hard copy,  it is scanned and here is the resulting image of the invoice. Our solution</a:t>
            </a:r>
            <a:r>
              <a:rPr lang="en-US" dirty="0"/>
              <a:t> is hardware agnostic and works with any make of scanner that offers the required resolution.</a:t>
            </a:r>
            <a:endParaRPr lang="en-US" baseline="0" dirty="0"/>
          </a:p>
          <a:p>
            <a:endParaRPr lang="en-US" baseline="0" dirty="0"/>
          </a:p>
          <a:p>
            <a:r>
              <a:rPr lang="en-US" baseline="0" dirty="0"/>
              <a:t>In the case of a document received electronically </a:t>
            </a:r>
            <a:r>
              <a:rPr lang="en-US" dirty="0"/>
              <a:t>or as email attachment , </a:t>
            </a:r>
            <a:r>
              <a:rPr lang="en-US" baseline="0" dirty="0"/>
              <a:t>it is handled directly by the system by fetching the document from one or multiple email address.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E9A9AA24-F438-4B0C-A490-5F452D8834A5}" type="slidenum">
              <a:rPr lang="en-US" smtClean="0"/>
              <a:t>17</a:t>
            </a:fld>
            <a:endParaRPr lang="en-US" dirty="0"/>
          </a:p>
        </p:txBody>
      </p:sp>
    </p:spTree>
    <p:extLst>
      <p:ext uri="{BB962C8B-B14F-4D97-AF65-F5344CB8AC3E}">
        <p14:creationId xmlns:p14="http://schemas.microsoft.com/office/powerpoint/2010/main" val="3000210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5" y="8777192"/>
            <a:ext cx="2971800" cy="462042"/>
          </a:xfrm>
          <a:prstGeom prst="rect">
            <a:avLst/>
          </a:prstGeom>
        </p:spPr>
        <p:txBody>
          <a:bodyPr/>
          <a:lstStyle/>
          <a:p>
            <a:fld id="{24569A5F-ADAB-CD45-8614-2CD3E3356022}" type="slidenum">
              <a:rPr lang="en-US" smtClean="0"/>
              <a:pPr/>
              <a:t>18</a:t>
            </a:fld>
            <a:endParaRPr lang="en-US" dirty="0"/>
          </a:p>
        </p:txBody>
      </p:sp>
    </p:spTree>
    <p:extLst>
      <p:ext uri="{BB962C8B-B14F-4D97-AF65-F5344CB8AC3E}">
        <p14:creationId xmlns:p14="http://schemas.microsoft.com/office/powerpoint/2010/main" val="878492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D4178BF0-DE53-437B-9EBC-9F7E46CDD048}" type="slidenum">
              <a:rPr lang="en-US" smtClean="0"/>
              <a:t>19</a:t>
            </a:fld>
            <a:endParaRPr lang="en-US"/>
          </a:p>
        </p:txBody>
      </p:sp>
    </p:spTree>
    <p:extLst>
      <p:ext uri="{BB962C8B-B14F-4D97-AF65-F5344CB8AC3E}">
        <p14:creationId xmlns:p14="http://schemas.microsoft.com/office/powerpoint/2010/main" val="32221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project champion,</a:t>
            </a:r>
            <a:r>
              <a:rPr lang="en-US" baseline="0" dirty="0"/>
              <a:t> director of shared services, had focused in on AP Automation as a key means to improve their agility.</a:t>
            </a:r>
          </a:p>
          <a:p>
            <a:endParaRPr lang="en-US" baseline="0" dirty="0"/>
          </a:p>
          <a:p>
            <a:r>
              <a:rPr lang="en-US" baseline="0" dirty="0"/>
              <a:t>Due to inefficiencies this company was experiencing a lag in their ability to accurately and timely close the books for monthly, quarterly, and year-end reporting.  This affected their ability to generate accurate reports regarding working capital and outstanding payments. The project champion was determined to select a solution with the right functionality to support continued growth and control costs. </a:t>
            </a:r>
          </a:p>
          <a:p>
            <a:endParaRPr lang="en-US" baseline="0" dirty="0"/>
          </a:p>
          <a:p>
            <a:r>
              <a:rPr lang="en-US" baseline="0" dirty="0"/>
              <a:t>The company had thoroughly explored the functionality and goals of their automation project.  In addition to visibility across the financial process they were looking for an automation solution that would also support their compliance requirement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FB5D3D1-3917-4694-83F2-F96402A36A4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56465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a:p>
            <a:r>
              <a:rPr lang="en-US" baseline="0" dirty="0"/>
              <a:t>The company had thoroughly explored the functionality and goals of their automation project.  In addition to visibility across the financial process they were looking for an automation solution that would also support SOX compliance.  CIIS supports this goals through easy to configure workflows and approvals ensuring segregation of duties and a clearly documented audit trail. </a:t>
            </a:r>
          </a:p>
          <a:p>
            <a:endParaRPr lang="en-US" baseline="0" dirty="0"/>
          </a:p>
          <a:p>
            <a:r>
              <a:rPr lang="en-US" baseline="0" dirty="0"/>
              <a:t>On the technology side they were looking for a system that could not only integrate with PeopleSoft, but with their specialty system, while handling numerous invoice channels and 3</a:t>
            </a:r>
            <a:r>
              <a:rPr lang="en-US" baseline="30000" dirty="0"/>
              <a:t>rd</a:t>
            </a:r>
            <a:r>
              <a:rPr lang="en-US" baseline="0" dirty="0"/>
              <a:t> party scanning.  Canon’s Oracle validated integration with PeopleSoft was a differentiator,  ensuring quality of data and seamlessness of information. </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FB5D3D1-3917-4694-83F2-F96402A36A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130272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p:spPr>
      </p:sp>
      <p:sp>
        <p:nvSpPr>
          <p:cNvPr id="3" name="Notes Placeholder 2"/>
          <p:cNvSpPr>
            <a:spLocks noGrp="1"/>
          </p:cNvSpPr>
          <p:nvPr>
            <p:ph type="body" idx="1"/>
          </p:nvPr>
        </p:nvSpPr>
        <p:spPr/>
        <p:txBody>
          <a:bodyPr/>
          <a:lstStyle/>
          <a:p>
            <a:r>
              <a:rPr lang="en-US" sz="1200" dirty="0"/>
              <a:t>The best AP Solutions will not only support</a:t>
            </a:r>
            <a:r>
              <a:rPr lang="en-US" sz="1200" baseline="0" dirty="0"/>
              <a:t> your current needs, but future needs….</a:t>
            </a:r>
          </a:p>
          <a:p>
            <a:endParaRPr lang="en-US" sz="1200" baseline="0" dirty="0"/>
          </a:p>
          <a:p>
            <a:r>
              <a:rPr lang="en-US" sz="1200" baseline="0" dirty="0"/>
              <a:t> </a:t>
            </a:r>
            <a:r>
              <a:rPr lang="en-US" sz="1200" dirty="0"/>
              <a:t>Beyon</a:t>
            </a:r>
            <a:r>
              <a:rPr lang="en-US" sz="1200" baseline="0" dirty="0"/>
              <a:t>d the efficiency gains and savings that may be a widely known benefit of automation, there is an entirely new level of business intelligence that can be gained as a result of the information flow being visible, accessible and reliable.</a:t>
            </a:r>
          </a:p>
          <a:p>
            <a:endParaRPr lang="en-US" sz="1200" baseline="0" dirty="0"/>
          </a:p>
          <a:p>
            <a:r>
              <a:rPr lang="en-US" sz="1200" baseline="0" dirty="0"/>
              <a:t>Visibility into invoices and payables – not only for the AP departments, but also for Procurement, Planning, Customer Services, Sales, and other corporate stakeholders, allows them to make timely and accurate decisions.</a:t>
            </a:r>
          </a:p>
          <a:p>
            <a:endParaRPr lang="en-US" sz="1200" baseline="0" dirty="0"/>
          </a:p>
          <a:p>
            <a:r>
              <a:rPr lang="en-US" sz="1200" baseline="0" dirty="0"/>
              <a:t>Enabled by the visibility is the real time spend analysis, which can help in sourcing, “what if scenarios”, supplier consolidation or diversifications, improved contractual compliance, risk mitigation, fraud detections</a:t>
            </a:r>
          </a:p>
          <a:p>
            <a:endParaRPr lang="en-US" sz="1200" baseline="0" dirty="0"/>
          </a:p>
          <a:p>
            <a:r>
              <a:rPr lang="en-US" sz="1200" baseline="0" dirty="0"/>
              <a:t>As a result, AP departments and AP functions can evolve, as they are no longer perceived as a “cost center” and they start to have a more strategic role, bringing  real value add to their companies. </a:t>
            </a:r>
            <a:endParaRPr lang="en-US" sz="1200" dirty="0"/>
          </a:p>
          <a:p>
            <a:endParaRPr lang="en-US" sz="12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EAE3D9-B902-4068-B811-FF7601EE6FF5}" type="slidenum">
              <a:rPr lang="en-US" smtClean="0"/>
              <a:pPr/>
              <a:t>22</a:t>
            </a:fld>
            <a:endParaRPr lang="en-US"/>
          </a:p>
        </p:txBody>
      </p:sp>
    </p:spTree>
    <p:extLst>
      <p:ext uri="{BB962C8B-B14F-4D97-AF65-F5344CB8AC3E}">
        <p14:creationId xmlns:p14="http://schemas.microsoft.com/office/powerpoint/2010/main" val="188027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EAE3D9-B902-4068-B811-FF7601EE6FF5}" type="slidenum">
              <a:rPr lang="en-US" smtClean="0"/>
              <a:pPr/>
              <a:t>23</a:t>
            </a:fld>
            <a:endParaRPr lang="en-US"/>
          </a:p>
        </p:txBody>
      </p:sp>
    </p:spTree>
    <p:extLst>
      <p:ext uri="{BB962C8B-B14F-4D97-AF65-F5344CB8AC3E}">
        <p14:creationId xmlns:p14="http://schemas.microsoft.com/office/powerpoint/2010/main" val="388888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3430587"/>
          </a:xfrm>
        </p:spPr>
      </p:sp>
      <p:sp>
        <p:nvSpPr>
          <p:cNvPr id="3" name="Notes Placeholder 2"/>
          <p:cNvSpPr>
            <a:spLocks noGrp="1"/>
          </p:cNvSpPr>
          <p:nvPr>
            <p:ph type="body" idx="1"/>
          </p:nvPr>
        </p:nvSpPr>
        <p:spPr/>
        <p:txBody>
          <a:bodyPr/>
          <a:lstStyle/>
          <a:p>
            <a:r>
              <a:rPr lang="en-US" sz="1200" dirty="0"/>
              <a:t>The best AP Solutions will not only support</a:t>
            </a:r>
            <a:r>
              <a:rPr lang="en-US" sz="1200" baseline="0" dirty="0"/>
              <a:t> your current needs, but future needs….</a:t>
            </a:r>
          </a:p>
          <a:p>
            <a:endParaRPr lang="en-US" sz="1200" baseline="0" dirty="0"/>
          </a:p>
          <a:p>
            <a:r>
              <a:rPr lang="en-US" sz="1200" baseline="0" dirty="0"/>
              <a:t> </a:t>
            </a:r>
            <a:r>
              <a:rPr lang="en-US" sz="1200" dirty="0"/>
              <a:t>Beyon</a:t>
            </a:r>
            <a:r>
              <a:rPr lang="en-US" sz="1200" baseline="0" dirty="0"/>
              <a:t>d the efficiency gains and savings that may be a widely known benefit of automation, there is an entirely new level of business intelligence that can be gained as a result of the information flow being visible, accessible and reliable.</a:t>
            </a:r>
          </a:p>
          <a:p>
            <a:endParaRPr lang="en-US" sz="1200" baseline="0" dirty="0"/>
          </a:p>
          <a:p>
            <a:r>
              <a:rPr lang="en-US" sz="1200" baseline="0" dirty="0"/>
              <a:t>Visibility into invoices and payables – not only for the AP departments, but also for Procurement, Planning, Customer Services, Sales, and other corporate stakeholders, allows them to make timely and accurate decisions.</a:t>
            </a:r>
          </a:p>
          <a:p>
            <a:endParaRPr lang="en-US" sz="1200" baseline="0" dirty="0"/>
          </a:p>
          <a:p>
            <a:r>
              <a:rPr lang="en-US" sz="1200" baseline="0" dirty="0"/>
              <a:t>Enabled by the visibility is the real time spend analysis, which can help in sourcing, “what if scenarios”, supplier consolidation or diversifications, improved contractual compliance, risk mitigation, fraud detections</a:t>
            </a:r>
          </a:p>
          <a:p>
            <a:endParaRPr lang="en-US" sz="1200" baseline="0" dirty="0"/>
          </a:p>
          <a:p>
            <a:r>
              <a:rPr lang="en-US" sz="1200" baseline="0" dirty="0"/>
              <a:t>As a result, AP departments and AP functions can evolve, as they are no longer perceived as a “cost center” and they start to have a more strategic role, bringing  real value add to their companies. </a:t>
            </a:r>
            <a:endParaRPr lang="en-US" sz="1200" dirty="0"/>
          </a:p>
          <a:p>
            <a:endParaRPr lang="en-US" sz="12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EAE3D9-B902-4068-B811-FF7601EE6FF5}" type="slidenum">
              <a:rPr lang="en-US" smtClean="0"/>
              <a:pPr/>
              <a:t>24</a:t>
            </a:fld>
            <a:endParaRPr lang="en-US"/>
          </a:p>
        </p:txBody>
      </p:sp>
    </p:spTree>
    <p:extLst>
      <p:ext uri="{BB962C8B-B14F-4D97-AF65-F5344CB8AC3E}">
        <p14:creationId xmlns:p14="http://schemas.microsoft.com/office/powerpoint/2010/main" val="3119816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dirty="0"/>
              <a:t>As specialists in custom business process automation in PeopleSoft, Gideon Taylor recognizes that each client’s requirements are unique. The approach and tools used to automate those requirements should reflect that. </a:t>
            </a:r>
            <a:r>
              <a:rPr lang="en-US"/>
              <a:t>We employ </a:t>
            </a:r>
            <a:r>
              <a:rPr lang="en-US" dirty="0"/>
              <a:t>a best-of-breed approach to custom automation that can encompass a variety of tools, including delivered PeopleSoft self-service solutions, custom application development, form-building tools, and Gideon Taylor’s GT eForms™ for PeopleSoft.</a:t>
            </a:r>
          </a:p>
        </p:txBody>
      </p:sp>
    </p:spTree>
    <p:extLst>
      <p:ext uri="{BB962C8B-B14F-4D97-AF65-F5344CB8AC3E}">
        <p14:creationId xmlns:p14="http://schemas.microsoft.com/office/powerpoint/2010/main" val="55819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Lisa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CIIS was created in</a:t>
            </a:r>
            <a:r>
              <a:rPr lang="en-US" baseline="0" dirty="0"/>
              <a:t> 2011 to </a:t>
            </a:r>
            <a:r>
              <a:rPr lang="en-US" dirty="0"/>
              <a:t>bring to market solutions that leverage the new imaging technologies, as well as Canon’s strong experience in Business Process Automation and Document Solutions. </a:t>
            </a:r>
            <a:r>
              <a:rPr lang="en-US" baseline="0" dirty="0"/>
              <a:t>We provide research and development, add in our technology and a customer focused delivery process, which leads us to not just developing innovative solutions, but value-added, future focused solutions.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CIIS capabilities focus around 3 general areas:</a:t>
            </a:r>
          </a:p>
          <a:p>
            <a:r>
              <a:rPr lang="en-US" baseline="0" dirty="0"/>
              <a:t>- Solutions</a:t>
            </a:r>
          </a:p>
          <a:p>
            <a:r>
              <a:rPr lang="en-US" baseline="0" dirty="0"/>
              <a:t>- Professional Services </a:t>
            </a:r>
          </a:p>
          <a:p>
            <a:pPr marL="171450" indent="-171450">
              <a:buFontTx/>
              <a:buChar char="-"/>
            </a:pPr>
            <a:r>
              <a:rPr lang="en-US" baseline="0" dirty="0"/>
              <a:t>Software.</a:t>
            </a:r>
          </a:p>
          <a:p>
            <a:pPr marL="171450" indent="-171450">
              <a:buFontTx/>
              <a:buChar char="-"/>
            </a:pPr>
            <a:endParaRPr lang="en-US" baseline="0" dirty="0"/>
          </a:p>
          <a:p>
            <a:pPr marL="171450" indent="-171450">
              <a:buFontTx/>
              <a:buChar char="-"/>
            </a:pPr>
            <a:r>
              <a:rPr lang="en-US" sz="1200" b="0" i="0" kern="1200" dirty="0">
                <a:solidFill>
                  <a:schemeClr val="tx1"/>
                </a:solidFill>
                <a:effectLst/>
                <a:latin typeface="+mn-lt"/>
                <a:ea typeface="+mn-ea"/>
                <a:cs typeface="+mn-cs"/>
              </a:rPr>
              <a:t>This new award program recognizes the top 5 companies with solutions that provide value to our profession. The Game Changer Awards showcase companies that provide the most productive and effective technologies and meet the highest standards of design, ease-of-use and conformance with appropriate accounting standards.</a:t>
            </a:r>
            <a:endParaRPr lang="en-US" baseline="0" dirty="0"/>
          </a:p>
          <a:p>
            <a:endParaRPr lang="en-US" dirty="0"/>
          </a:p>
        </p:txBody>
      </p:sp>
      <p:sp>
        <p:nvSpPr>
          <p:cNvPr id="4" name="Slide Number Placeholder 3"/>
          <p:cNvSpPr>
            <a:spLocks noGrp="1"/>
          </p:cNvSpPr>
          <p:nvPr>
            <p:ph type="sldNum" sz="quarter" idx="10"/>
          </p:nvPr>
        </p:nvSpPr>
        <p:spPr>
          <a:xfrm>
            <a:off x="3936768" y="8772668"/>
            <a:ext cx="3011699" cy="461804"/>
          </a:xfrm>
          <a:prstGeom prst="rect">
            <a:avLst/>
          </a:prstGeom>
        </p:spPr>
        <p:txBody>
          <a:bodyPr/>
          <a:lstStyle/>
          <a:p>
            <a:fld id="{58485849-BD7A-4A5F-904E-1FEEC36130D7}" type="slidenum">
              <a:rPr lang="en-US" smtClean="0"/>
              <a:t>6</a:t>
            </a:fld>
            <a:endParaRPr lang="en-US" dirty="0"/>
          </a:p>
        </p:txBody>
      </p:sp>
    </p:spTree>
    <p:extLst>
      <p:ext uri="{BB962C8B-B14F-4D97-AF65-F5344CB8AC3E}">
        <p14:creationId xmlns:p14="http://schemas.microsoft.com/office/powerpoint/2010/main" val="301813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21B8223A-8EC6-4A06-A37F-E843F02F46FF}" type="slidenum">
              <a:rPr lang="en-US" smtClean="0"/>
              <a:pPr/>
              <a:t>7</a:t>
            </a:fld>
            <a:endParaRPr lang="en-US" dirty="0"/>
          </a:p>
        </p:txBody>
      </p:sp>
    </p:spTree>
    <p:extLst>
      <p:ext uri="{BB962C8B-B14F-4D97-AF65-F5344CB8AC3E}">
        <p14:creationId xmlns:p14="http://schemas.microsoft.com/office/powerpoint/2010/main" val="1321667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Through digitization</a:t>
            </a:r>
            <a:r>
              <a:rPr lang="en-US" baseline="0" dirty="0"/>
              <a:t> AP departments are transforming from cost centers to value-added strategy centers where the CFO’s role is expanding to performance management of internal operations and external strategy making accurate and real-time data a priority.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AP remains at the core of many processes and is the key to unlocking cross-functional value.  Other departments rely on information or supporting functions provided by AP that previously remained locked or fragmented due to department silos and technology limitations.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Technology innovations have allowed for organizations to begin to break down these walls, but without AP Automation many benefits cannot be fully realized. For many organizations AP Automation projects have become not an if, but a when.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21B8223A-8EC6-4A06-A37F-E843F02F46FF}" type="slidenum">
              <a:rPr lang="en-US" smtClean="0"/>
              <a:pPr/>
              <a:t>8</a:t>
            </a:fld>
            <a:endParaRPr lang="en-US" dirty="0"/>
          </a:p>
        </p:txBody>
      </p:sp>
    </p:spTree>
    <p:extLst>
      <p:ext uri="{BB962C8B-B14F-4D97-AF65-F5344CB8AC3E}">
        <p14:creationId xmlns:p14="http://schemas.microsoft.com/office/powerpoint/2010/main" val="137330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487F75-0F1C-4B3A-945C-8EAFED3EF159}" type="slidenum">
              <a:rPr lang="en-US" smtClean="0"/>
              <a:t>9</a:t>
            </a:fld>
            <a:endParaRPr lang="en-US"/>
          </a:p>
        </p:txBody>
      </p:sp>
    </p:spTree>
    <p:extLst>
      <p:ext uri="{BB962C8B-B14F-4D97-AF65-F5344CB8AC3E}">
        <p14:creationId xmlns:p14="http://schemas.microsoft.com/office/powerpoint/2010/main" val="122872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1673941-F0B1-45FC-AADC-74D9F1391CED}" type="slidenum">
              <a:rPr lang="en-US" smtClean="0">
                <a:solidFill>
                  <a:prstClr val="black"/>
                </a:solidFill>
              </a:rPr>
              <a:pPr/>
              <a:t>13</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3938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altLang="ja-JP" sz="2400" dirty="0"/>
              <a:t>Implementing Canon’s solution will provide you with a platform to then digitize</a:t>
            </a:r>
            <a:r>
              <a:rPr lang="en-US" altLang="ja-JP" sz="2400" baseline="0" dirty="0"/>
              <a:t> additional processes leveraging the same licenses. Our solution is scalable and adaptable to your organization’s needs and can be suited to fit the needs of larger growing organizations</a:t>
            </a:r>
            <a:endParaRPr lang="en-US" altLang="ja-JP" sz="2400" dirty="0"/>
          </a:p>
          <a:p>
            <a:endParaRPr lang="en-US" altLang="ja-JP" sz="2400" dirty="0"/>
          </a:p>
          <a:p>
            <a:r>
              <a:rPr lang="en-US" altLang="ja-JP" sz="2400" dirty="0"/>
              <a:t>Reduced time to process invoices</a:t>
            </a:r>
          </a:p>
          <a:p>
            <a:pPr lvl="1"/>
            <a:r>
              <a:rPr lang="en-US" altLang="ja-JP" sz="2000" dirty="0"/>
              <a:t>From weeks to just days</a:t>
            </a:r>
          </a:p>
          <a:p>
            <a:pPr lvl="1"/>
            <a:r>
              <a:rPr lang="en-US" altLang="ja-JP" sz="2000" dirty="0"/>
              <a:t>Near real-time invoice status visibility</a:t>
            </a:r>
          </a:p>
          <a:p>
            <a:pPr lvl="1"/>
            <a:r>
              <a:rPr lang="en-US" altLang="ja-JP" sz="2000" dirty="0"/>
              <a:t>Capitalize on early payment discounts</a:t>
            </a:r>
          </a:p>
          <a:p>
            <a:r>
              <a:rPr lang="en-US" altLang="ja-JP" sz="2400" dirty="0"/>
              <a:t>Improved accuracy</a:t>
            </a:r>
          </a:p>
          <a:p>
            <a:r>
              <a:rPr lang="en-US" altLang="ja-JP" sz="2400" dirty="0"/>
              <a:t>Efficient use of manpower</a:t>
            </a:r>
          </a:p>
          <a:p>
            <a:r>
              <a:rPr lang="en-US" altLang="ja-JP" sz="2400" dirty="0"/>
              <a:t>Increased business intelligence</a:t>
            </a:r>
          </a:p>
          <a:p>
            <a:pPr lvl="1"/>
            <a:r>
              <a:rPr lang="en-US" altLang="ja-JP" sz="2000" dirty="0"/>
              <a:t>Info from the document is visible to various stakeholders </a:t>
            </a:r>
          </a:p>
          <a:p>
            <a:r>
              <a:rPr lang="en-US" altLang="ja-JP" sz="2400" dirty="0"/>
              <a:t>Reduced paper storage and printing costs</a:t>
            </a:r>
          </a:p>
          <a:p>
            <a:pPr marL="0" indent="0">
              <a:buFont typeface="Arial" pitchFamily="34" charset="0"/>
              <a:buNone/>
            </a:pPr>
            <a:endParaRPr lang="en-US" baseline="0" dirty="0"/>
          </a:p>
          <a:p>
            <a:pPr marL="0" indent="0">
              <a:buFont typeface="Arial" pitchFamily="34" charset="0"/>
              <a:buNone/>
            </a:pPr>
            <a:r>
              <a:rPr lang="en-US" sz="2000" b="1" i="1" dirty="0">
                <a:solidFill>
                  <a:schemeClr val="accent3"/>
                </a:solidFill>
              </a:rPr>
              <a:t>Low cost integration, scalability and flexibility Improved: efficiency, collaboration, accuracy, business intelligence</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1B8223A-8EC6-4A06-A37F-E843F02F46FF}" type="slidenum">
              <a:rPr lang="en-US" smtClean="0"/>
              <a:pPr/>
              <a:t>15</a:t>
            </a:fld>
            <a:endParaRPr lang="en-US" dirty="0"/>
          </a:p>
        </p:txBody>
      </p:sp>
    </p:spTree>
    <p:extLst>
      <p:ext uri="{BB962C8B-B14F-4D97-AF65-F5344CB8AC3E}">
        <p14:creationId xmlns:p14="http://schemas.microsoft.com/office/powerpoint/2010/main" val="1951796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D4178BF0-DE53-437B-9EBC-9F7E46CDD048}" type="slidenum">
              <a:rPr lang="en-US" smtClean="0"/>
              <a:t>16</a:t>
            </a:fld>
            <a:endParaRPr lang="en-US"/>
          </a:p>
        </p:txBody>
      </p:sp>
    </p:spTree>
    <p:extLst>
      <p:ext uri="{BB962C8B-B14F-4D97-AF65-F5344CB8AC3E}">
        <p14:creationId xmlns:p14="http://schemas.microsoft.com/office/powerpoint/2010/main" val="131008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 name="dmitri-popov-173676.jpg" descr="dmitri-popov-173676.jpg"/>
          <p:cNvPicPr>
            <a:picLocks noChangeAspect="1"/>
          </p:cNvPicPr>
          <p:nvPr/>
        </p:nvPicPr>
        <p:blipFill>
          <a:blip r:embed="rId2"/>
          <a:srcRect l="9373" t="17136" r="21670" b="5309"/>
          <a:stretch>
            <a:fillRect/>
          </a:stretch>
        </p:blipFill>
        <p:spPr>
          <a:xfrm>
            <a:off x="-12829" y="-11123"/>
            <a:ext cx="9249841" cy="6935493"/>
          </a:xfrm>
          <a:prstGeom prst="rect">
            <a:avLst/>
          </a:prstGeom>
          <a:ln w="12700">
            <a:miter lim="400000"/>
          </a:ln>
        </p:spPr>
      </p:pic>
      <p:sp>
        <p:nvSpPr>
          <p:cNvPr id="15" name="Rectangle"/>
          <p:cNvSpPr/>
          <p:nvPr/>
        </p:nvSpPr>
        <p:spPr>
          <a:xfrm>
            <a:off x="-12829" y="-11122"/>
            <a:ext cx="9249842" cy="6935492"/>
          </a:xfrm>
          <a:prstGeom prst="rect">
            <a:avLst/>
          </a:prstGeom>
          <a:solidFill>
            <a:srgbClr val="355461">
              <a:alpha val="80000"/>
            </a:srgbClr>
          </a:solidFill>
          <a:ln w="12700">
            <a:miter lim="400000"/>
          </a:ln>
        </p:spPr>
        <p:txBody>
          <a:bodyPr lIns="45719" rIns="45719" anchor="ctr"/>
          <a:lstStyle/>
          <a:p>
            <a:pPr>
              <a:defRPr>
                <a:solidFill>
                  <a:srgbClr val="355461"/>
                </a:solidFill>
              </a:defRPr>
            </a:pPr>
            <a:endParaRPr dirty="0">
              <a:latin typeface="Open Sans"/>
              <a:ea typeface="Open Sans"/>
              <a:cs typeface="Open Sans"/>
            </a:endParaRPr>
          </a:p>
        </p:txBody>
      </p:sp>
      <p:sp>
        <p:nvSpPr>
          <p:cNvPr id="16" name="Title Text"/>
          <p:cNvSpPr txBox="1">
            <a:spLocks noGrp="1"/>
          </p:cNvSpPr>
          <p:nvPr>
            <p:ph type="title"/>
          </p:nvPr>
        </p:nvSpPr>
        <p:spPr>
          <a:xfrm>
            <a:off x="356616" y="1243584"/>
            <a:ext cx="7827264" cy="1655064"/>
          </a:xfrm>
          <a:prstGeom prst="rect">
            <a:avLst/>
          </a:prstGeom>
          <a:noFill/>
        </p:spPr>
        <p:txBody>
          <a:bodyPr lIns="0" tIns="0" rIns="0" bIns="0"/>
          <a:lstStyle>
            <a:lvl1pPr>
              <a:defRPr sz="4800" baseline="0">
                <a:latin typeface="Open Sans Light"/>
                <a:ea typeface="Open Sans Light"/>
                <a:cs typeface="Open Sans Light"/>
                <a:sym typeface="Open Sans Light"/>
              </a:defRPr>
            </a:lvl1pPr>
          </a:lstStyle>
          <a:p>
            <a:r>
              <a:rPr lang="en-US"/>
              <a:t>Click to edit Master title style</a:t>
            </a:r>
            <a:endParaRPr dirty="0"/>
          </a:p>
        </p:txBody>
      </p:sp>
      <p:pic>
        <p:nvPicPr>
          <p:cNvPr id="17" name="GT_Logo_Inverse.png" descr="GT_Logo_Inverse.png"/>
          <p:cNvPicPr>
            <a:picLocks noChangeAspect="1"/>
          </p:cNvPicPr>
          <p:nvPr/>
        </p:nvPicPr>
        <p:blipFill>
          <a:blip r:embed="rId3"/>
          <a:stretch>
            <a:fillRect/>
          </a:stretch>
        </p:blipFill>
        <p:spPr>
          <a:xfrm>
            <a:off x="345301" y="6127264"/>
            <a:ext cx="3632201" cy="378355"/>
          </a:xfrm>
          <a:prstGeom prst="rect">
            <a:avLst/>
          </a:prstGeom>
          <a:ln w="12700">
            <a:miter lim="400000"/>
          </a:ln>
        </p:spPr>
      </p:pic>
      <p:pic>
        <p:nvPicPr>
          <p:cNvPr id="18" name="Oracle_logo_inverse.png" descr="Oracle_logo_inverse.png"/>
          <p:cNvPicPr>
            <a:picLocks noChangeAspect="1"/>
          </p:cNvPicPr>
          <p:nvPr userDrawn="1"/>
        </p:nvPicPr>
        <p:blipFill>
          <a:blip r:embed="rId4"/>
          <a:stretch>
            <a:fillRect/>
          </a:stretch>
        </p:blipFill>
        <p:spPr>
          <a:xfrm>
            <a:off x="4284146" y="6086421"/>
            <a:ext cx="1778001" cy="460043"/>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3"/>
            <a:ext cx="4038600" cy="4525963"/>
          </a:xfrm>
          <a:prstGeom prst="rect">
            <a:avLst/>
          </a:prstGeo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3"/>
            <a:ext cx="4038600" cy="4525963"/>
          </a:xfrm>
          <a:prstGeom prst="rect">
            <a:avLst/>
          </a:prstGeo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a:xfrm>
            <a:off x="385233" y="6493764"/>
            <a:ext cx="457200" cy="243840"/>
          </a:xfrm>
          <a:prstGeom prst="rect">
            <a:avLst/>
          </a:prstGeom>
        </p:spPr>
        <p:txBody>
          <a:bodyPr/>
          <a:lstStyle/>
          <a:p>
            <a:fld id="{6ABC973C-F32F-4B59-89F1-86D66C49F2DE}" type="slidenum">
              <a:rPr lang="en-US" smtClean="0"/>
              <a:t>‹#›</a:t>
            </a:fld>
            <a:endParaRPr lang="en-US"/>
          </a:p>
        </p:txBody>
      </p:sp>
      <p:sp>
        <p:nvSpPr>
          <p:cNvPr id="8" name="Footer Placeholder 7"/>
          <p:cNvSpPr>
            <a:spLocks noGrp="1"/>
          </p:cNvSpPr>
          <p:nvPr>
            <p:ph type="ftr" sz="quarter" idx="11"/>
          </p:nvPr>
        </p:nvSpPr>
        <p:spPr>
          <a:xfrm>
            <a:off x="920750" y="6494780"/>
            <a:ext cx="3810000" cy="243840"/>
          </a:xfrm>
          <a:prstGeom prst="rect">
            <a:avLst/>
          </a:prstGeom>
        </p:spPr>
        <p:txBody>
          <a:bodyPr/>
          <a:lstStyle/>
          <a:p>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6" y="3"/>
            <a:ext cx="9156866" cy="115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12866" y="150881"/>
            <a:ext cx="9144000" cy="850392"/>
          </a:xfrm>
          <a:prstGeom prst="rect">
            <a:avLst/>
          </a:prstGeom>
        </p:spPr>
        <p:txBody>
          <a:bodyPr anchor="ctr">
            <a:noAutofit/>
          </a:bodyPr>
          <a:lstStyle>
            <a:lvl1pPr algn="ctr">
              <a:defRPr sz="3200" b="1">
                <a:solidFill>
                  <a:schemeClr val="bg1"/>
                </a:solidFill>
                <a:latin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158834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6" name="Text Box 5"/>
          <p:cNvSpPr txBox="1"/>
          <p:nvPr/>
        </p:nvSpPr>
        <p:spPr>
          <a:xfrm>
            <a:off x="4498975" y="6337300"/>
            <a:ext cx="4311650" cy="2311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r>
              <a:t>COPYRIGHT © 2017 GIDEON TAYLOR CONSULTING. ALL RIGHTS RESERVED</a:t>
            </a:r>
          </a:p>
        </p:txBody>
      </p:sp>
      <p:sp>
        <p:nvSpPr>
          <p:cNvPr id="27" name="Title Text"/>
          <p:cNvSpPr txBox="1">
            <a:spLocks noGrp="1"/>
          </p:cNvSpPr>
          <p:nvPr>
            <p:ph type="title"/>
          </p:nvPr>
        </p:nvSpPr>
        <p:spPr>
          <a:xfrm>
            <a:off x="254000" y="320040"/>
            <a:ext cx="8636000" cy="548640"/>
          </a:xfrm>
          <a:prstGeom prst="rect">
            <a:avLst/>
          </a:prstGeom>
        </p:spPr>
        <p:txBody>
          <a:bodyPr/>
          <a:lstStyle>
            <a:lvl1pPr>
              <a:defRPr sz="3600" baseline="0">
                <a:solidFill>
                  <a:srgbClr val="5C90A5"/>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256031" y="1325880"/>
            <a:ext cx="8631936" cy="4030663"/>
          </a:xfrm>
          <a:prstGeom prst="rect">
            <a:avLst/>
          </a:prstGeom>
        </p:spPr>
        <p:txBody>
          <a:bodyPr>
            <a:normAutofit/>
          </a:bodyPr>
          <a:lstStyle>
            <a:lvl1pPr>
              <a:spcBef>
                <a:spcPts val="1100"/>
              </a:spcBef>
              <a:defRPr sz="1600" baseline="0">
                <a:latin typeface="Open Sans" charset="0"/>
              </a:defRPr>
            </a:lvl1pPr>
            <a:lvl2pPr>
              <a:spcBef>
                <a:spcPts val="1100"/>
              </a:spcBef>
              <a:defRPr sz="1600" baseline="0">
                <a:latin typeface="Open Sans" charset="0"/>
              </a:defRPr>
            </a:lvl2pPr>
            <a:lvl3pPr>
              <a:spcBef>
                <a:spcPts val="1100"/>
              </a:spcBef>
              <a:defRPr sz="1600" baseline="0">
                <a:latin typeface="Open Sans" charset="0"/>
              </a:defRPr>
            </a:lvl3pPr>
            <a:lvl4pPr>
              <a:spcBef>
                <a:spcPts val="1100"/>
              </a:spcBef>
              <a:defRPr sz="1600" baseline="0">
                <a:latin typeface="Open Sans" charset="0"/>
              </a:defRPr>
            </a:lvl4pPr>
            <a:lvl5pPr>
              <a:spcBef>
                <a:spcPts val="1100"/>
              </a:spcBef>
              <a:defRPr sz="1600" baseline="0">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30" name="GT_Logo.png" descr="GT_Logo.png"/>
          <p:cNvPicPr>
            <a:picLocks noChangeAspect="1"/>
          </p:cNvPicPr>
          <p:nvPr/>
        </p:nvPicPr>
        <p:blipFill>
          <a:blip r:embed="rId2"/>
          <a:stretch>
            <a:fillRect/>
          </a:stretch>
        </p:blipFill>
        <p:spPr>
          <a:xfrm>
            <a:off x="353853" y="6297434"/>
            <a:ext cx="1950721" cy="203201"/>
          </a:xfrm>
          <a:prstGeom prst="rect">
            <a:avLst/>
          </a:prstGeom>
          <a:ln w="12700">
            <a:miter lim="400000"/>
          </a:ln>
        </p:spPr>
      </p:pic>
      <p:sp>
        <p:nvSpPr>
          <p:cNvPr id="31" name="Rectangle"/>
          <p:cNvSpPr/>
          <p:nvPr/>
        </p:nvSpPr>
        <p:spPr>
          <a:xfrm>
            <a:off x="-30213" y="0"/>
            <a:ext cx="7066014" cy="127001"/>
          </a:xfrm>
          <a:prstGeom prst="rect">
            <a:avLst/>
          </a:prstGeom>
          <a:solidFill>
            <a:srgbClr val="262D30"/>
          </a:solidFill>
          <a:ln w="12700">
            <a:miter lim="400000"/>
          </a:ln>
        </p:spPr>
        <p:txBody>
          <a:bodyPr lIns="45719" rIns="45719" anchor="ctr"/>
          <a:lstStyle/>
          <a:p>
            <a:endParaRPr dirty="0">
              <a:latin typeface="Open Sans"/>
              <a:ea typeface="Open Sans"/>
              <a:cs typeface="Open Sans"/>
            </a:endParaRPr>
          </a:p>
        </p:txBody>
      </p:sp>
      <p:sp>
        <p:nvSpPr>
          <p:cNvPr id="32" name="Rectangle"/>
          <p:cNvSpPr/>
          <p:nvPr/>
        </p:nvSpPr>
        <p:spPr>
          <a:xfrm>
            <a:off x="7160259" y="0"/>
            <a:ext cx="1981201" cy="127001"/>
          </a:xfrm>
          <a:prstGeom prst="rect">
            <a:avLst/>
          </a:prstGeom>
          <a:solidFill>
            <a:srgbClr val="5C90A5"/>
          </a:solidFill>
          <a:ln w="12700">
            <a:miter lim="400000"/>
          </a:ln>
        </p:spPr>
        <p:txBody>
          <a:bodyPr lIns="45719" rIns="45719" anchor="ctr"/>
          <a:lstStyle/>
          <a:p>
            <a:endParaRPr dirty="0">
              <a:latin typeface="Open Sans"/>
              <a:ea typeface="Open Sans"/>
              <a:cs typeface="Open Sans"/>
            </a:endParaRPr>
          </a:p>
        </p:txBody>
      </p:sp>
      <p:sp>
        <p:nvSpPr>
          <p:cNvPr id="33" name="Oracle® Gold Partner"/>
          <p:cNvSpPr txBox="1"/>
          <p:nvPr/>
        </p:nvSpPr>
        <p:spPr>
          <a:xfrm>
            <a:off x="2396063" y="6318457"/>
            <a:ext cx="1295362" cy="256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t>Oracle</a:t>
            </a:r>
            <a:r>
              <a:rPr sz="600"/>
              <a:t>®</a:t>
            </a:r>
            <a:r>
              <a:t> Gold Partner</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1_Custom Layout">
    <p:bg>
      <p:bgPr>
        <a:solidFill>
          <a:srgbClr val="355461"/>
        </a:solidFill>
        <a:effectLst/>
      </p:bgPr>
    </p:bg>
    <p:spTree>
      <p:nvGrpSpPr>
        <p:cNvPr id="1" name=""/>
        <p:cNvGrpSpPr/>
        <p:nvPr/>
      </p:nvGrpSpPr>
      <p:grpSpPr>
        <a:xfrm>
          <a:off x="0" y="0"/>
          <a:ext cx="0" cy="0"/>
          <a:chOff x="0" y="0"/>
          <a:chExt cx="0" cy="0"/>
        </a:xfrm>
      </p:grpSpPr>
      <p:pic>
        <p:nvPicPr>
          <p:cNvPr id="11" name="GT_Logo_Inverse.png" descr="GT_Logo_Inverse.png"/>
          <p:cNvPicPr>
            <a:picLocks noChangeAspect="1"/>
          </p:cNvPicPr>
          <p:nvPr userDrawn="1"/>
        </p:nvPicPr>
        <p:blipFill>
          <a:blip r:embed="rId2"/>
          <a:stretch>
            <a:fillRect/>
          </a:stretch>
        </p:blipFill>
        <p:spPr>
          <a:xfrm>
            <a:off x="353853" y="6300216"/>
            <a:ext cx="1947672" cy="202883"/>
          </a:xfrm>
          <a:prstGeom prst="rect">
            <a:avLst/>
          </a:prstGeom>
          <a:ln w="12700">
            <a:miter lim="400000"/>
          </a:ln>
        </p:spPr>
      </p:pic>
      <p:sp>
        <p:nvSpPr>
          <p:cNvPr id="26" name="Text Box 5"/>
          <p:cNvSpPr txBox="1"/>
          <p:nvPr/>
        </p:nvSpPr>
        <p:spPr>
          <a:xfrm>
            <a:off x="4498975" y="6337300"/>
            <a:ext cx="4311650" cy="2311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r>
              <a:t>COPYRIGHT © 2017 GIDEON TAYLOR CONSULTING. ALL RIGHTS RESERVED</a:t>
            </a:r>
          </a:p>
        </p:txBody>
      </p:sp>
      <p:sp>
        <p:nvSpPr>
          <p:cNvPr id="27" name="Title Text"/>
          <p:cNvSpPr txBox="1">
            <a:spLocks noGrp="1"/>
          </p:cNvSpPr>
          <p:nvPr>
            <p:ph type="title"/>
          </p:nvPr>
        </p:nvSpPr>
        <p:spPr>
          <a:xfrm>
            <a:off x="254000" y="320040"/>
            <a:ext cx="8636000" cy="548640"/>
          </a:xfrm>
          <a:prstGeom prst="rect">
            <a:avLst/>
          </a:prstGeom>
        </p:spPr>
        <p:txBody>
          <a:bodyPr/>
          <a:lstStyle>
            <a:lvl1pPr>
              <a:defRPr sz="3600" baseline="0">
                <a:solidFill>
                  <a:schemeClr val="bg1"/>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256031" y="1325880"/>
            <a:ext cx="8631936" cy="4030663"/>
          </a:xfrm>
          <a:prstGeom prst="rect">
            <a:avLst/>
          </a:prstGeom>
        </p:spPr>
        <p:txBody>
          <a:bodyPr>
            <a:normAutofit/>
          </a:bodyPr>
          <a:lstStyle>
            <a:lvl1pPr>
              <a:spcBef>
                <a:spcPts val="1100"/>
              </a:spcBef>
              <a:defRPr sz="1600" baseline="0">
                <a:solidFill>
                  <a:schemeClr val="bg1"/>
                </a:solidFill>
                <a:latin typeface="Open Sans" charset="0"/>
              </a:defRPr>
            </a:lvl1pPr>
            <a:lvl2pPr>
              <a:spcBef>
                <a:spcPts val="1100"/>
              </a:spcBef>
              <a:defRPr sz="1600" baseline="0">
                <a:solidFill>
                  <a:schemeClr val="bg1"/>
                </a:solidFill>
                <a:latin typeface="Open Sans" charset="0"/>
              </a:defRPr>
            </a:lvl2pPr>
            <a:lvl3pPr>
              <a:spcBef>
                <a:spcPts val="1100"/>
              </a:spcBef>
              <a:defRPr sz="1600" baseline="0">
                <a:solidFill>
                  <a:schemeClr val="bg1"/>
                </a:solidFill>
                <a:latin typeface="Open Sans" charset="0"/>
              </a:defRPr>
            </a:lvl3pPr>
            <a:lvl4pPr>
              <a:spcBef>
                <a:spcPts val="1100"/>
              </a:spcBef>
              <a:defRPr sz="1600" baseline="0">
                <a:solidFill>
                  <a:schemeClr val="bg1"/>
                </a:solidFill>
                <a:latin typeface="Open Sans" charset="0"/>
              </a:defRPr>
            </a:lvl4pPr>
            <a:lvl5pPr>
              <a:spcBef>
                <a:spcPts val="1100"/>
              </a:spcBef>
              <a:defRPr sz="1600" baseline="0">
                <a:solidFill>
                  <a:schemeClr val="bg1"/>
                </a:solidFill>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1" name="Rectangle"/>
          <p:cNvSpPr/>
          <p:nvPr/>
        </p:nvSpPr>
        <p:spPr>
          <a:xfrm>
            <a:off x="-30213" y="0"/>
            <a:ext cx="7066014" cy="127001"/>
          </a:xfrm>
          <a:prstGeom prst="rect">
            <a:avLst/>
          </a:prstGeom>
          <a:solidFill>
            <a:srgbClr val="262D30"/>
          </a:solidFill>
          <a:ln w="12700">
            <a:miter lim="400000"/>
          </a:ln>
        </p:spPr>
        <p:txBody>
          <a:bodyPr lIns="45719" rIns="45719" anchor="ctr"/>
          <a:lstStyle/>
          <a:p>
            <a:endParaRPr dirty="0">
              <a:latin typeface="Open Sans"/>
              <a:ea typeface="Open Sans"/>
              <a:cs typeface="Open Sans"/>
            </a:endParaRPr>
          </a:p>
        </p:txBody>
      </p:sp>
      <p:sp>
        <p:nvSpPr>
          <p:cNvPr id="32" name="Rectangle"/>
          <p:cNvSpPr/>
          <p:nvPr/>
        </p:nvSpPr>
        <p:spPr>
          <a:xfrm>
            <a:off x="7160259" y="0"/>
            <a:ext cx="1981201" cy="127001"/>
          </a:xfrm>
          <a:prstGeom prst="rect">
            <a:avLst/>
          </a:prstGeom>
          <a:solidFill>
            <a:srgbClr val="5C90A5"/>
          </a:solidFill>
          <a:ln w="12700">
            <a:miter lim="400000"/>
          </a:ln>
        </p:spPr>
        <p:txBody>
          <a:bodyPr lIns="45719" rIns="45719" anchor="ctr"/>
          <a:lstStyle/>
          <a:p>
            <a:endParaRPr dirty="0">
              <a:latin typeface="Open Sans"/>
              <a:ea typeface="Open Sans"/>
              <a:cs typeface="Open Sans"/>
            </a:endParaRPr>
          </a:p>
        </p:txBody>
      </p:sp>
      <p:sp>
        <p:nvSpPr>
          <p:cNvPr id="33" name="Oracle® Gold Partner"/>
          <p:cNvSpPr txBox="1"/>
          <p:nvPr/>
        </p:nvSpPr>
        <p:spPr>
          <a:xfrm>
            <a:off x="2396063" y="6318457"/>
            <a:ext cx="1295362" cy="256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rPr dirty="0"/>
              <a:t>Oracle</a:t>
            </a:r>
            <a:r>
              <a:rPr sz="600" dirty="0"/>
              <a:t>®</a:t>
            </a:r>
            <a:r>
              <a:rPr dirty="0"/>
              <a:t> Gold Partner</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2_Custom Layout">
    <p:bg>
      <p:bgPr>
        <a:solidFill>
          <a:srgbClr val="5C90A5"/>
        </a:solidFill>
        <a:effectLst/>
      </p:bgPr>
    </p:bg>
    <p:spTree>
      <p:nvGrpSpPr>
        <p:cNvPr id="1" name=""/>
        <p:cNvGrpSpPr/>
        <p:nvPr/>
      </p:nvGrpSpPr>
      <p:grpSpPr>
        <a:xfrm>
          <a:off x="0" y="0"/>
          <a:ext cx="0" cy="0"/>
          <a:chOff x="0" y="0"/>
          <a:chExt cx="0" cy="0"/>
        </a:xfrm>
      </p:grpSpPr>
      <p:sp>
        <p:nvSpPr>
          <p:cNvPr id="26" name="Text Box 5"/>
          <p:cNvSpPr txBox="1"/>
          <p:nvPr/>
        </p:nvSpPr>
        <p:spPr>
          <a:xfrm>
            <a:off x="4498975" y="6337300"/>
            <a:ext cx="4311650" cy="2311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r>
              <a:t>COPYRIGHT © 2017 GIDEON TAYLOR CONSULTING. ALL RIGHTS RESERVED</a:t>
            </a:r>
          </a:p>
        </p:txBody>
      </p:sp>
      <p:sp>
        <p:nvSpPr>
          <p:cNvPr id="27" name="Title Text"/>
          <p:cNvSpPr txBox="1">
            <a:spLocks noGrp="1"/>
          </p:cNvSpPr>
          <p:nvPr>
            <p:ph type="title"/>
          </p:nvPr>
        </p:nvSpPr>
        <p:spPr>
          <a:xfrm>
            <a:off x="256032" y="320040"/>
            <a:ext cx="8636000" cy="548640"/>
          </a:xfrm>
          <a:prstGeom prst="rect">
            <a:avLst/>
          </a:prstGeom>
        </p:spPr>
        <p:txBody>
          <a:bodyPr/>
          <a:lstStyle>
            <a:lvl1pPr>
              <a:defRPr sz="3600" baseline="0">
                <a:solidFill>
                  <a:schemeClr val="bg1"/>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256031" y="1325880"/>
            <a:ext cx="8631936" cy="4030663"/>
          </a:xfrm>
          <a:prstGeom prst="rect">
            <a:avLst/>
          </a:prstGeom>
        </p:spPr>
        <p:txBody>
          <a:bodyPr>
            <a:normAutofit/>
          </a:bodyPr>
          <a:lstStyle>
            <a:lvl1pPr>
              <a:spcBef>
                <a:spcPts val="1100"/>
              </a:spcBef>
              <a:defRPr sz="1600" baseline="0">
                <a:solidFill>
                  <a:schemeClr val="bg1"/>
                </a:solidFill>
                <a:latin typeface="Open Sans" charset="0"/>
              </a:defRPr>
            </a:lvl1pPr>
            <a:lvl2pPr>
              <a:spcBef>
                <a:spcPts val="1100"/>
              </a:spcBef>
              <a:defRPr sz="1600" baseline="0">
                <a:solidFill>
                  <a:schemeClr val="bg1"/>
                </a:solidFill>
                <a:latin typeface="Open Sans" charset="0"/>
              </a:defRPr>
            </a:lvl2pPr>
            <a:lvl3pPr>
              <a:spcBef>
                <a:spcPts val="1100"/>
              </a:spcBef>
              <a:defRPr sz="1600" baseline="0">
                <a:solidFill>
                  <a:schemeClr val="bg1"/>
                </a:solidFill>
                <a:latin typeface="Open Sans" charset="0"/>
              </a:defRPr>
            </a:lvl3pPr>
            <a:lvl4pPr>
              <a:spcBef>
                <a:spcPts val="1100"/>
              </a:spcBef>
              <a:defRPr sz="1600" baseline="0">
                <a:solidFill>
                  <a:schemeClr val="bg1"/>
                </a:solidFill>
                <a:latin typeface="Open Sans" charset="0"/>
              </a:defRPr>
            </a:lvl4pPr>
            <a:lvl5pPr>
              <a:spcBef>
                <a:spcPts val="1100"/>
              </a:spcBef>
              <a:defRPr sz="1600" baseline="0">
                <a:solidFill>
                  <a:schemeClr val="bg1"/>
                </a:solidFill>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1" name="Rectangle"/>
          <p:cNvSpPr/>
          <p:nvPr/>
        </p:nvSpPr>
        <p:spPr>
          <a:xfrm>
            <a:off x="-30213" y="0"/>
            <a:ext cx="7066014" cy="127001"/>
          </a:xfrm>
          <a:prstGeom prst="rect">
            <a:avLst/>
          </a:prstGeom>
          <a:solidFill>
            <a:srgbClr val="262D30"/>
          </a:solidFill>
          <a:ln w="12700">
            <a:miter lim="400000"/>
          </a:ln>
        </p:spPr>
        <p:txBody>
          <a:bodyPr lIns="45719" rIns="45719" anchor="ctr"/>
          <a:lstStyle/>
          <a:p>
            <a:endParaRPr dirty="0">
              <a:latin typeface="Open Sans"/>
              <a:ea typeface="Open Sans"/>
              <a:cs typeface="Open Sans"/>
            </a:endParaRPr>
          </a:p>
        </p:txBody>
      </p:sp>
      <p:sp>
        <p:nvSpPr>
          <p:cNvPr id="32" name="Rectangle"/>
          <p:cNvSpPr/>
          <p:nvPr/>
        </p:nvSpPr>
        <p:spPr>
          <a:xfrm>
            <a:off x="7160259" y="0"/>
            <a:ext cx="1981201" cy="127001"/>
          </a:xfrm>
          <a:prstGeom prst="rect">
            <a:avLst/>
          </a:prstGeom>
          <a:solidFill>
            <a:schemeClr val="bg1"/>
          </a:solidFill>
          <a:ln w="12700">
            <a:miter lim="400000"/>
          </a:ln>
        </p:spPr>
        <p:txBody>
          <a:bodyPr lIns="45719" rIns="45719" anchor="ctr"/>
          <a:lstStyle/>
          <a:p>
            <a:endParaRPr dirty="0">
              <a:latin typeface="Open Sans"/>
              <a:ea typeface="Open Sans"/>
              <a:cs typeface="Open Sans"/>
            </a:endParaRPr>
          </a:p>
        </p:txBody>
      </p:sp>
      <p:sp>
        <p:nvSpPr>
          <p:cNvPr id="33" name="Oracle® Gold Partner"/>
          <p:cNvSpPr txBox="1"/>
          <p:nvPr/>
        </p:nvSpPr>
        <p:spPr>
          <a:xfrm>
            <a:off x="2396063" y="6318457"/>
            <a:ext cx="1299393" cy="2308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rPr dirty="0">
                <a:solidFill>
                  <a:srgbClr val="355461"/>
                </a:solidFill>
              </a:rPr>
              <a:t>Oracle</a:t>
            </a:r>
            <a:r>
              <a:rPr sz="600" dirty="0">
                <a:solidFill>
                  <a:srgbClr val="355461"/>
                </a:solidFill>
              </a:rPr>
              <a:t>®</a:t>
            </a:r>
            <a:r>
              <a:rPr dirty="0">
                <a:solidFill>
                  <a:srgbClr val="355461"/>
                </a:solidFill>
              </a:rPr>
              <a:t> Gold Partner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853" y="6300216"/>
            <a:ext cx="1947672" cy="202883"/>
          </a:xfrm>
          <a:prstGeom prst="rect">
            <a:avLst/>
          </a:prstGeom>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4_Custom Layout">
    <p:spTree>
      <p:nvGrpSpPr>
        <p:cNvPr id="1" name=""/>
        <p:cNvGrpSpPr/>
        <p:nvPr/>
      </p:nvGrpSpPr>
      <p:grpSpPr>
        <a:xfrm>
          <a:off x="0" y="0"/>
          <a:ext cx="0" cy="0"/>
          <a:chOff x="0" y="0"/>
          <a:chExt cx="0" cy="0"/>
        </a:xfrm>
      </p:grpSpPr>
      <p:sp>
        <p:nvSpPr>
          <p:cNvPr id="26" name="Text Box 5"/>
          <p:cNvSpPr txBox="1"/>
          <p:nvPr/>
        </p:nvSpPr>
        <p:spPr>
          <a:xfrm>
            <a:off x="4498975" y="6337300"/>
            <a:ext cx="4311650" cy="2311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r>
              <a:t>COPYRIGHT © 2017 GIDEON TAYLOR CONSULTING. ALL RIGHTS RESERVED</a:t>
            </a:r>
          </a:p>
        </p:txBody>
      </p:sp>
      <p:sp>
        <p:nvSpPr>
          <p:cNvPr id="27" name="Title Text"/>
          <p:cNvSpPr txBox="1">
            <a:spLocks noGrp="1"/>
          </p:cNvSpPr>
          <p:nvPr>
            <p:ph type="title"/>
          </p:nvPr>
        </p:nvSpPr>
        <p:spPr>
          <a:xfrm>
            <a:off x="254000" y="320040"/>
            <a:ext cx="8636000" cy="548640"/>
          </a:xfrm>
          <a:prstGeom prst="rect">
            <a:avLst/>
          </a:prstGeom>
        </p:spPr>
        <p:txBody>
          <a:bodyPr/>
          <a:lstStyle>
            <a:lvl1pPr>
              <a:defRPr sz="3600" baseline="0">
                <a:solidFill>
                  <a:srgbClr val="5C90A5"/>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256031" y="1325879"/>
            <a:ext cx="4590288" cy="4114800"/>
          </a:xfrm>
          <a:prstGeom prst="rect">
            <a:avLst/>
          </a:prstGeom>
        </p:spPr>
        <p:txBody>
          <a:bodyPr>
            <a:normAutofit/>
          </a:bodyPr>
          <a:lstStyle>
            <a:lvl1pPr>
              <a:spcBef>
                <a:spcPts val="1100"/>
              </a:spcBef>
              <a:defRPr sz="1600" baseline="0">
                <a:latin typeface="Open Sans" charset="0"/>
              </a:defRPr>
            </a:lvl1pPr>
            <a:lvl2pPr>
              <a:spcBef>
                <a:spcPts val="1100"/>
              </a:spcBef>
              <a:defRPr sz="1600" baseline="0">
                <a:latin typeface="Open Sans" charset="0"/>
              </a:defRPr>
            </a:lvl2pPr>
            <a:lvl3pPr>
              <a:spcBef>
                <a:spcPts val="1100"/>
              </a:spcBef>
              <a:defRPr sz="1600" baseline="0">
                <a:latin typeface="Open Sans" charset="0"/>
              </a:defRPr>
            </a:lvl3pPr>
            <a:lvl4pPr>
              <a:spcBef>
                <a:spcPts val="1100"/>
              </a:spcBef>
              <a:defRPr sz="1600" baseline="0">
                <a:latin typeface="Open Sans" charset="0"/>
              </a:defRPr>
            </a:lvl4pPr>
            <a:lvl5pPr>
              <a:spcBef>
                <a:spcPts val="1100"/>
              </a:spcBef>
              <a:defRPr sz="1600" baseline="0">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30" name="GT_Logo.png" descr="GT_Logo.png"/>
          <p:cNvPicPr>
            <a:picLocks noChangeAspect="1"/>
          </p:cNvPicPr>
          <p:nvPr/>
        </p:nvPicPr>
        <p:blipFill>
          <a:blip r:embed="rId2"/>
          <a:stretch>
            <a:fillRect/>
          </a:stretch>
        </p:blipFill>
        <p:spPr>
          <a:xfrm>
            <a:off x="353853" y="6297434"/>
            <a:ext cx="1950721" cy="203201"/>
          </a:xfrm>
          <a:prstGeom prst="rect">
            <a:avLst/>
          </a:prstGeom>
          <a:ln w="12700">
            <a:miter lim="400000"/>
          </a:ln>
        </p:spPr>
      </p:pic>
      <p:sp>
        <p:nvSpPr>
          <p:cNvPr id="31" name="Rectangle"/>
          <p:cNvSpPr/>
          <p:nvPr/>
        </p:nvSpPr>
        <p:spPr>
          <a:xfrm>
            <a:off x="-30213" y="0"/>
            <a:ext cx="7066014" cy="127001"/>
          </a:xfrm>
          <a:prstGeom prst="rect">
            <a:avLst/>
          </a:prstGeom>
          <a:solidFill>
            <a:srgbClr val="262D30"/>
          </a:solidFill>
          <a:ln w="12700">
            <a:miter lim="400000"/>
          </a:ln>
        </p:spPr>
        <p:txBody>
          <a:bodyPr lIns="45719" rIns="45719" anchor="ctr"/>
          <a:lstStyle/>
          <a:p>
            <a:endParaRPr dirty="0">
              <a:latin typeface="Open Sans"/>
              <a:ea typeface="Open Sans"/>
              <a:cs typeface="Open Sans"/>
            </a:endParaRPr>
          </a:p>
        </p:txBody>
      </p:sp>
      <p:sp>
        <p:nvSpPr>
          <p:cNvPr id="32" name="Rectangle"/>
          <p:cNvSpPr/>
          <p:nvPr/>
        </p:nvSpPr>
        <p:spPr>
          <a:xfrm>
            <a:off x="7160259" y="0"/>
            <a:ext cx="1981201" cy="127001"/>
          </a:xfrm>
          <a:prstGeom prst="rect">
            <a:avLst/>
          </a:prstGeom>
          <a:solidFill>
            <a:srgbClr val="5C90A5"/>
          </a:solidFill>
          <a:ln w="12700">
            <a:miter lim="400000"/>
          </a:ln>
        </p:spPr>
        <p:txBody>
          <a:bodyPr lIns="45719" rIns="45719" anchor="ctr"/>
          <a:lstStyle/>
          <a:p>
            <a:endParaRPr dirty="0">
              <a:latin typeface="Open Sans"/>
              <a:ea typeface="Open Sans"/>
              <a:cs typeface="Open Sans"/>
            </a:endParaRPr>
          </a:p>
        </p:txBody>
      </p:sp>
      <p:sp>
        <p:nvSpPr>
          <p:cNvPr id="33" name="Oracle® Gold Partner"/>
          <p:cNvSpPr txBox="1"/>
          <p:nvPr/>
        </p:nvSpPr>
        <p:spPr>
          <a:xfrm>
            <a:off x="2396063" y="6318457"/>
            <a:ext cx="1295362" cy="256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t>Oracle</a:t>
            </a:r>
            <a:r>
              <a:rPr sz="600"/>
              <a:t>®</a:t>
            </a:r>
            <a:r>
              <a:t> Gold Partner</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6" name="Text Box 5"/>
          <p:cNvSpPr txBox="1"/>
          <p:nvPr/>
        </p:nvSpPr>
        <p:spPr>
          <a:xfrm>
            <a:off x="4498975" y="6337300"/>
            <a:ext cx="4311650" cy="2311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r>
              <a:t>COPYRIGHT © 2017 GIDEON TAYLOR CONSULTING. ALL RIGHTS RESERVED</a:t>
            </a:r>
          </a:p>
        </p:txBody>
      </p:sp>
      <p:sp>
        <p:nvSpPr>
          <p:cNvPr id="27" name="Title Text"/>
          <p:cNvSpPr txBox="1">
            <a:spLocks noGrp="1"/>
          </p:cNvSpPr>
          <p:nvPr>
            <p:ph type="title"/>
          </p:nvPr>
        </p:nvSpPr>
        <p:spPr>
          <a:xfrm>
            <a:off x="254000" y="320040"/>
            <a:ext cx="8636000" cy="548640"/>
          </a:xfrm>
          <a:prstGeom prst="rect">
            <a:avLst/>
          </a:prstGeom>
        </p:spPr>
        <p:txBody>
          <a:bodyPr/>
          <a:lstStyle>
            <a:lvl1pPr>
              <a:defRPr sz="3600" baseline="0">
                <a:solidFill>
                  <a:srgbClr val="5C90A5"/>
                </a:solidFill>
                <a:latin typeface="Open Sans Light" charset="0"/>
              </a:defRPr>
            </a:lvl1pPr>
          </a:lstStyle>
          <a:p>
            <a:r>
              <a:rPr lang="en-US"/>
              <a:t>Click to edit Master title style</a:t>
            </a:r>
            <a:endParaRPr dirty="0"/>
          </a:p>
        </p:txBody>
      </p:sp>
      <p:pic>
        <p:nvPicPr>
          <p:cNvPr id="30" name="GT_Logo.png" descr="GT_Logo.png"/>
          <p:cNvPicPr>
            <a:picLocks noChangeAspect="1"/>
          </p:cNvPicPr>
          <p:nvPr/>
        </p:nvPicPr>
        <p:blipFill>
          <a:blip r:embed="rId2"/>
          <a:stretch>
            <a:fillRect/>
          </a:stretch>
        </p:blipFill>
        <p:spPr>
          <a:xfrm>
            <a:off x="353853" y="6297434"/>
            <a:ext cx="1950721" cy="203201"/>
          </a:xfrm>
          <a:prstGeom prst="rect">
            <a:avLst/>
          </a:prstGeom>
          <a:ln w="12700">
            <a:miter lim="400000"/>
          </a:ln>
        </p:spPr>
      </p:pic>
      <p:sp>
        <p:nvSpPr>
          <p:cNvPr id="31" name="Rectangle"/>
          <p:cNvSpPr/>
          <p:nvPr/>
        </p:nvSpPr>
        <p:spPr>
          <a:xfrm>
            <a:off x="-30213" y="0"/>
            <a:ext cx="7066014" cy="127001"/>
          </a:xfrm>
          <a:prstGeom prst="rect">
            <a:avLst/>
          </a:prstGeom>
          <a:solidFill>
            <a:srgbClr val="262D30"/>
          </a:solidFill>
          <a:ln w="12700">
            <a:miter lim="400000"/>
          </a:ln>
        </p:spPr>
        <p:txBody>
          <a:bodyPr lIns="45719" rIns="45719" anchor="ctr"/>
          <a:lstStyle/>
          <a:p>
            <a:endParaRPr dirty="0">
              <a:latin typeface="Open Sans"/>
              <a:ea typeface="Open Sans"/>
              <a:cs typeface="Open Sans"/>
            </a:endParaRPr>
          </a:p>
        </p:txBody>
      </p:sp>
      <p:sp>
        <p:nvSpPr>
          <p:cNvPr id="32" name="Rectangle"/>
          <p:cNvSpPr/>
          <p:nvPr/>
        </p:nvSpPr>
        <p:spPr>
          <a:xfrm>
            <a:off x="7160259" y="0"/>
            <a:ext cx="1981201" cy="127001"/>
          </a:xfrm>
          <a:prstGeom prst="rect">
            <a:avLst/>
          </a:prstGeom>
          <a:solidFill>
            <a:srgbClr val="5C90A5"/>
          </a:solidFill>
          <a:ln w="12700">
            <a:miter lim="400000"/>
          </a:ln>
        </p:spPr>
        <p:txBody>
          <a:bodyPr lIns="45719" rIns="45719" anchor="ctr"/>
          <a:lstStyle/>
          <a:p>
            <a:endParaRPr dirty="0">
              <a:latin typeface="Open Sans"/>
              <a:ea typeface="Open Sans"/>
              <a:cs typeface="Open Sans"/>
            </a:endParaRPr>
          </a:p>
        </p:txBody>
      </p:sp>
      <p:sp>
        <p:nvSpPr>
          <p:cNvPr id="33" name="Oracle® Gold Partner"/>
          <p:cNvSpPr txBox="1"/>
          <p:nvPr/>
        </p:nvSpPr>
        <p:spPr>
          <a:xfrm>
            <a:off x="2396063" y="6318457"/>
            <a:ext cx="1295362" cy="256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900">
                <a:solidFill>
                  <a:srgbClr val="5C90A5"/>
                </a:solidFill>
                <a:latin typeface="Open Sans"/>
                <a:ea typeface="Open Sans"/>
                <a:cs typeface="Open Sans"/>
                <a:sym typeface="Open Sans"/>
              </a:defRPr>
            </a:pPr>
            <a:r>
              <a:t>Oracle</a:t>
            </a:r>
            <a:r>
              <a:rPr sz="600"/>
              <a:t>®</a:t>
            </a:r>
            <a:r>
              <a:t> Gold Partner</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ustom Title Only">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385233" y="6493764"/>
            <a:ext cx="457200" cy="243840"/>
          </a:xfrm>
          <a:prstGeom prst="rect">
            <a:avLst/>
          </a:prstGeom>
        </p:spPr>
        <p:txBody>
          <a:bodyPr/>
          <a:lstStyle/>
          <a:p>
            <a:fld id="{643EBB10-7382-7F41-B139-BBA2E6AFF201}" type="slidenum">
              <a:rPr lang="en-US" smtClean="0"/>
              <a:pPr/>
              <a:t>‹#›</a:t>
            </a:fld>
            <a:endParaRPr lang="en-US" dirty="0"/>
          </a:p>
        </p:txBody>
      </p:sp>
      <p:sp>
        <p:nvSpPr>
          <p:cNvPr id="6" name="Footer Placeholder 5"/>
          <p:cNvSpPr>
            <a:spLocks noGrp="1"/>
          </p:cNvSpPr>
          <p:nvPr>
            <p:ph type="ftr" sz="quarter" idx="11"/>
          </p:nvPr>
        </p:nvSpPr>
        <p:spPr>
          <a:xfrm>
            <a:off x="920750" y="6494780"/>
            <a:ext cx="3810000" cy="243840"/>
          </a:xfrm>
          <a:prstGeom prst="rect">
            <a:avLst/>
          </a:prstGeom>
        </p:spPr>
        <p:txBody>
          <a:bodyPr/>
          <a:lstStyle/>
          <a:p>
            <a:pPr algn="l" eaLnBrk="0" fontAlgn="base" hangingPunct="0">
              <a:spcBef>
                <a:spcPct val="0"/>
              </a:spcBef>
              <a:spcAft>
                <a:spcPct val="0"/>
              </a:spcAft>
              <a:defRPr/>
            </a:pPr>
            <a:fld id="{494DF6CD-96D7-4B3C-9436-690701103DEF}" type="datetime1">
              <a:rPr lang="en-US" smtClean="0"/>
              <a:pPr algn="l" eaLnBrk="0" fontAlgn="base" hangingPunct="0">
                <a:spcBef>
                  <a:spcPct val="0"/>
                </a:spcBef>
                <a:spcAft>
                  <a:spcPct val="0"/>
                </a:spcAft>
                <a:defRPr/>
              </a:pPr>
              <a:t>6/15/2020</a:t>
            </a:fld>
            <a:r>
              <a:rPr lang="en-US"/>
              <a:t> / Title of Presentation / CONFIDENTIAL </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6" y="4"/>
            <a:ext cx="9156866" cy="1152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0" y="165515"/>
            <a:ext cx="9144000" cy="850392"/>
          </a:xfrm>
          <a:prstGeom prst="rect">
            <a:avLst/>
          </a:prstGeom>
        </p:spPr>
        <p:txBody>
          <a:bodyPr>
            <a:noAutofit/>
          </a:bodyPr>
          <a:lstStyle>
            <a:lvl1pPr algn="ctr">
              <a:defRPr b="1">
                <a:solidFill>
                  <a:schemeClr val="bg1"/>
                </a:solidFill>
                <a:latin typeface="Trebuchet MS" panose="020B0603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7671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a:solidFill>
            <a:schemeClr val="accent1">
              <a:lumMod val="20000"/>
              <a:lumOff val="80000"/>
            </a:schemeClr>
          </a:solidFill>
        </p:spPr>
        <p:txBody>
          <a:bodyPr/>
          <a:lstStyle>
            <a:lvl1pPr algn="l">
              <a:defRPr sz="3000">
                <a:solidFill>
                  <a:srgbClr val="2E68B2"/>
                </a:solidFill>
              </a:defRPr>
            </a:lvl1pPr>
          </a:lstStyle>
          <a:p>
            <a:endParaRPr lang="en-US" dirty="0"/>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5C44979-EFE9-45D4-9967-EA3CD4FA1144}" type="datetimeFigureOut">
              <a:rPr lang="en-US"/>
              <a:pPr>
                <a:defRPr/>
              </a:pPr>
              <a:t>6/15/2020</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A058213-1C76-442E-B425-DDD292D9F55C}" type="slidenum">
              <a:rPr lang="en-US"/>
              <a:pPr>
                <a:defRPr/>
              </a:pPr>
              <a:t>‹#›</a:t>
            </a:fld>
            <a:endParaRPr lang="en-US" dirty="0"/>
          </a:p>
        </p:txBody>
      </p:sp>
    </p:spTree>
    <p:extLst>
      <p:ext uri="{BB962C8B-B14F-4D97-AF65-F5344CB8AC3E}">
        <p14:creationId xmlns:p14="http://schemas.microsoft.com/office/powerpoint/2010/main" val="14601543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userDrawn="1"/>
        </p:nvSpPr>
        <p:spPr>
          <a:xfrm>
            <a:off x="0" y="0"/>
            <a:ext cx="9156829" cy="6870828"/>
          </a:xfrm>
          <a:prstGeom prst="rect">
            <a:avLst/>
          </a:prstGeom>
          <a:solidFill>
            <a:srgbClr val="355461"/>
          </a:solidFill>
          <a:ln w="12700">
            <a:miter lim="400000"/>
          </a:ln>
        </p:spPr>
        <p:txBody>
          <a:bodyPr lIns="45719" rIns="45719" anchor="ctr"/>
          <a:lstStyle/>
          <a:p>
            <a:pPr>
              <a:defRPr>
                <a:solidFill>
                  <a:srgbClr val="355461"/>
                </a:solidFill>
              </a:defRPr>
            </a:pPr>
            <a:endParaRPr dirty="0">
              <a:latin typeface="Open Sans"/>
              <a:ea typeface="Open Sans"/>
              <a:cs typeface="Open Sans"/>
            </a:endParaRPr>
          </a:p>
        </p:txBody>
      </p:sp>
      <p:pic>
        <p:nvPicPr>
          <p:cNvPr id="3" name="GT_Logo_Inverse.png" descr="GT_Logo_Inverse.png"/>
          <p:cNvPicPr>
            <a:picLocks noChangeAspect="1"/>
          </p:cNvPicPr>
          <p:nvPr userDrawn="1"/>
        </p:nvPicPr>
        <p:blipFill>
          <a:blip r:embed="rId12"/>
          <a:stretch>
            <a:fillRect/>
          </a:stretch>
        </p:blipFill>
        <p:spPr>
          <a:xfrm>
            <a:off x="1766133" y="1713570"/>
            <a:ext cx="3632201" cy="378355"/>
          </a:xfrm>
          <a:prstGeom prst="rect">
            <a:avLst/>
          </a:prstGeom>
          <a:ln w="12700">
            <a:miter lim="400000"/>
          </a:ln>
        </p:spPr>
      </p:pic>
      <p:pic>
        <p:nvPicPr>
          <p:cNvPr id="4" name="Oracle_logo_inverse.png" descr="Oracle_logo_inverse.png"/>
          <p:cNvPicPr>
            <a:picLocks noChangeAspect="1"/>
          </p:cNvPicPr>
          <p:nvPr/>
        </p:nvPicPr>
        <p:blipFill>
          <a:blip r:embed="rId13"/>
          <a:stretch>
            <a:fillRect/>
          </a:stretch>
        </p:blipFill>
        <p:spPr>
          <a:xfrm>
            <a:off x="5608754" y="1672726"/>
            <a:ext cx="1778001" cy="460043"/>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4" r:id="rId6"/>
    <p:sldLayoutId id="2147483651" r:id="rId7"/>
    <p:sldLayoutId id="2147483657" r:id="rId8"/>
    <p:sldLayoutId id="2147483658" r:id="rId9"/>
    <p:sldLayoutId id="2147483659" r:id="rId10"/>
  </p:sldLayoutIdLst>
  <p:transition spd="med"/>
  <p:txStyles>
    <p:titleStyle>
      <a:lvl1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1pPr>
      <a:lvl2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2pPr>
      <a:lvl3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3pPr>
      <a:lvl4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4pPr>
      <a:lvl5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5pPr>
      <a:lvl6pPr marL="0" marR="0" indent="4572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6pPr>
      <a:lvl7pPr marL="0" marR="0" indent="9144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7pPr>
      <a:lvl8pPr marL="0" marR="0" indent="13716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8pPr>
      <a:lvl9pPr marL="0" marR="0" indent="18288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9pPr>
    </p:titleStyle>
    <p:bodyStyle>
      <a:lvl1pPr marL="365125" marR="0" indent="-365125" algn="l" defTabSz="914400" rtl="0" eaLnBrk="1" latinLnBrk="0" hangingPunct="1">
        <a:lnSpc>
          <a:spcPct val="100000"/>
        </a:lnSpc>
        <a:spcBef>
          <a:spcPts val="500"/>
        </a:spcBef>
        <a:spcAft>
          <a:spcPts val="0"/>
        </a:spcAft>
        <a:buClrTx/>
        <a:buSzPct val="100000"/>
        <a:buFontTx/>
        <a:buChar char="•"/>
        <a:tabLst/>
        <a:defRPr sz="2400" b="0" i="0" u="none" strike="noStrike" cap="none" spc="0" baseline="0">
          <a:ln>
            <a:noFill/>
          </a:ln>
          <a:solidFill>
            <a:srgbClr val="333333"/>
          </a:solidFill>
          <a:uFillTx/>
          <a:latin typeface="Calibri"/>
          <a:ea typeface="Calibri"/>
          <a:cs typeface="Calibri"/>
          <a:sym typeface="Calibri"/>
        </a:defRPr>
      </a:lvl1pPr>
      <a:lvl2pPr marL="803275" marR="0" indent="-438150" algn="l" defTabSz="914400" rtl="0" eaLnBrk="1" latinLnBrk="0" hangingPunct="1">
        <a:lnSpc>
          <a:spcPct val="100000"/>
        </a:lnSpc>
        <a:spcBef>
          <a:spcPts val="500"/>
        </a:spcBef>
        <a:spcAft>
          <a:spcPts val="0"/>
        </a:spcAft>
        <a:buClrTx/>
        <a:buSzPct val="100000"/>
        <a:buFontTx/>
        <a:buChar char="o"/>
        <a:tabLst/>
        <a:defRPr sz="2400" b="0" i="0" u="none" strike="noStrike" cap="none" spc="0" baseline="0">
          <a:ln>
            <a:noFill/>
          </a:ln>
          <a:solidFill>
            <a:srgbClr val="333333"/>
          </a:solidFill>
          <a:uFillTx/>
          <a:latin typeface="Calibri"/>
          <a:ea typeface="Calibri"/>
          <a:cs typeface="Calibri"/>
          <a:sym typeface="Calibri"/>
        </a:defRPr>
      </a:lvl2pPr>
      <a:lvl3pPr marL="1279525" marR="0" indent="-547687" algn="l" defTabSz="914400" rtl="0" eaLnBrk="1" latinLnBrk="0" hangingPunct="1">
        <a:lnSpc>
          <a:spcPct val="100000"/>
        </a:lnSpc>
        <a:spcBef>
          <a:spcPts val="500"/>
        </a:spcBef>
        <a:spcAft>
          <a:spcPts val="0"/>
        </a:spcAft>
        <a:buClrTx/>
        <a:buSzPct val="100000"/>
        <a:buFontTx/>
        <a:buChar char="•"/>
        <a:tabLst/>
        <a:defRPr sz="2400" b="0" i="0" u="none" strike="noStrike" cap="none" spc="0" baseline="0">
          <a:ln>
            <a:noFill/>
          </a:ln>
          <a:solidFill>
            <a:srgbClr val="333333"/>
          </a:solidFill>
          <a:uFillTx/>
          <a:latin typeface="Calibri"/>
          <a:ea typeface="Calibri"/>
          <a:cs typeface="Calibri"/>
          <a:sym typeface="Calibri"/>
        </a:defRPr>
      </a:lvl3pPr>
      <a:lvl4pPr marL="1681162" marR="0" indent="-584199" algn="l" defTabSz="914400" rtl="0" eaLnBrk="1" latinLnBrk="0" hangingPunct="1">
        <a:lnSpc>
          <a:spcPct val="100000"/>
        </a:lnSpc>
        <a:spcBef>
          <a:spcPts val="500"/>
        </a:spcBef>
        <a:spcAft>
          <a:spcPts val="0"/>
        </a:spcAft>
        <a:buClrTx/>
        <a:buSzPct val="100000"/>
        <a:buFontTx/>
        <a:buChar char="–"/>
        <a:tabLst/>
        <a:defRPr sz="2400" b="0" i="0" u="none" strike="noStrike" cap="none" spc="0" baseline="0">
          <a:ln>
            <a:noFill/>
          </a:ln>
          <a:solidFill>
            <a:srgbClr val="333333"/>
          </a:solidFill>
          <a:uFillTx/>
          <a:latin typeface="Calibri"/>
          <a:ea typeface="Calibri"/>
          <a:cs typeface="Calibri"/>
          <a:sym typeface="Calibri"/>
        </a:defRPr>
      </a:lvl4pPr>
      <a:lvl5pPr marL="2088016" marR="0" indent="-625928" algn="l" defTabSz="914400" rtl="0" eaLnBrk="1" latinLnBrk="0" hangingPunct="1">
        <a:lnSpc>
          <a:spcPct val="100000"/>
        </a:lnSpc>
        <a:spcBef>
          <a:spcPts val="500"/>
        </a:spcBef>
        <a:spcAft>
          <a:spcPts val="0"/>
        </a:spcAft>
        <a:buClrTx/>
        <a:buSzPct val="100000"/>
        <a:buFontTx/>
        <a:buChar char="»"/>
        <a:tabLst/>
        <a:defRPr sz="2400" b="0" i="0" u="none" strike="noStrike" cap="none" spc="0" baseline="0">
          <a:ln>
            <a:noFill/>
          </a:ln>
          <a:solidFill>
            <a:srgbClr val="333333"/>
          </a:solidFill>
          <a:uFillTx/>
          <a:latin typeface="Calibri"/>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image" Target="../media/image13.png"/><Relationship Id="rId21" Type="http://schemas.openxmlformats.org/officeDocument/2006/relationships/image" Target="../media/image31.jp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35.png"/><Relationship Id="rId7" Type="http://schemas.openxmlformats.org/officeDocument/2006/relationships/diagramData" Target="../diagrams/data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8.png"/><Relationship Id="rId11" Type="http://schemas.microsoft.com/office/2007/relationships/diagramDrawing" Target="../diagrams/drawing2.xml"/><Relationship Id="rId5" Type="http://schemas.openxmlformats.org/officeDocument/2006/relationships/image" Target="../media/image37.png"/><Relationship Id="rId10" Type="http://schemas.openxmlformats.org/officeDocument/2006/relationships/diagramColors" Target="../diagrams/colors2.xml"/><Relationship Id="rId4" Type="http://schemas.openxmlformats.org/officeDocument/2006/relationships/image" Target="../media/image36.png"/><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
          <p:cNvSpPr txBox="1">
            <a:spLocks noGrp="1"/>
          </p:cNvSpPr>
          <p:nvPr>
            <p:ph type="title"/>
          </p:nvPr>
        </p:nvSpPr>
        <p:spPr>
          <a:xfrm>
            <a:off x="360382" y="526093"/>
            <a:ext cx="7825283" cy="2375109"/>
          </a:xfrm>
          <a:prstGeom prst="rect">
            <a:avLst/>
          </a:prstGeom>
        </p:spPr>
        <p:txBody>
          <a:bodyPr anchor="t">
            <a:noAutofit/>
          </a:bodyPr>
          <a:lstStyle>
            <a:lvl1pPr>
              <a:defRPr sz="4800"/>
            </a:lvl1pPr>
          </a:lstStyle>
          <a:p>
            <a:r>
              <a:rPr lang="en-US" dirty="0"/>
              <a:t>Digitization and Automation: Unleashing PeopleSoft Productivity for HR, Finance and Student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106" b="15743"/>
          <a:stretch/>
        </p:blipFill>
        <p:spPr>
          <a:xfrm>
            <a:off x="6200384" y="5964460"/>
            <a:ext cx="2855934" cy="68593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0CFA-4F26-408A-B3B2-1CB93DA20A6B}"/>
              </a:ext>
            </a:extLst>
          </p:cNvPr>
          <p:cNvSpPr>
            <a:spLocks noGrp="1"/>
          </p:cNvSpPr>
          <p:nvPr>
            <p:ph type="title"/>
          </p:nvPr>
        </p:nvSpPr>
        <p:spPr/>
        <p:txBody>
          <a:bodyPr/>
          <a:lstStyle/>
          <a:p>
            <a:r>
              <a:rPr lang="en-US" dirty="0"/>
              <a:t>As percentage of automation goes UP…</a:t>
            </a:r>
          </a:p>
        </p:txBody>
      </p:sp>
      <p:sp>
        <p:nvSpPr>
          <p:cNvPr id="4" name="TextBox 3">
            <a:extLst>
              <a:ext uri="{FF2B5EF4-FFF2-40B4-BE49-F238E27FC236}">
                <a16:creationId xmlns:a16="http://schemas.microsoft.com/office/drawing/2014/main" id="{19A8CEA3-5DF1-4CDF-84CD-C008F2A56FCB}"/>
              </a:ext>
            </a:extLst>
          </p:cNvPr>
          <p:cNvSpPr txBox="1"/>
          <p:nvPr/>
        </p:nvSpPr>
        <p:spPr>
          <a:xfrm>
            <a:off x="2158999" y="5730269"/>
            <a:ext cx="507837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1800" b="0" i="0" u="none" strike="noStrike" cap="none" spc="0" normalizeH="0" baseline="0" dirty="0">
                <a:ln>
                  <a:noFill/>
                </a:ln>
                <a:solidFill>
                  <a:srgbClr val="000000"/>
                </a:solidFill>
                <a:effectLst/>
                <a:uFillTx/>
                <a:latin typeface="Open Sans"/>
                <a:sym typeface="Arial"/>
              </a:rPr>
              <a:t>Percentage automation </a:t>
            </a:r>
            <a:r>
              <a:rPr lang="en-US" b="0" dirty="0">
                <a:latin typeface="Open Sans"/>
              </a:rPr>
              <a:t>of</a:t>
            </a:r>
            <a:r>
              <a:rPr kumimoji="0" lang="en-US" sz="1800" b="0" i="0" u="none" strike="noStrike" cap="none" spc="0" normalizeH="0" baseline="0" dirty="0">
                <a:ln>
                  <a:noFill/>
                </a:ln>
                <a:solidFill>
                  <a:srgbClr val="000000"/>
                </a:solidFill>
                <a:effectLst/>
                <a:uFillTx/>
                <a:latin typeface="Open Sans"/>
                <a:sym typeface="Arial"/>
              </a:rPr>
              <a:t> a business process</a:t>
            </a:r>
          </a:p>
        </p:txBody>
      </p:sp>
      <p:sp>
        <p:nvSpPr>
          <p:cNvPr id="19" name="TextBox 18">
            <a:extLst>
              <a:ext uri="{FF2B5EF4-FFF2-40B4-BE49-F238E27FC236}">
                <a16:creationId xmlns:a16="http://schemas.microsoft.com/office/drawing/2014/main" id="{EE6B9660-7967-4D1E-AF44-ECF8308AAC09}"/>
              </a:ext>
            </a:extLst>
          </p:cNvPr>
          <p:cNvSpPr txBox="1"/>
          <p:nvPr/>
        </p:nvSpPr>
        <p:spPr>
          <a:xfrm>
            <a:off x="728218" y="1546383"/>
            <a:ext cx="8222742" cy="2569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sz="1800" b="0" i="0" u="none" strike="noStrike" cap="none" spc="0" normalizeH="0" baseline="0" dirty="0">
                <a:ln>
                  <a:noFill/>
                </a:ln>
                <a:solidFill>
                  <a:schemeClr val="tx1">
                    <a:lumMod val="50000"/>
                    <a:lumOff val="50000"/>
                  </a:schemeClr>
                </a:solidFill>
                <a:effectLst/>
                <a:uFillTx/>
                <a:latin typeface="Open Sans"/>
                <a:sym typeface="Arial"/>
              </a:rPr>
              <a:t>Time to task completion</a:t>
            </a:r>
          </a:p>
          <a:p>
            <a:pPr marL="1371600" lvl="2" indent="-285750">
              <a:spcAft>
                <a:spcPts val="600"/>
              </a:spcAft>
              <a:buFont typeface="Arial" panose="020B0604020202020204" pitchFamily="34" charset="0"/>
              <a:buChar char="•"/>
            </a:pPr>
            <a:r>
              <a:rPr lang="en-US" b="0" dirty="0">
                <a:solidFill>
                  <a:schemeClr val="tx1">
                    <a:lumMod val="50000"/>
                    <a:lumOff val="50000"/>
                  </a:schemeClr>
                </a:solidFill>
                <a:latin typeface="Open Sans"/>
              </a:rPr>
              <a:t>Amount of effort</a:t>
            </a:r>
          </a:p>
          <a:p>
            <a:pPr marL="2459038" lvl="2" indent="-285750">
              <a:spcAft>
                <a:spcPts val="600"/>
              </a:spcAft>
              <a:buFont typeface="Arial" panose="020B0604020202020204" pitchFamily="34" charset="0"/>
              <a:buChar char="•"/>
            </a:pPr>
            <a:r>
              <a:rPr kumimoji="0" lang="en-US" b="0" i="0" u="none" strike="noStrike" cap="none" spc="0" normalizeH="0" baseline="0" dirty="0">
                <a:ln>
                  <a:noFill/>
                </a:ln>
                <a:solidFill>
                  <a:schemeClr val="tx1">
                    <a:lumMod val="50000"/>
                    <a:lumOff val="50000"/>
                  </a:schemeClr>
                </a:solidFill>
                <a:effectLst/>
                <a:uFillTx/>
                <a:latin typeface="Open Sans"/>
                <a:sym typeface="Arial"/>
              </a:rPr>
              <a:t>Number of errors</a:t>
            </a:r>
          </a:p>
          <a:p>
            <a:pPr marL="3373438" lvl="2" indent="-285750">
              <a:spcAft>
                <a:spcPts val="600"/>
              </a:spcAft>
              <a:buFont typeface="Arial" panose="020B0604020202020204" pitchFamily="34" charset="0"/>
              <a:buChar char="•"/>
            </a:pPr>
            <a:r>
              <a:rPr lang="en-US" b="0" dirty="0">
                <a:solidFill>
                  <a:schemeClr val="tx1">
                    <a:lumMod val="50000"/>
                    <a:lumOff val="50000"/>
                  </a:schemeClr>
                </a:solidFill>
                <a:latin typeface="Open Sans"/>
              </a:rPr>
              <a:t>Calls to the help desk</a:t>
            </a:r>
          </a:p>
          <a:p>
            <a:pPr marL="4225925" lvl="2" indent="-285750">
              <a:spcAft>
                <a:spcPts val="600"/>
              </a:spcAft>
              <a:buFont typeface="Arial" panose="020B0604020202020204" pitchFamily="34" charset="0"/>
              <a:buChar char="•"/>
            </a:pPr>
            <a:r>
              <a:rPr lang="en-US" b="0" dirty="0">
                <a:solidFill>
                  <a:schemeClr val="tx1">
                    <a:lumMod val="50000"/>
                    <a:lumOff val="50000"/>
                  </a:schemeClr>
                </a:solidFill>
                <a:latin typeface="Open Sans"/>
              </a:rPr>
              <a:t>O</a:t>
            </a:r>
            <a:r>
              <a:rPr kumimoji="0" lang="en-US" b="0" i="0" u="none" strike="noStrike" cap="none" spc="0" normalizeH="0" baseline="0" dirty="0">
                <a:ln>
                  <a:noFill/>
                </a:ln>
                <a:solidFill>
                  <a:schemeClr val="tx1">
                    <a:lumMod val="50000"/>
                    <a:lumOff val="50000"/>
                  </a:schemeClr>
                </a:solidFill>
                <a:effectLst/>
                <a:uFillTx/>
                <a:latin typeface="Open Sans"/>
                <a:sym typeface="Arial"/>
              </a:rPr>
              <a:t>perating</a:t>
            </a:r>
            <a:r>
              <a:rPr kumimoji="0" lang="en-US" b="0" i="0" u="none" strike="noStrike" cap="none" spc="0" normalizeH="0" dirty="0">
                <a:ln>
                  <a:noFill/>
                </a:ln>
                <a:solidFill>
                  <a:schemeClr val="tx1">
                    <a:lumMod val="50000"/>
                    <a:lumOff val="50000"/>
                  </a:schemeClr>
                </a:solidFill>
                <a:effectLst/>
                <a:uFillTx/>
                <a:latin typeface="Open Sans"/>
                <a:sym typeface="Arial"/>
              </a:rPr>
              <a:t> costs</a:t>
            </a:r>
            <a:endParaRPr kumimoji="0" lang="en-US" b="0" i="0" u="none" strike="noStrike" cap="none" spc="0" normalizeH="0" baseline="0" dirty="0">
              <a:ln>
                <a:noFill/>
              </a:ln>
              <a:solidFill>
                <a:schemeClr val="tx1">
                  <a:lumMod val="50000"/>
                  <a:lumOff val="50000"/>
                </a:schemeClr>
              </a:solidFill>
              <a:effectLst/>
              <a:uFillTx/>
              <a:latin typeface="Open Sans"/>
              <a:sym typeface="Arial"/>
            </a:endParaRPr>
          </a:p>
          <a:p>
            <a:pPr marL="5375275" lvl="2" indent="-285750">
              <a:spcAft>
                <a:spcPts val="600"/>
              </a:spcAft>
              <a:buFont typeface="Arial" panose="020B0604020202020204" pitchFamily="34" charset="0"/>
              <a:buChar char="•"/>
            </a:pPr>
            <a:r>
              <a:rPr kumimoji="0" lang="en-US" b="0" i="0" u="none" strike="noStrike" cap="none" spc="0" normalizeH="0" baseline="0" dirty="0">
                <a:ln>
                  <a:noFill/>
                </a:ln>
                <a:solidFill>
                  <a:schemeClr val="tx1">
                    <a:lumMod val="50000"/>
                    <a:lumOff val="50000"/>
                  </a:schemeClr>
                </a:solidFill>
                <a:effectLst/>
                <a:uFillTx/>
                <a:latin typeface="Open Sans"/>
                <a:sym typeface="Arial"/>
              </a:rPr>
              <a:t>Amount of training</a:t>
            </a:r>
          </a:p>
          <a:p>
            <a:pPr marL="6461125" lvl="2" indent="-285750">
              <a:spcAft>
                <a:spcPts val="600"/>
              </a:spcAft>
              <a:buFont typeface="Arial" panose="020B0604020202020204" pitchFamily="34" charset="0"/>
              <a:buChar char="•"/>
            </a:pPr>
            <a:r>
              <a:rPr lang="en-US" b="0" dirty="0">
                <a:solidFill>
                  <a:schemeClr val="tx1">
                    <a:lumMod val="50000"/>
                    <a:lumOff val="50000"/>
                  </a:schemeClr>
                </a:solidFill>
                <a:latin typeface="Open Sans"/>
              </a:rPr>
              <a:t>Documentation</a:t>
            </a:r>
            <a:endParaRPr kumimoji="0" lang="en-US" b="0" i="0" u="none" strike="noStrike" cap="none" spc="0" normalizeH="0" baseline="0" dirty="0">
              <a:ln>
                <a:noFill/>
              </a:ln>
              <a:solidFill>
                <a:schemeClr val="tx1">
                  <a:lumMod val="50000"/>
                  <a:lumOff val="50000"/>
                </a:schemeClr>
              </a:solidFill>
              <a:effectLst/>
              <a:uFillTx/>
              <a:latin typeface="Open Sans"/>
              <a:sym typeface="Arial"/>
            </a:endParaRPr>
          </a:p>
        </p:txBody>
      </p:sp>
      <p:cxnSp>
        <p:nvCxnSpPr>
          <p:cNvPr id="5" name="Straight Arrow Connector 4">
            <a:extLst>
              <a:ext uri="{FF2B5EF4-FFF2-40B4-BE49-F238E27FC236}">
                <a16:creationId xmlns:a16="http://schemas.microsoft.com/office/drawing/2014/main" id="{82BB36EC-163D-4BE6-85CD-618DD37CAC18}"/>
              </a:ext>
            </a:extLst>
          </p:cNvPr>
          <p:cNvCxnSpPr>
            <a:cxnSpLocks/>
          </p:cNvCxnSpPr>
          <p:nvPr/>
        </p:nvCxnSpPr>
        <p:spPr>
          <a:xfrm>
            <a:off x="802640" y="2054401"/>
            <a:ext cx="7589520" cy="2749155"/>
          </a:xfrm>
          <a:prstGeom prst="straightConnector1">
            <a:avLst/>
          </a:prstGeom>
          <a:ln w="127000">
            <a:tailEnd type="triangle"/>
          </a:ln>
        </p:spPr>
        <p:style>
          <a:lnRef idx="3">
            <a:schemeClr val="accent6"/>
          </a:lnRef>
          <a:fillRef idx="0">
            <a:schemeClr val="accent6"/>
          </a:fillRef>
          <a:effectRef idx="2">
            <a:schemeClr val="accent6"/>
          </a:effectRef>
          <a:fontRef idx="minor">
            <a:schemeClr val="tx1"/>
          </a:fontRef>
        </p:style>
      </p:cxnSp>
      <p:sp>
        <p:nvSpPr>
          <p:cNvPr id="10" name="TextBox 9">
            <a:extLst>
              <a:ext uri="{FF2B5EF4-FFF2-40B4-BE49-F238E27FC236}">
                <a16:creationId xmlns:a16="http://schemas.microsoft.com/office/drawing/2014/main" id="{ABB9A37A-16E2-4461-92A0-05C8CF38D4E9}"/>
              </a:ext>
            </a:extLst>
          </p:cNvPr>
          <p:cNvSpPr txBox="1"/>
          <p:nvPr/>
        </p:nvSpPr>
        <p:spPr>
          <a:xfrm>
            <a:off x="7904480" y="5484417"/>
            <a:ext cx="75184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1800" i="0" u="none" strike="noStrike" cap="none" spc="0" normalizeH="0" baseline="0" dirty="0">
                <a:ln>
                  <a:noFill/>
                </a:ln>
                <a:solidFill>
                  <a:srgbClr val="000000"/>
                </a:solidFill>
                <a:effectLst/>
                <a:uFillTx/>
                <a:latin typeface="Open Sans"/>
                <a:sym typeface="Arial"/>
              </a:rPr>
              <a:t>100%</a:t>
            </a:r>
            <a:r>
              <a:rPr kumimoji="0" lang="en-US" sz="1800" b="0" i="0" u="none" strike="noStrike" cap="none" spc="0" normalizeH="0" baseline="0" dirty="0">
                <a:ln>
                  <a:noFill/>
                </a:ln>
                <a:solidFill>
                  <a:srgbClr val="000000"/>
                </a:solidFill>
                <a:effectLst/>
                <a:uFillTx/>
                <a:latin typeface="Open Sans"/>
                <a:sym typeface="Arial"/>
              </a:rPr>
              <a:t> </a:t>
            </a:r>
          </a:p>
        </p:txBody>
      </p:sp>
      <p:sp>
        <p:nvSpPr>
          <p:cNvPr id="11" name="TextBox 10">
            <a:extLst>
              <a:ext uri="{FF2B5EF4-FFF2-40B4-BE49-F238E27FC236}">
                <a16:creationId xmlns:a16="http://schemas.microsoft.com/office/drawing/2014/main" id="{3F5A62A7-F458-41CB-94EF-389B549C971A}"/>
              </a:ext>
            </a:extLst>
          </p:cNvPr>
          <p:cNvSpPr txBox="1"/>
          <p:nvPr/>
        </p:nvSpPr>
        <p:spPr>
          <a:xfrm>
            <a:off x="802640" y="5484418"/>
            <a:ext cx="508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1800" i="0" u="none" strike="noStrike" cap="none" spc="0" normalizeH="0" baseline="0" dirty="0">
                <a:ln>
                  <a:noFill/>
                </a:ln>
                <a:solidFill>
                  <a:srgbClr val="000000"/>
                </a:solidFill>
                <a:effectLst/>
                <a:uFillTx/>
                <a:latin typeface="Open Sans"/>
                <a:sym typeface="Arial"/>
              </a:rPr>
              <a:t>0</a:t>
            </a:r>
            <a:r>
              <a:rPr lang="en-US" dirty="0">
                <a:latin typeface="Open Sans"/>
              </a:rPr>
              <a:t>%</a:t>
            </a:r>
            <a:endParaRPr kumimoji="0" lang="en-US" sz="1800" b="0" i="0" u="none" strike="noStrike" cap="none" spc="0" normalizeH="0" baseline="0" dirty="0">
              <a:ln>
                <a:noFill/>
              </a:ln>
              <a:solidFill>
                <a:srgbClr val="000000"/>
              </a:solidFill>
              <a:effectLst/>
              <a:uFillTx/>
              <a:latin typeface="Open Sans"/>
              <a:sym typeface="Arial"/>
            </a:endParaRPr>
          </a:p>
        </p:txBody>
      </p:sp>
      <p:sp>
        <p:nvSpPr>
          <p:cNvPr id="9" name="Arrow: Right 8">
            <a:extLst>
              <a:ext uri="{FF2B5EF4-FFF2-40B4-BE49-F238E27FC236}">
                <a16:creationId xmlns:a16="http://schemas.microsoft.com/office/drawing/2014/main" id="{E1A91C7C-46BE-4BBC-8C62-059C4BBA60D6}"/>
              </a:ext>
            </a:extLst>
          </p:cNvPr>
          <p:cNvSpPr/>
          <p:nvPr/>
        </p:nvSpPr>
        <p:spPr>
          <a:xfrm>
            <a:off x="1549400" y="5562401"/>
            <a:ext cx="5953760" cy="142269"/>
          </a:xfrm>
          <a:prstGeom prst="rightArrow">
            <a:avLst/>
          </a:prstGeom>
          <a:solidFill>
            <a:schemeClr val="accent4">
              <a:lumMod val="40000"/>
              <a:lumOff val="60000"/>
            </a:schemeClr>
          </a:solidFill>
          <a:ln w="44450" cap="flat">
            <a:solidFill>
              <a:schemeClr val="accent4">
                <a:lumMod val="40000"/>
                <a:lumOff val="6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mj-lt"/>
              <a:ea typeface="+mj-ea"/>
              <a:cs typeface="+mj-cs"/>
              <a:sym typeface="Arial"/>
            </a:endParaRPr>
          </a:p>
        </p:txBody>
      </p:sp>
      <p:sp>
        <p:nvSpPr>
          <p:cNvPr id="14" name="Title 1">
            <a:extLst>
              <a:ext uri="{FF2B5EF4-FFF2-40B4-BE49-F238E27FC236}">
                <a16:creationId xmlns:a16="http://schemas.microsoft.com/office/drawing/2014/main" id="{57F65487-B42F-400B-BE8B-B82D3A2A922F}"/>
              </a:ext>
            </a:extLst>
          </p:cNvPr>
          <p:cNvSpPr txBox="1">
            <a:spLocks/>
          </p:cNvSpPr>
          <p:nvPr/>
        </p:nvSpPr>
        <p:spPr>
          <a:xfrm>
            <a:off x="4836160" y="1411664"/>
            <a:ext cx="3906520" cy="548640"/>
          </a:xfrm>
          <a:prstGeom prst="rect">
            <a:avLst/>
          </a:prstGeom>
        </p:spPr>
        <p:txBody>
          <a:bodyPr/>
          <a:lstStyle>
            <a:lvl1pPr marL="0" marR="0" indent="0" algn="l" defTabSz="914400" rtl="0" eaLnBrk="1" latinLnBrk="0" hangingPunct="1">
              <a:lnSpc>
                <a:spcPct val="100000"/>
              </a:lnSpc>
              <a:spcBef>
                <a:spcPts val="0"/>
              </a:spcBef>
              <a:spcAft>
                <a:spcPts val="0"/>
              </a:spcAft>
              <a:buClrTx/>
              <a:buSzTx/>
              <a:buFontTx/>
              <a:buNone/>
              <a:tabLst/>
              <a:defRPr sz="3600" b="0" i="0" u="none" strike="noStrike" cap="none" spc="0" baseline="0">
                <a:ln>
                  <a:noFill/>
                </a:ln>
                <a:solidFill>
                  <a:srgbClr val="5C90A5"/>
                </a:solidFill>
                <a:uFillTx/>
                <a:latin typeface="Open Sans Light" charset="0"/>
                <a:ea typeface="Cambria"/>
                <a:cs typeface="Cambria"/>
                <a:sym typeface="Cambria"/>
              </a:defRPr>
            </a:lvl1pPr>
            <a:lvl2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2pPr>
            <a:lvl3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3pPr>
            <a:lvl4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4pPr>
            <a:lvl5pPr marL="0" marR="0" indent="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5pPr>
            <a:lvl6pPr marL="0" marR="0" indent="4572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6pPr>
            <a:lvl7pPr marL="0" marR="0" indent="9144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7pPr>
            <a:lvl8pPr marL="0" marR="0" indent="13716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8pPr>
            <a:lvl9pPr marL="0" marR="0" indent="1828800" algn="l" defTabSz="914400" rtl="0" eaLnBrk="1" latinLnBrk="0" hangingPunct="1">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Cambria"/>
                <a:ea typeface="Cambria"/>
                <a:cs typeface="Cambria"/>
                <a:sym typeface="Cambria"/>
              </a:defRPr>
            </a:lvl9pPr>
          </a:lstStyle>
          <a:p>
            <a:pPr algn="r"/>
            <a:r>
              <a:rPr lang="en-US" dirty="0"/>
              <a:t>…these go DOWN</a:t>
            </a:r>
          </a:p>
        </p:txBody>
      </p:sp>
      <p:sp>
        <p:nvSpPr>
          <p:cNvPr id="16" name="Right Triangle 15">
            <a:extLst>
              <a:ext uri="{FF2B5EF4-FFF2-40B4-BE49-F238E27FC236}">
                <a16:creationId xmlns:a16="http://schemas.microsoft.com/office/drawing/2014/main" id="{E62001AC-3CE3-46AE-A268-D2133DD3FB1C}"/>
              </a:ext>
            </a:extLst>
          </p:cNvPr>
          <p:cNvSpPr/>
          <p:nvPr/>
        </p:nvSpPr>
        <p:spPr>
          <a:xfrm>
            <a:off x="772160" y="2377440"/>
            <a:ext cx="7508240" cy="2651760"/>
          </a:xfrm>
          <a:prstGeom prst="rtTriangl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mj-lt"/>
              <a:ea typeface="+mj-ea"/>
              <a:cs typeface="+mj-cs"/>
              <a:sym typeface="Arial"/>
            </a:endParaRPr>
          </a:p>
        </p:txBody>
      </p:sp>
      <p:sp>
        <p:nvSpPr>
          <p:cNvPr id="15" name="Rectangle 14">
            <a:extLst>
              <a:ext uri="{FF2B5EF4-FFF2-40B4-BE49-F238E27FC236}">
                <a16:creationId xmlns:a16="http://schemas.microsoft.com/office/drawing/2014/main" id="{16F109D5-7A43-4B3A-A503-90504F50A377}"/>
              </a:ext>
            </a:extLst>
          </p:cNvPr>
          <p:cNvSpPr/>
          <p:nvPr/>
        </p:nvSpPr>
        <p:spPr>
          <a:xfrm>
            <a:off x="772160" y="5027415"/>
            <a:ext cx="7508240" cy="369330"/>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spTree>
    <p:extLst>
      <p:ext uri="{BB962C8B-B14F-4D97-AF65-F5344CB8AC3E}">
        <p14:creationId xmlns:p14="http://schemas.microsoft.com/office/powerpoint/2010/main" val="228544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fade">
                                      <p:cBhvr>
                                        <p:cTn id="31" dur="500"/>
                                        <p:tgtEl>
                                          <p:spTgt spid="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2" end="2"/>
                                            </p:txEl>
                                          </p:spTgt>
                                        </p:tgtEl>
                                        <p:attrNameLst>
                                          <p:attrName>style.visibility</p:attrName>
                                        </p:attrNameLst>
                                      </p:cBhvr>
                                      <p:to>
                                        <p:strVal val="visible"/>
                                      </p:to>
                                    </p:set>
                                    <p:animEffect transition="in" filter="fade">
                                      <p:cBhvr>
                                        <p:cTn id="36" dur="500"/>
                                        <p:tgtEl>
                                          <p:spTgt spid="1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3" end="3"/>
                                            </p:txEl>
                                          </p:spTgt>
                                        </p:tgtEl>
                                        <p:attrNameLst>
                                          <p:attrName>style.visibility</p:attrName>
                                        </p:attrNameLst>
                                      </p:cBhvr>
                                      <p:to>
                                        <p:strVal val="visible"/>
                                      </p:to>
                                    </p:set>
                                    <p:animEffect transition="in" filter="fade">
                                      <p:cBhvr>
                                        <p:cTn id="41" dur="500"/>
                                        <p:tgtEl>
                                          <p:spTgt spid="1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xEl>
                                              <p:pRg st="4" end="4"/>
                                            </p:txEl>
                                          </p:spTgt>
                                        </p:tgtEl>
                                        <p:attrNameLst>
                                          <p:attrName>style.visibility</p:attrName>
                                        </p:attrNameLst>
                                      </p:cBhvr>
                                      <p:to>
                                        <p:strVal val="visible"/>
                                      </p:to>
                                    </p:set>
                                    <p:animEffect transition="in" filter="fade">
                                      <p:cBhvr>
                                        <p:cTn id="46" dur="500"/>
                                        <p:tgtEl>
                                          <p:spTgt spid="19">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xEl>
                                              <p:pRg st="5" end="5"/>
                                            </p:txEl>
                                          </p:spTgt>
                                        </p:tgtEl>
                                        <p:attrNameLst>
                                          <p:attrName>style.visibility</p:attrName>
                                        </p:attrNameLst>
                                      </p:cBhvr>
                                      <p:to>
                                        <p:strVal val="visible"/>
                                      </p:to>
                                    </p:set>
                                    <p:animEffect transition="in" filter="fade">
                                      <p:cBhvr>
                                        <p:cTn id="51" dur="500"/>
                                        <p:tgtEl>
                                          <p:spTgt spid="19">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xEl>
                                              <p:pRg st="6" end="6"/>
                                            </p:txEl>
                                          </p:spTgt>
                                        </p:tgtEl>
                                        <p:attrNameLst>
                                          <p:attrName>style.visibility</p:attrName>
                                        </p:attrNameLst>
                                      </p:cBhvr>
                                      <p:to>
                                        <p:strVal val="visible"/>
                                      </p:to>
                                    </p:set>
                                    <p:animEffect transition="in" filter="fade">
                                      <p:cBhvr>
                                        <p:cTn id="56"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9" grpId="0" animBg="1"/>
      <p:bldP spid="14" grpId="0"/>
      <p:bldP spid="16"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Gideon Taylor and Canon Partnership</a:t>
            </a:r>
          </a:p>
        </p:txBody>
      </p:sp>
      <p:sp>
        <p:nvSpPr>
          <p:cNvPr id="5" name="Text Placeholder 4"/>
          <p:cNvSpPr>
            <a:spLocks noGrp="1"/>
          </p:cNvSpPr>
          <p:nvPr>
            <p:ph type="body" idx="1"/>
          </p:nvPr>
        </p:nvSpPr>
        <p:spPr>
          <a:xfrm>
            <a:off x="256031" y="1313181"/>
            <a:ext cx="6474969" cy="3843020"/>
          </a:xfrm>
        </p:spPr>
        <p:txBody>
          <a:bodyPr>
            <a:normAutofit/>
          </a:bodyPr>
          <a:lstStyle/>
          <a:p>
            <a:pPr marL="0" indent="0">
              <a:buNone/>
            </a:pPr>
            <a:r>
              <a:rPr lang="en-US" sz="2400" dirty="0"/>
              <a:t>Unleashing the Power of GT </a:t>
            </a:r>
            <a:r>
              <a:rPr lang="en-US" sz="2400" dirty="0" err="1"/>
              <a:t>eForms</a:t>
            </a:r>
            <a:r>
              <a:rPr lang="en-US" sz="2400" dirty="0"/>
              <a:t> and Canon’s Enterprise Imaging Platform</a:t>
            </a:r>
          </a:p>
        </p:txBody>
      </p:sp>
    </p:spTree>
    <p:extLst>
      <p:ext uri="{BB962C8B-B14F-4D97-AF65-F5344CB8AC3E}">
        <p14:creationId xmlns:p14="http://schemas.microsoft.com/office/powerpoint/2010/main" val="22243699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223" y="1093211"/>
            <a:ext cx="8029407" cy="2215991"/>
          </a:xfrm>
          <a:prstGeom prst="rect">
            <a:avLst/>
          </a:prstGeom>
        </p:spPr>
        <p:txBody>
          <a:bodyPr wrap="square">
            <a:spAutoFit/>
          </a:bodyPr>
          <a:lstStyle/>
          <a:p>
            <a:pPr>
              <a:spcBef>
                <a:spcPts val="1200"/>
              </a:spcBef>
              <a:buClr>
                <a:schemeClr val="accent6"/>
              </a:buClr>
            </a:pPr>
            <a:r>
              <a:rPr lang="en-US" sz="2400" dirty="0">
                <a:solidFill>
                  <a:srgbClr val="5C90A5"/>
                </a:solidFill>
                <a:latin typeface="Open Sans"/>
                <a:cs typeface="Calibri" pitchFamily="34" charset="0"/>
              </a:rPr>
              <a:t>GT eForms™ </a:t>
            </a:r>
            <a:r>
              <a:rPr lang="en-US" sz="2400" b="0" dirty="0">
                <a:latin typeface="Open Sans"/>
                <a:cs typeface="Calibri" pitchFamily="34" charset="0"/>
              </a:rPr>
              <a:t>– Bolt-on workflow framework and toolset for PeopleSoft. Easily create and manage:</a:t>
            </a:r>
          </a:p>
          <a:p>
            <a:pPr marL="742950" lvl="1" indent="-285750">
              <a:spcBef>
                <a:spcPts val="1200"/>
              </a:spcBef>
              <a:buFont typeface="Courier New" pitchFamily="49" charset="0"/>
              <a:buChar char="o"/>
            </a:pPr>
            <a:r>
              <a:rPr lang="en-US" sz="2000" b="0" dirty="0">
                <a:latin typeface="Open Sans"/>
                <a:cs typeface="Calibri" pitchFamily="34" charset="0"/>
              </a:rPr>
              <a:t>Custom Self-Service Applications and Electronic Forms</a:t>
            </a:r>
          </a:p>
          <a:p>
            <a:pPr marL="742950" lvl="1" indent="-285750">
              <a:spcBef>
                <a:spcPts val="1200"/>
              </a:spcBef>
              <a:buFont typeface="Courier New" pitchFamily="49" charset="0"/>
              <a:buChar char="o"/>
            </a:pPr>
            <a:r>
              <a:rPr lang="en-US" sz="2000" b="0" dirty="0">
                <a:latin typeface="Open Sans"/>
                <a:cs typeface="Calibri" pitchFamily="34" charset="0"/>
              </a:rPr>
              <a:t>Workflow, Notifications, Approvals and Electronic Signatures</a:t>
            </a:r>
          </a:p>
          <a:p>
            <a:pPr marL="742950" lvl="1" indent="-285750">
              <a:spcBef>
                <a:spcPts val="1200"/>
              </a:spcBef>
              <a:buFont typeface="Courier New" pitchFamily="49" charset="0"/>
              <a:buChar char="o"/>
            </a:pPr>
            <a:r>
              <a:rPr lang="en-US" sz="2000" b="0" dirty="0">
                <a:latin typeface="Open Sans"/>
                <a:cs typeface="Calibri" pitchFamily="34" charset="0"/>
              </a:rPr>
              <a:t>Service-Oriented Architecture (SOA) Integrations</a:t>
            </a:r>
          </a:p>
        </p:txBody>
      </p:sp>
      <p:sp>
        <p:nvSpPr>
          <p:cNvPr id="10" name="Gideon Taylor Consulting">
            <a:extLst>
              <a:ext uri="{FF2B5EF4-FFF2-40B4-BE49-F238E27FC236}">
                <a16:creationId xmlns:a16="http://schemas.microsoft.com/office/drawing/2014/main" id="{4DB74EFB-675B-401F-B7C2-11A6B4112CD6}"/>
              </a:ext>
            </a:extLst>
          </p:cNvPr>
          <p:cNvSpPr txBox="1"/>
          <p:nvPr/>
        </p:nvSpPr>
        <p:spPr>
          <a:xfrm>
            <a:off x="321332" y="324353"/>
            <a:ext cx="6687692" cy="730092"/>
          </a:xfrm>
          <a:prstGeom prst="rect">
            <a:avLst/>
          </a:prstGeom>
          <a:solidFill>
            <a:srgbClr val="FFFFFF">
              <a:alpha val="0"/>
            </a:srgbClr>
          </a:solidFill>
          <a:ln w="12700">
            <a:miter lim="400000"/>
          </a:ln>
          <a:extLst>
            <a:ext uri="{C572A759-6A51-4108-AA02-DFA0A04FC94B}">
              <ma14:wrappingTextBoxFlag xmlns="" xmlns:ma14="http://schemas.microsoft.com/office/mac/drawingml/2011/main"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dirty="0"/>
              <a:t>What is GT eForms™?</a:t>
            </a:r>
            <a:endParaRPr dirty="0"/>
          </a:p>
        </p:txBody>
      </p:sp>
      <p:pic>
        <p:nvPicPr>
          <p:cNvPr id="11" name="Picture 10">
            <a:extLst>
              <a:ext uri="{FF2B5EF4-FFF2-40B4-BE49-F238E27FC236}">
                <a16:creationId xmlns:a16="http://schemas.microsoft.com/office/drawing/2014/main" id="{9B585F49-7666-408F-A57C-53C56FFF33DE}"/>
              </a:ext>
            </a:extLst>
          </p:cNvPr>
          <p:cNvPicPr>
            <a:picLocks noChangeAspect="1"/>
          </p:cNvPicPr>
          <p:nvPr/>
        </p:nvPicPr>
        <p:blipFill>
          <a:blip r:embed="rId2"/>
          <a:stretch>
            <a:fillRect/>
          </a:stretch>
        </p:blipFill>
        <p:spPr>
          <a:xfrm>
            <a:off x="256032" y="3678861"/>
            <a:ext cx="4069856" cy="318871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7496BAD-2351-40A3-8E38-941A4C8A3D68}"/>
              </a:ext>
            </a:extLst>
          </p:cNvPr>
          <p:cNvPicPr>
            <a:picLocks noChangeAspect="1"/>
          </p:cNvPicPr>
          <p:nvPr/>
        </p:nvPicPr>
        <p:blipFill>
          <a:blip r:embed="rId3"/>
          <a:stretch>
            <a:fillRect/>
          </a:stretch>
        </p:blipFill>
        <p:spPr>
          <a:xfrm>
            <a:off x="1423807" y="4553338"/>
            <a:ext cx="4641616" cy="2304661"/>
          </a:xfrm>
          <a:prstGeom prst="rect">
            <a:avLst/>
          </a:prstGeom>
        </p:spPr>
      </p:pic>
      <p:pic>
        <p:nvPicPr>
          <p:cNvPr id="13" name="Picture 12">
            <a:extLst>
              <a:ext uri="{FF2B5EF4-FFF2-40B4-BE49-F238E27FC236}">
                <a16:creationId xmlns:a16="http://schemas.microsoft.com/office/drawing/2014/main" id="{5EEE5D26-FDDC-4170-803E-638E5B86E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1261" y="3946820"/>
            <a:ext cx="3204804" cy="3422009"/>
          </a:xfrm>
          <a:prstGeom prst="rect">
            <a:avLst/>
          </a:prstGeom>
        </p:spPr>
      </p:pic>
      <p:pic>
        <p:nvPicPr>
          <p:cNvPr id="14" name="Picture 13">
            <a:extLst>
              <a:ext uri="{FF2B5EF4-FFF2-40B4-BE49-F238E27FC236}">
                <a16:creationId xmlns:a16="http://schemas.microsoft.com/office/drawing/2014/main" id="{2A9EFD16-B654-4589-ACDF-F567D0E78A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888" t="801" r="14749" b="1800"/>
          <a:stretch/>
        </p:blipFill>
        <p:spPr>
          <a:xfrm>
            <a:off x="6793341" y="3429000"/>
            <a:ext cx="1986317" cy="3561672"/>
          </a:xfrm>
          <a:prstGeom prst="rect">
            <a:avLst/>
          </a:prstGeom>
        </p:spPr>
      </p:pic>
    </p:spTree>
    <p:extLst>
      <p:ext uri="{BB962C8B-B14F-4D97-AF65-F5344CB8AC3E}">
        <p14:creationId xmlns:p14="http://schemas.microsoft.com/office/powerpoint/2010/main" val="11185309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5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par>
                          <p:cTn id="29" fill="hold">
                            <p:stCondLst>
                              <p:cond delay="4500"/>
                            </p:stCondLst>
                            <p:childTnLst>
                              <p:par>
                                <p:cTn id="30" presetID="42" presetClass="entr" presetSubtype="0" fill="hold" nodeType="after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7482" y="1140409"/>
            <a:ext cx="1219200" cy="1219200"/>
          </a:xfrm>
          <a:prstGeom prst="rect">
            <a:avLst/>
          </a:prstGeom>
        </p:spPr>
      </p:pic>
      <p:sp>
        <p:nvSpPr>
          <p:cNvPr id="10" name="Rectangle 9"/>
          <p:cNvSpPr/>
          <p:nvPr/>
        </p:nvSpPr>
        <p:spPr>
          <a:xfrm>
            <a:off x="451263" y="1223541"/>
            <a:ext cx="6875812" cy="1631216"/>
          </a:xfrm>
          <a:prstGeom prst="rect">
            <a:avLst/>
          </a:prstGeom>
        </p:spPr>
        <p:txBody>
          <a:bodyPr wrap="square">
            <a:spAutoFit/>
          </a:bodyPr>
          <a:lstStyle/>
          <a:p>
            <a:pPr marL="342900" indent="-342900" fontAlgn="base">
              <a:spcBef>
                <a:spcPts val="1200"/>
              </a:spcBef>
              <a:spcAft>
                <a:spcPct val="0"/>
              </a:spcAft>
              <a:buClr>
                <a:srgbClr val="CA6500"/>
              </a:buClr>
              <a:buFont typeface="Wingdings" pitchFamily="2" charset="2"/>
              <a:buChar char="§"/>
            </a:pPr>
            <a:r>
              <a:rPr lang="en-US" sz="2000" dirty="0">
                <a:solidFill>
                  <a:srgbClr val="5C90A5"/>
                </a:solidFill>
                <a:latin typeface="Open Sans"/>
                <a:cs typeface="Calibri" pitchFamily="34" charset="0"/>
              </a:rPr>
              <a:t>Bolt-on</a:t>
            </a:r>
            <a:r>
              <a:rPr lang="en-US" sz="2000" b="0" dirty="0">
                <a:latin typeface="Open Sans"/>
                <a:cs typeface="Calibri" pitchFamily="34" charset="0"/>
              </a:rPr>
              <a:t> workflow framework and toolset for PeopleSoft</a:t>
            </a:r>
          </a:p>
          <a:p>
            <a:pPr marL="342900" indent="-342900" fontAlgn="base">
              <a:spcBef>
                <a:spcPts val="1200"/>
              </a:spcBef>
              <a:spcAft>
                <a:spcPct val="0"/>
              </a:spcAft>
              <a:buClr>
                <a:srgbClr val="CA6500"/>
              </a:buClr>
              <a:buFont typeface="Wingdings" pitchFamily="2" charset="2"/>
              <a:buChar char="§"/>
            </a:pPr>
            <a:r>
              <a:rPr lang="en-US" sz="2000" b="0" dirty="0">
                <a:latin typeface="Open Sans"/>
                <a:cs typeface="Calibri" pitchFamily="34" charset="0"/>
              </a:rPr>
              <a:t>Built 100% in PeopleTools </a:t>
            </a:r>
            <a:r>
              <a:rPr lang="en-US" sz="2000" b="0" i="1" dirty="0">
                <a:solidFill>
                  <a:srgbClr val="5C90A5"/>
                </a:solidFill>
                <a:latin typeface="Open Sans"/>
                <a:cs typeface="Calibri" pitchFamily="34" charset="0"/>
              </a:rPr>
              <a:t>– </a:t>
            </a:r>
            <a:r>
              <a:rPr lang="en-US" sz="2000" i="1" dirty="0">
                <a:solidFill>
                  <a:srgbClr val="5C90A5"/>
                </a:solidFill>
                <a:latin typeface="Open Sans"/>
                <a:cs typeface="Calibri" pitchFamily="34" charset="0"/>
              </a:rPr>
              <a:t>Familiar toolset for your development team</a:t>
            </a:r>
          </a:p>
          <a:p>
            <a:pPr marL="342900" lvl="1" indent="-342900">
              <a:spcBef>
                <a:spcPts val="1200"/>
              </a:spcBef>
              <a:buClr>
                <a:srgbClr val="CA6500"/>
              </a:buClr>
              <a:buFont typeface="Wingdings" pitchFamily="2" charset="2"/>
              <a:buChar char="§"/>
            </a:pPr>
            <a:endParaRPr lang="en-US" sz="2000" dirty="0">
              <a:solidFill>
                <a:srgbClr val="5C90A5"/>
              </a:solidFill>
              <a:latin typeface="Open Sans"/>
              <a:cs typeface="Calibri" pitchFamily="34" charset="0"/>
            </a:endParaRPr>
          </a:p>
        </p:txBody>
      </p:sp>
      <p:sp>
        <p:nvSpPr>
          <p:cNvPr id="11" name="Rectangle 10"/>
          <p:cNvSpPr/>
          <p:nvPr/>
        </p:nvSpPr>
        <p:spPr>
          <a:xfrm>
            <a:off x="451263" y="2451264"/>
            <a:ext cx="8003062" cy="3477875"/>
          </a:xfrm>
          <a:prstGeom prst="rect">
            <a:avLst/>
          </a:prstGeom>
        </p:spPr>
        <p:txBody>
          <a:bodyPr wrap="square">
            <a:spAutoFit/>
          </a:bodyPr>
          <a:lstStyle/>
          <a:p>
            <a:pPr marL="342900" indent="-342900">
              <a:spcBef>
                <a:spcPts val="1200"/>
              </a:spcBef>
              <a:buClr>
                <a:srgbClr val="CA6500"/>
              </a:buClr>
              <a:buFont typeface="Wingdings" pitchFamily="2" charset="2"/>
              <a:buChar char="§"/>
            </a:pPr>
            <a:r>
              <a:rPr lang="en-US" sz="2000" b="0" dirty="0">
                <a:latin typeface="Open Sans"/>
                <a:cs typeface="Calibri" pitchFamily="34" charset="0"/>
              </a:rPr>
              <a:t>Native, real-time access to PeopleSoft data, including employee, student, and financial data </a:t>
            </a:r>
            <a:r>
              <a:rPr lang="en-US" sz="2000" b="0" i="1" dirty="0">
                <a:solidFill>
                  <a:srgbClr val="5C90A5"/>
                </a:solidFill>
                <a:latin typeface="Open Sans"/>
                <a:cs typeface="Calibri" pitchFamily="34" charset="0"/>
              </a:rPr>
              <a:t>– </a:t>
            </a:r>
            <a:r>
              <a:rPr lang="en-US" sz="2000" i="1" dirty="0">
                <a:solidFill>
                  <a:srgbClr val="5C90A5"/>
                </a:solidFill>
                <a:latin typeface="Open Sans"/>
                <a:cs typeface="Calibri" pitchFamily="34" charset="0"/>
              </a:rPr>
              <a:t>no external interfaces to maintain!</a:t>
            </a:r>
          </a:p>
          <a:p>
            <a:pPr marL="342900" lvl="1" indent="-342900">
              <a:spcBef>
                <a:spcPts val="1200"/>
              </a:spcBef>
              <a:buClr>
                <a:srgbClr val="CA6500"/>
              </a:buClr>
              <a:buFont typeface="Wingdings" pitchFamily="2" charset="2"/>
              <a:buChar char="§"/>
            </a:pPr>
            <a:r>
              <a:rPr lang="en-US" sz="2000" b="0" dirty="0">
                <a:latin typeface="Open Sans"/>
                <a:cs typeface="Calibri" pitchFamily="34" charset="0"/>
              </a:rPr>
              <a:t>Leverage existing </a:t>
            </a:r>
            <a:r>
              <a:rPr lang="en-US" sz="2000" dirty="0">
                <a:solidFill>
                  <a:srgbClr val="5C90A5"/>
                </a:solidFill>
                <a:latin typeface="Open Sans"/>
                <a:cs typeface="Calibri" pitchFamily="34" charset="0"/>
              </a:rPr>
              <a:t>PeopleSoft workflow, security </a:t>
            </a:r>
            <a:r>
              <a:rPr lang="en-US" sz="2000" b="0" dirty="0">
                <a:latin typeface="Open Sans"/>
                <a:cs typeface="Calibri" pitchFamily="34" charset="0"/>
              </a:rPr>
              <a:t>and </a:t>
            </a:r>
            <a:r>
              <a:rPr lang="en-US" sz="2000" dirty="0">
                <a:solidFill>
                  <a:srgbClr val="5C90A5"/>
                </a:solidFill>
                <a:latin typeface="Open Sans"/>
                <a:cs typeface="Calibri" pitchFamily="34" charset="0"/>
              </a:rPr>
              <a:t>infrastructure</a:t>
            </a:r>
          </a:p>
          <a:p>
            <a:pPr marL="342900" indent="-342900">
              <a:spcBef>
                <a:spcPts val="1200"/>
              </a:spcBef>
              <a:buClr>
                <a:srgbClr val="CA6500"/>
              </a:buClr>
              <a:buFont typeface="Wingdings" pitchFamily="2" charset="2"/>
              <a:buChar char="§"/>
            </a:pPr>
            <a:r>
              <a:rPr lang="en-US" sz="2000" dirty="0">
                <a:solidFill>
                  <a:srgbClr val="5C90A5"/>
                </a:solidFill>
                <a:latin typeface="Open Sans"/>
                <a:cs typeface="Calibri" pitchFamily="34" charset="0"/>
              </a:rPr>
              <a:t>Configuration-based form creation and management</a:t>
            </a:r>
            <a:r>
              <a:rPr lang="en-US" sz="2000" b="0" dirty="0">
                <a:latin typeface="Open Sans"/>
                <a:cs typeface="Calibri" pitchFamily="34" charset="0"/>
              </a:rPr>
              <a:t> with setup tables to control business logic, form actions and routing</a:t>
            </a:r>
          </a:p>
          <a:p>
            <a:pPr marL="342900" indent="-342900">
              <a:spcBef>
                <a:spcPts val="1200"/>
              </a:spcBef>
              <a:buClr>
                <a:srgbClr val="CA6500"/>
              </a:buClr>
              <a:buFont typeface="Wingdings" pitchFamily="2" charset="2"/>
              <a:buChar char="§"/>
            </a:pPr>
            <a:r>
              <a:rPr lang="en-US" sz="2000" b="0" dirty="0">
                <a:latin typeface="Open Sans"/>
                <a:cs typeface="Calibri" pitchFamily="34" charset="0"/>
              </a:rPr>
              <a:t>Easy query, </a:t>
            </a:r>
            <a:r>
              <a:rPr lang="en-US" sz="2000" dirty="0">
                <a:solidFill>
                  <a:srgbClr val="5C90A5"/>
                </a:solidFill>
                <a:latin typeface="Open Sans"/>
                <a:cs typeface="Calibri" pitchFamily="34" charset="0"/>
              </a:rPr>
              <a:t>reporting and analytic capabilities</a:t>
            </a:r>
          </a:p>
          <a:p>
            <a:pPr marL="342900" indent="-342900">
              <a:spcBef>
                <a:spcPts val="1200"/>
              </a:spcBef>
              <a:buClr>
                <a:srgbClr val="CA6500"/>
              </a:buClr>
              <a:buFont typeface="Wingdings" pitchFamily="2" charset="2"/>
              <a:buChar char="§"/>
            </a:pPr>
            <a:r>
              <a:rPr lang="en-US" sz="2000" dirty="0">
                <a:solidFill>
                  <a:srgbClr val="5C90A5"/>
                </a:solidFill>
                <a:latin typeface="Open Sans"/>
                <a:cs typeface="Calibri" pitchFamily="34" charset="0"/>
              </a:rPr>
              <a:t>Unlimited flexibility </a:t>
            </a:r>
            <a:r>
              <a:rPr lang="en-US" sz="2000" b="0" dirty="0">
                <a:latin typeface="Open Sans"/>
                <a:cs typeface="Calibri" pitchFamily="34" charset="0"/>
              </a:rPr>
              <a:t>in presentation, pageflow, workflow, and routings</a:t>
            </a:r>
          </a:p>
        </p:txBody>
      </p:sp>
      <p:sp>
        <p:nvSpPr>
          <p:cNvPr id="6" name="Gideon Taylor Consulting">
            <a:extLst>
              <a:ext uri="{FF2B5EF4-FFF2-40B4-BE49-F238E27FC236}">
                <a16:creationId xmlns:a16="http://schemas.microsoft.com/office/drawing/2014/main" id="{9CF4922D-1190-4666-A106-661F4AE67E60}"/>
              </a:ext>
            </a:extLst>
          </p:cNvPr>
          <p:cNvSpPr txBox="1"/>
          <p:nvPr/>
        </p:nvSpPr>
        <p:spPr>
          <a:xfrm>
            <a:off x="321332" y="324353"/>
            <a:ext cx="7531750" cy="730092"/>
          </a:xfrm>
          <a:prstGeom prst="rect">
            <a:avLst/>
          </a:prstGeom>
          <a:solidFill>
            <a:srgbClr val="FFFFFF">
              <a:alpha val="0"/>
            </a:srgbClr>
          </a:solidFill>
          <a:ln w="12700">
            <a:miter lim="400000"/>
          </a:ln>
          <a:extLst>
            <a:ext uri="{C572A759-6A51-4108-AA02-DFA0A04FC94B}">
              <ma14:wrappingTextBoxFlag xmlns="" xmlns:ma14="http://schemas.microsoft.com/office/mac/drawingml/2011/main"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dirty="0"/>
              <a:t>GT eForms™ – Unlimited Flexibility</a:t>
            </a:r>
            <a:endParaRPr dirty="0"/>
          </a:p>
        </p:txBody>
      </p:sp>
    </p:spTree>
    <p:extLst>
      <p:ext uri="{BB962C8B-B14F-4D97-AF65-F5344CB8AC3E}">
        <p14:creationId xmlns:p14="http://schemas.microsoft.com/office/powerpoint/2010/main" val="13795362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500"/>
                                        <p:tgtEl>
                                          <p:spTgt spid="11">
                                            <p:txEl>
                                              <p:pRg st="2" end="2"/>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Solution Demonstration</a:t>
            </a:r>
          </a:p>
        </p:txBody>
      </p:sp>
      <p:pic>
        <p:nvPicPr>
          <p:cNvPr id="3" name="GT part of Canon webinar">
            <a:hlinkClick r:id="" action="ppaction://media"/>
            <a:extLst>
              <a:ext uri="{FF2B5EF4-FFF2-40B4-BE49-F238E27FC236}">
                <a16:creationId xmlns:a16="http://schemas.microsoft.com/office/drawing/2014/main" id="{AA9DCF7E-CDB1-4B0E-BDDF-30731AE905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34226"/>
            <a:ext cx="9144000" cy="5143500"/>
          </a:xfrm>
          <a:prstGeom prst="rect">
            <a:avLst/>
          </a:prstGeom>
        </p:spPr>
      </p:pic>
    </p:spTree>
    <p:extLst>
      <p:ext uri="{BB962C8B-B14F-4D97-AF65-F5344CB8AC3E}">
        <p14:creationId xmlns:p14="http://schemas.microsoft.com/office/powerpoint/2010/main" val="487221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Canon’s Enterprise Imaging Platform</a:t>
            </a:r>
          </a:p>
        </p:txBody>
      </p:sp>
      <p:sp>
        <p:nvSpPr>
          <p:cNvPr id="2" name="Text Placeholder 1"/>
          <p:cNvSpPr>
            <a:spLocks noGrp="1"/>
          </p:cNvSpPr>
          <p:nvPr>
            <p:ph type="body" idx="1"/>
          </p:nvPr>
        </p:nvSpPr>
        <p:spPr>
          <a:xfrm>
            <a:off x="377983" y="1166387"/>
            <a:ext cx="8631936" cy="4030663"/>
          </a:xfrm>
        </p:spPr>
        <p:txBody>
          <a:bodyPr/>
          <a:lstStyle/>
          <a:p>
            <a:pPr marL="0" indent="0">
              <a:buNone/>
            </a:pPr>
            <a:r>
              <a:rPr lang="en-US" b="1" dirty="0">
                <a:solidFill>
                  <a:schemeClr val="accent2"/>
                </a:solidFill>
              </a:rPr>
              <a:t>A Single Platform for all your Document-Intensive Processes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41" y="3889569"/>
            <a:ext cx="1171869" cy="864228"/>
          </a:xfrm>
          <a:prstGeom prst="rect">
            <a:avLst/>
          </a:prstGeom>
          <a:ln>
            <a:solidFill>
              <a:srgbClr val="FFFFFF">
                <a:lumMod val="85000"/>
              </a:srgbClr>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39" y="2133032"/>
            <a:ext cx="1171870" cy="866252"/>
          </a:xfrm>
          <a:prstGeom prst="rect">
            <a:avLst/>
          </a:prstGeom>
          <a:ln>
            <a:solidFill>
              <a:srgbClr val="FFFFFF">
                <a:lumMod val="85000"/>
              </a:srgbClr>
            </a:solidFill>
          </a:ln>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39" y="3064092"/>
            <a:ext cx="1182212" cy="758950"/>
          </a:xfrm>
          <a:prstGeom prst="rect">
            <a:avLst/>
          </a:prstGeom>
          <a:ln>
            <a:solidFill>
              <a:srgbClr val="FFFFFF">
                <a:lumMod val="85000"/>
              </a:srgbClr>
            </a:solidFill>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2" name="Group 11"/>
          <p:cNvGrpSpPr>
            <a:grpSpLocks noChangeAspect="1"/>
          </p:cNvGrpSpPr>
          <p:nvPr/>
        </p:nvGrpSpPr>
        <p:grpSpPr>
          <a:xfrm>
            <a:off x="2199551" y="1782387"/>
            <a:ext cx="6233854" cy="3712370"/>
            <a:chOff x="842963" y="1232026"/>
            <a:chExt cx="7456487" cy="4397929"/>
          </a:xfrm>
        </p:grpSpPr>
        <p:pic>
          <p:nvPicPr>
            <p:cNvPr id="13"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2963" y="1346661"/>
              <a:ext cx="7456487" cy="42832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5400000">
              <a:off x="2732737" y="1406805"/>
              <a:ext cx="302565" cy="457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478170" y="1443798"/>
              <a:ext cx="137160" cy="240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Diagonal Stripe 15"/>
            <p:cNvSpPr/>
            <p:nvPr/>
          </p:nvSpPr>
          <p:spPr>
            <a:xfrm rot="19993619" flipH="1" flipV="1">
              <a:off x="2915938" y="1596571"/>
              <a:ext cx="274320" cy="45720"/>
            </a:xfrm>
            <a:prstGeom prst="diagStripe">
              <a:avLst/>
            </a:prstGeom>
            <a:solidFill>
              <a:schemeClr val="bg1">
                <a:lumMod val="85000"/>
              </a:schemeClr>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w="3175">
                  <a:solidFill>
                    <a:schemeClr val="tx1"/>
                  </a:solidFill>
                </a:ln>
                <a:solidFill>
                  <a:schemeClr val="tx1"/>
                </a:solidFill>
              </a:endParaRPr>
            </a:p>
          </p:txBody>
        </p:sp>
        <p:pic>
          <p:nvPicPr>
            <p:cNvPr id="17"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952281" y="1334717"/>
              <a:ext cx="475977" cy="4759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281458" y="1232026"/>
              <a:ext cx="1128500" cy="287298"/>
            </a:xfrm>
            <a:prstGeom prst="rect">
              <a:avLst/>
            </a:prstGeom>
            <a:noFill/>
          </p:spPr>
          <p:txBody>
            <a:bodyPr wrap="none" rtlCol="0">
              <a:spAutoFit/>
            </a:bodyPr>
            <a:lstStyle/>
            <a:p>
              <a:r>
                <a:rPr lang="en-US" sz="825" b="1" dirty="0">
                  <a:solidFill>
                    <a:schemeClr val="tx1">
                      <a:lumMod val="85000"/>
                      <a:lumOff val="15000"/>
                    </a:schemeClr>
                  </a:solidFill>
                  <a:latin typeface="Calibri" panose="020F0502020204030204" pitchFamily="34" charset="0"/>
                  <a:ea typeface="Adobe Gothic Std B" pitchFamily="34" charset="-128"/>
                  <a:cs typeface="Calibri" panose="020F0502020204030204" pitchFamily="34" charset="0"/>
                </a:rPr>
                <a:t>Mobile Devices</a:t>
              </a:r>
            </a:p>
          </p:txBody>
        </p:sp>
      </p:grpSp>
    </p:spTree>
    <p:extLst>
      <p:ext uri="{BB962C8B-B14F-4D97-AF65-F5344CB8AC3E}">
        <p14:creationId xmlns:p14="http://schemas.microsoft.com/office/powerpoint/2010/main" val="285371727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角丸四角形 24"/>
          <p:cNvSpPr/>
          <p:nvPr/>
        </p:nvSpPr>
        <p:spPr>
          <a:xfrm>
            <a:off x="325852" y="2977825"/>
            <a:ext cx="8497495" cy="1565619"/>
          </a:xfrm>
          <a:prstGeom prst="roundRect">
            <a:avLst>
              <a:gd name="adj" fmla="val 0"/>
            </a:avLst>
          </a:prstGeom>
          <a:solidFill>
            <a:schemeClr val="accent1">
              <a:lumMod val="20000"/>
              <a:lumOff val="80000"/>
            </a:schemeClr>
          </a:solidFill>
          <a:ln w="9525"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lIns="68526" tIns="34263" rIns="68526" bIns="34263" rtlCol="0" anchor="t"/>
          <a:lstStyle/>
          <a:p>
            <a:pPr algn="ctr"/>
            <a:endParaRPr lang="en-US" sz="1400" u="sng" dirty="0">
              <a:solidFill>
                <a:sysClr val="windowText" lastClr="000000"/>
              </a:solidFill>
              <a:ea typeface="ＭＳ Ｐゴシック"/>
            </a:endParaRPr>
          </a:p>
        </p:txBody>
      </p:sp>
      <p:sp>
        <p:nvSpPr>
          <p:cNvPr id="2" name="Title 1"/>
          <p:cNvSpPr>
            <a:spLocks noGrp="1"/>
          </p:cNvSpPr>
          <p:nvPr>
            <p:ph type="title"/>
          </p:nvPr>
        </p:nvSpPr>
        <p:spPr/>
        <p:txBody>
          <a:bodyPr/>
          <a:lstStyle/>
          <a:p>
            <a:r>
              <a:rPr lang="en-US" sz="3200" dirty="0"/>
              <a:t>Solution Sample - Automated AP Process</a:t>
            </a:r>
          </a:p>
        </p:txBody>
      </p:sp>
      <p:sp>
        <p:nvSpPr>
          <p:cNvPr id="62" name="Pentagon 61"/>
          <p:cNvSpPr/>
          <p:nvPr/>
        </p:nvSpPr>
        <p:spPr bwMode="auto">
          <a:xfrm>
            <a:off x="320878" y="986418"/>
            <a:ext cx="4507389" cy="341034"/>
          </a:xfrm>
          <a:prstGeom prst="homePlate">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68526" tIns="34263" rIns="68526" bIns="34263" numCol="1" rtlCol="0" anchor="ctr" anchorCtr="0" compatLnSpc="1">
            <a:prstTxWarp prst="textNoShape">
              <a:avLst/>
            </a:prstTxWarp>
          </a:bodyPr>
          <a:lstStyle/>
          <a:p>
            <a:pPr algn="ctr">
              <a:defRPr/>
            </a:pPr>
            <a:r>
              <a:rPr lang="en-US" sz="1400" dirty="0">
                <a:solidFill>
                  <a:srgbClr val="FFFFFF"/>
                </a:solidFill>
                <a:ea typeface="ＭＳ Ｐゴシック"/>
              </a:rPr>
              <a:t>Receive, Scan, Extract</a:t>
            </a:r>
          </a:p>
        </p:txBody>
      </p:sp>
      <p:sp>
        <p:nvSpPr>
          <p:cNvPr id="63" name="AutoShape 39"/>
          <p:cNvSpPr>
            <a:spLocks noChangeArrowheads="1"/>
          </p:cNvSpPr>
          <p:nvPr/>
        </p:nvSpPr>
        <p:spPr bwMode="auto">
          <a:xfrm>
            <a:off x="320878" y="1292478"/>
            <a:ext cx="8502469" cy="1483903"/>
          </a:xfrm>
          <a:prstGeom prst="roundRect">
            <a:avLst>
              <a:gd name="adj" fmla="val 0"/>
            </a:avLst>
          </a:prstGeom>
          <a:solidFill>
            <a:schemeClr val="bg1">
              <a:lumMod val="95000"/>
            </a:schemeClr>
          </a:solidFill>
          <a:ln w="9525" cap="flat" cmpd="sng" algn="ctr">
            <a:solidFill>
              <a:srgbClr val="A5B3DA"/>
            </a:solidFill>
            <a:prstDash val="solid"/>
            <a:headEnd/>
            <a:tailEnd/>
          </a:ln>
          <a:effectLst>
            <a:outerShdw blurRad="40000" dist="20000" dir="5400000" rotWithShape="0">
              <a:srgbClr val="000000">
                <a:alpha val="38000"/>
              </a:srgbClr>
            </a:outerShdw>
          </a:effectLst>
        </p:spPr>
        <p:txBody>
          <a:bodyPr wrap="none" lIns="0" tIns="0" rIns="0" bIns="0" anchor="t" anchorCtr="0"/>
          <a:lstStyle/>
          <a:p>
            <a:endParaRPr lang="ja-JP" altLang="en-US" sz="1400" dirty="0">
              <a:ea typeface="MS UI Gothic"/>
              <a:cs typeface="Arial" pitchFamily="34" charset="0"/>
            </a:endParaRPr>
          </a:p>
        </p:txBody>
      </p:sp>
      <p:grpSp>
        <p:nvGrpSpPr>
          <p:cNvPr id="64" name="Group 63"/>
          <p:cNvGrpSpPr/>
          <p:nvPr/>
        </p:nvGrpSpPr>
        <p:grpSpPr>
          <a:xfrm>
            <a:off x="2017833" y="1839290"/>
            <a:ext cx="459821" cy="435842"/>
            <a:chOff x="1075719" y="2312286"/>
            <a:chExt cx="3219834" cy="2453967"/>
          </a:xfrm>
        </p:grpSpPr>
        <p:sp>
          <p:nvSpPr>
            <p:cNvPr id="65" name="Freeform 7"/>
            <p:cNvSpPr>
              <a:spLocks/>
            </p:cNvSpPr>
            <p:nvPr/>
          </p:nvSpPr>
          <p:spPr bwMode="auto">
            <a:xfrm>
              <a:off x="3726782" y="3595743"/>
              <a:ext cx="568771" cy="328564"/>
            </a:xfrm>
            <a:custGeom>
              <a:avLst/>
              <a:gdLst>
                <a:gd name="T0" fmla="*/ 0 w 59"/>
                <a:gd name="T1" fmla="*/ 0 h 32"/>
                <a:gd name="T2" fmla="*/ 59 w 59"/>
                <a:gd name="T3" fmla="*/ 4 h 32"/>
                <a:gd name="T4" fmla="*/ 0 w 59"/>
                <a:gd name="T5" fmla="*/ 32 h 32"/>
                <a:gd name="T6" fmla="*/ 0 w 59"/>
                <a:gd name="T7" fmla="*/ 0 h 32"/>
              </a:gdLst>
              <a:ahLst/>
              <a:cxnLst>
                <a:cxn ang="0">
                  <a:pos x="T0" y="T1"/>
                </a:cxn>
                <a:cxn ang="0">
                  <a:pos x="T2" y="T3"/>
                </a:cxn>
                <a:cxn ang="0">
                  <a:pos x="T4" y="T5"/>
                </a:cxn>
                <a:cxn ang="0">
                  <a:pos x="T6" y="T7"/>
                </a:cxn>
              </a:cxnLst>
              <a:rect l="0" t="0" r="r" b="b"/>
              <a:pathLst>
                <a:path w="59" h="32">
                  <a:moveTo>
                    <a:pt x="0" y="0"/>
                  </a:moveTo>
                  <a:lnTo>
                    <a:pt x="59" y="4"/>
                  </a:lnTo>
                  <a:lnTo>
                    <a:pt x="0" y="32"/>
                  </a:lnTo>
                  <a:lnTo>
                    <a:pt x="0" y="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66" name="Freeform 8"/>
            <p:cNvSpPr>
              <a:spLocks/>
            </p:cNvSpPr>
            <p:nvPr/>
          </p:nvSpPr>
          <p:spPr bwMode="auto">
            <a:xfrm>
              <a:off x="3726782" y="3595743"/>
              <a:ext cx="568771" cy="328564"/>
            </a:xfrm>
            <a:custGeom>
              <a:avLst/>
              <a:gdLst>
                <a:gd name="T0" fmla="*/ 0 w 59"/>
                <a:gd name="T1" fmla="*/ 0 h 32"/>
                <a:gd name="T2" fmla="*/ 59 w 59"/>
                <a:gd name="T3" fmla="*/ 4 h 32"/>
                <a:gd name="T4" fmla="*/ 0 w 59"/>
                <a:gd name="T5" fmla="*/ 32 h 32"/>
                <a:gd name="T6" fmla="*/ 0 w 59"/>
                <a:gd name="T7" fmla="*/ 0 h 32"/>
              </a:gdLst>
              <a:ahLst/>
              <a:cxnLst>
                <a:cxn ang="0">
                  <a:pos x="T0" y="T1"/>
                </a:cxn>
                <a:cxn ang="0">
                  <a:pos x="T2" y="T3"/>
                </a:cxn>
                <a:cxn ang="0">
                  <a:pos x="T4" y="T5"/>
                </a:cxn>
                <a:cxn ang="0">
                  <a:pos x="T6" y="T7"/>
                </a:cxn>
              </a:cxnLst>
              <a:rect l="0" t="0" r="r" b="b"/>
              <a:pathLst>
                <a:path w="59" h="32">
                  <a:moveTo>
                    <a:pt x="0" y="0"/>
                  </a:moveTo>
                  <a:lnTo>
                    <a:pt x="59" y="4"/>
                  </a:lnTo>
                  <a:lnTo>
                    <a:pt x="0" y="32"/>
                  </a:lnTo>
                  <a:lnTo>
                    <a:pt x="0" y="0"/>
                  </a:lnTo>
                  <a:close/>
                </a:path>
              </a:pathLst>
            </a:custGeom>
            <a:noFill/>
            <a:ln w="1"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0" name="Freeform 9"/>
            <p:cNvSpPr>
              <a:spLocks/>
            </p:cNvSpPr>
            <p:nvPr/>
          </p:nvSpPr>
          <p:spPr bwMode="auto">
            <a:xfrm>
              <a:off x="1075719" y="2938615"/>
              <a:ext cx="2651063" cy="1827638"/>
            </a:xfrm>
            <a:custGeom>
              <a:avLst/>
              <a:gdLst>
                <a:gd name="T0" fmla="*/ 0 w 275"/>
                <a:gd name="T1" fmla="*/ 32 h 178"/>
                <a:gd name="T2" fmla="*/ 0 w 275"/>
                <a:gd name="T3" fmla="*/ 146 h 178"/>
                <a:gd name="T4" fmla="*/ 91 w 275"/>
                <a:gd name="T5" fmla="*/ 178 h 178"/>
                <a:gd name="T6" fmla="*/ 91 w 275"/>
                <a:gd name="T7" fmla="*/ 64 h 178"/>
                <a:gd name="T8" fmla="*/ 275 w 275"/>
                <a:gd name="T9" fmla="*/ 18 h 178"/>
                <a:gd name="T10" fmla="*/ 160 w 275"/>
                <a:gd name="T11" fmla="*/ 0 h 178"/>
                <a:gd name="T12" fmla="*/ 0 w 275"/>
                <a:gd name="T13" fmla="*/ 32 h 178"/>
              </a:gdLst>
              <a:ahLst/>
              <a:cxnLst>
                <a:cxn ang="0">
                  <a:pos x="T0" y="T1"/>
                </a:cxn>
                <a:cxn ang="0">
                  <a:pos x="T2" y="T3"/>
                </a:cxn>
                <a:cxn ang="0">
                  <a:pos x="T4" y="T5"/>
                </a:cxn>
                <a:cxn ang="0">
                  <a:pos x="T6" y="T7"/>
                </a:cxn>
                <a:cxn ang="0">
                  <a:pos x="T8" y="T9"/>
                </a:cxn>
                <a:cxn ang="0">
                  <a:pos x="T10" y="T11"/>
                </a:cxn>
                <a:cxn ang="0">
                  <a:pos x="T12" y="T13"/>
                </a:cxn>
              </a:cxnLst>
              <a:rect l="0" t="0" r="r" b="b"/>
              <a:pathLst>
                <a:path w="275" h="178">
                  <a:moveTo>
                    <a:pt x="0" y="32"/>
                  </a:moveTo>
                  <a:lnTo>
                    <a:pt x="0" y="146"/>
                  </a:lnTo>
                  <a:lnTo>
                    <a:pt x="91" y="178"/>
                  </a:lnTo>
                  <a:lnTo>
                    <a:pt x="91" y="64"/>
                  </a:lnTo>
                  <a:lnTo>
                    <a:pt x="275" y="18"/>
                  </a:lnTo>
                  <a:lnTo>
                    <a:pt x="160" y="0"/>
                  </a:lnTo>
                  <a:lnTo>
                    <a:pt x="0" y="32"/>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1" name="Freeform 10"/>
            <p:cNvSpPr>
              <a:spLocks/>
            </p:cNvSpPr>
            <p:nvPr/>
          </p:nvSpPr>
          <p:spPr bwMode="auto">
            <a:xfrm>
              <a:off x="1952978" y="3123432"/>
              <a:ext cx="1860563" cy="1642821"/>
            </a:xfrm>
            <a:custGeom>
              <a:avLst/>
              <a:gdLst>
                <a:gd name="T0" fmla="*/ 0 w 193"/>
                <a:gd name="T1" fmla="*/ 64 h 160"/>
                <a:gd name="T2" fmla="*/ 184 w 193"/>
                <a:gd name="T3" fmla="*/ 0 h 160"/>
                <a:gd name="T4" fmla="*/ 193 w 193"/>
                <a:gd name="T5" fmla="*/ 9 h 160"/>
                <a:gd name="T6" fmla="*/ 193 w 193"/>
                <a:gd name="T7" fmla="*/ 119 h 160"/>
                <a:gd name="T8" fmla="*/ 0 w 193"/>
                <a:gd name="T9" fmla="*/ 160 h 160"/>
                <a:gd name="T10" fmla="*/ 0 w 193"/>
                <a:gd name="T11" fmla="*/ 64 h 160"/>
              </a:gdLst>
              <a:ahLst/>
              <a:cxnLst>
                <a:cxn ang="0">
                  <a:pos x="T0" y="T1"/>
                </a:cxn>
                <a:cxn ang="0">
                  <a:pos x="T2" y="T3"/>
                </a:cxn>
                <a:cxn ang="0">
                  <a:pos x="T4" y="T5"/>
                </a:cxn>
                <a:cxn ang="0">
                  <a:pos x="T6" y="T7"/>
                </a:cxn>
                <a:cxn ang="0">
                  <a:pos x="T8" y="T9"/>
                </a:cxn>
                <a:cxn ang="0">
                  <a:pos x="T10" y="T11"/>
                </a:cxn>
              </a:cxnLst>
              <a:rect l="0" t="0" r="r" b="b"/>
              <a:pathLst>
                <a:path w="193" h="160">
                  <a:moveTo>
                    <a:pt x="0" y="64"/>
                  </a:moveTo>
                  <a:lnTo>
                    <a:pt x="184" y="0"/>
                  </a:lnTo>
                  <a:lnTo>
                    <a:pt x="193" y="9"/>
                  </a:lnTo>
                  <a:lnTo>
                    <a:pt x="193" y="119"/>
                  </a:lnTo>
                  <a:lnTo>
                    <a:pt x="0" y="160"/>
                  </a:lnTo>
                  <a:lnTo>
                    <a:pt x="0" y="6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3" name="Freeform 12"/>
            <p:cNvSpPr>
              <a:spLocks/>
            </p:cNvSpPr>
            <p:nvPr/>
          </p:nvSpPr>
          <p:spPr bwMode="auto">
            <a:xfrm>
              <a:off x="1075719" y="3267179"/>
              <a:ext cx="877259" cy="369635"/>
            </a:xfrm>
            <a:custGeom>
              <a:avLst/>
              <a:gdLst>
                <a:gd name="T0" fmla="*/ 91 w 91"/>
                <a:gd name="T1" fmla="*/ 32 h 36"/>
                <a:gd name="T2" fmla="*/ 0 w 91"/>
                <a:gd name="T3" fmla="*/ 0 h 36"/>
                <a:gd name="T4" fmla="*/ 0 w 91"/>
                <a:gd name="T5" fmla="*/ 4 h 36"/>
                <a:gd name="T6" fmla="*/ 91 w 91"/>
                <a:gd name="T7" fmla="*/ 36 h 36"/>
                <a:gd name="T8" fmla="*/ 91 w 91"/>
                <a:gd name="T9" fmla="*/ 32 h 36"/>
              </a:gdLst>
              <a:ahLst/>
              <a:cxnLst>
                <a:cxn ang="0">
                  <a:pos x="T0" y="T1"/>
                </a:cxn>
                <a:cxn ang="0">
                  <a:pos x="T2" y="T3"/>
                </a:cxn>
                <a:cxn ang="0">
                  <a:pos x="T4" y="T5"/>
                </a:cxn>
                <a:cxn ang="0">
                  <a:pos x="T6" y="T7"/>
                </a:cxn>
                <a:cxn ang="0">
                  <a:pos x="T8" y="T9"/>
                </a:cxn>
              </a:cxnLst>
              <a:rect l="0" t="0" r="r" b="b"/>
              <a:pathLst>
                <a:path w="91" h="36">
                  <a:moveTo>
                    <a:pt x="91" y="32"/>
                  </a:moveTo>
                  <a:lnTo>
                    <a:pt x="0" y="0"/>
                  </a:lnTo>
                  <a:lnTo>
                    <a:pt x="0" y="4"/>
                  </a:lnTo>
                  <a:lnTo>
                    <a:pt x="91" y="36"/>
                  </a:lnTo>
                  <a:lnTo>
                    <a:pt x="91" y="3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4" name="Freeform 13"/>
            <p:cNvSpPr>
              <a:spLocks noEditPoints="1"/>
            </p:cNvSpPr>
            <p:nvPr/>
          </p:nvSpPr>
          <p:spPr bwMode="auto">
            <a:xfrm>
              <a:off x="1952978" y="3123432"/>
              <a:ext cx="1773804" cy="1550415"/>
            </a:xfrm>
            <a:custGeom>
              <a:avLst/>
              <a:gdLst>
                <a:gd name="T0" fmla="*/ 0 w 184"/>
                <a:gd name="T1" fmla="*/ 119 h 151"/>
                <a:gd name="T2" fmla="*/ 0 w 184"/>
                <a:gd name="T3" fmla="*/ 151 h 151"/>
                <a:gd name="T4" fmla="*/ 184 w 184"/>
                <a:gd name="T5" fmla="*/ 105 h 151"/>
                <a:gd name="T6" fmla="*/ 184 w 184"/>
                <a:gd name="T7" fmla="*/ 78 h 151"/>
                <a:gd name="T8" fmla="*/ 0 w 184"/>
                <a:gd name="T9" fmla="*/ 119 h 151"/>
                <a:gd name="T10" fmla="*/ 0 w 184"/>
                <a:gd name="T11" fmla="*/ 46 h 151"/>
                <a:gd name="T12" fmla="*/ 0 w 184"/>
                <a:gd name="T13" fmla="*/ 105 h 151"/>
                <a:gd name="T14" fmla="*/ 184 w 184"/>
                <a:gd name="T15" fmla="*/ 64 h 151"/>
                <a:gd name="T16" fmla="*/ 184 w 184"/>
                <a:gd name="T17" fmla="*/ 0 h 151"/>
                <a:gd name="T18" fmla="*/ 0 w 184"/>
                <a:gd name="T19" fmla="*/ 4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51">
                  <a:moveTo>
                    <a:pt x="0" y="119"/>
                  </a:moveTo>
                  <a:lnTo>
                    <a:pt x="0" y="151"/>
                  </a:lnTo>
                  <a:lnTo>
                    <a:pt x="184" y="105"/>
                  </a:lnTo>
                  <a:lnTo>
                    <a:pt x="184" y="78"/>
                  </a:lnTo>
                  <a:lnTo>
                    <a:pt x="0" y="119"/>
                  </a:lnTo>
                  <a:close/>
                  <a:moveTo>
                    <a:pt x="0" y="46"/>
                  </a:moveTo>
                  <a:lnTo>
                    <a:pt x="0" y="105"/>
                  </a:lnTo>
                  <a:lnTo>
                    <a:pt x="184" y="64"/>
                  </a:lnTo>
                  <a:lnTo>
                    <a:pt x="184" y="0"/>
                  </a:lnTo>
                  <a:lnTo>
                    <a:pt x="0" y="46"/>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5" name="Freeform 14"/>
            <p:cNvSpPr>
              <a:spLocks/>
            </p:cNvSpPr>
            <p:nvPr/>
          </p:nvSpPr>
          <p:spPr bwMode="auto">
            <a:xfrm>
              <a:off x="2348231" y="2312286"/>
              <a:ext cx="896539" cy="954893"/>
            </a:xfrm>
            <a:custGeom>
              <a:avLst/>
              <a:gdLst>
                <a:gd name="T0" fmla="*/ 177 w 325"/>
                <a:gd name="T1" fmla="*/ 320 h 325"/>
                <a:gd name="T2" fmla="*/ 325 w 325"/>
                <a:gd name="T3" fmla="*/ 114 h 325"/>
                <a:gd name="T4" fmla="*/ 324 w 325"/>
                <a:gd name="T5" fmla="*/ 117 h 325"/>
                <a:gd name="T6" fmla="*/ 164 w 325"/>
                <a:gd name="T7" fmla="*/ 5 h 325"/>
                <a:gd name="T8" fmla="*/ 162 w 325"/>
                <a:gd name="T9" fmla="*/ 0 h 325"/>
                <a:gd name="T10" fmla="*/ 0 w 325"/>
                <a:gd name="T11" fmla="*/ 228 h 325"/>
                <a:gd name="T12" fmla="*/ 4 w 325"/>
                <a:gd name="T13" fmla="*/ 229 h 325"/>
                <a:gd name="T14" fmla="*/ 180 w 325"/>
                <a:gd name="T15" fmla="*/ 325 h 325"/>
                <a:gd name="T16" fmla="*/ 177 w 325"/>
                <a:gd name="T17" fmla="*/ 32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325">
                  <a:moveTo>
                    <a:pt x="177" y="320"/>
                  </a:moveTo>
                  <a:cubicBezTo>
                    <a:pt x="199" y="221"/>
                    <a:pt x="255" y="144"/>
                    <a:pt x="325" y="114"/>
                  </a:cubicBezTo>
                  <a:lnTo>
                    <a:pt x="324" y="117"/>
                  </a:lnTo>
                  <a:lnTo>
                    <a:pt x="164" y="5"/>
                  </a:lnTo>
                  <a:lnTo>
                    <a:pt x="162" y="0"/>
                  </a:lnTo>
                  <a:cubicBezTo>
                    <a:pt x="84" y="33"/>
                    <a:pt x="23" y="119"/>
                    <a:pt x="0" y="228"/>
                  </a:cubicBezTo>
                  <a:lnTo>
                    <a:pt x="4" y="229"/>
                  </a:lnTo>
                  <a:lnTo>
                    <a:pt x="180" y="325"/>
                  </a:lnTo>
                  <a:lnTo>
                    <a:pt x="177" y="320"/>
                  </a:lnTo>
                  <a:close/>
                </a:path>
              </a:pathLst>
            </a:custGeom>
            <a:solidFill>
              <a:srgbClr val="80808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6" name="Rectangle 15"/>
            <p:cNvSpPr>
              <a:spLocks noChangeArrowheads="1"/>
            </p:cNvSpPr>
            <p:nvPr/>
          </p:nvSpPr>
          <p:spPr bwMode="auto">
            <a:xfrm>
              <a:off x="1557731" y="3308249"/>
              <a:ext cx="86759" cy="51341"/>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7" name="Rectangle 16"/>
            <p:cNvSpPr>
              <a:spLocks noChangeArrowheads="1"/>
            </p:cNvSpPr>
            <p:nvPr/>
          </p:nvSpPr>
          <p:spPr bwMode="auto">
            <a:xfrm>
              <a:off x="1644490" y="3359584"/>
              <a:ext cx="134963" cy="5134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8" name="Freeform 17"/>
            <p:cNvSpPr>
              <a:spLocks noEditPoints="1"/>
            </p:cNvSpPr>
            <p:nvPr/>
          </p:nvSpPr>
          <p:spPr bwMode="auto">
            <a:xfrm>
              <a:off x="1075719" y="2938615"/>
              <a:ext cx="2429340" cy="1406668"/>
            </a:xfrm>
            <a:custGeom>
              <a:avLst/>
              <a:gdLst>
                <a:gd name="T0" fmla="*/ 133 w 252"/>
                <a:gd name="T1" fmla="*/ 41 h 137"/>
                <a:gd name="T2" fmla="*/ 91 w 252"/>
                <a:gd name="T3" fmla="*/ 23 h 137"/>
                <a:gd name="T4" fmla="*/ 183 w 252"/>
                <a:gd name="T5" fmla="*/ 4 h 137"/>
                <a:gd name="T6" fmla="*/ 169 w 252"/>
                <a:gd name="T7" fmla="*/ 0 h 137"/>
                <a:gd name="T8" fmla="*/ 9 w 252"/>
                <a:gd name="T9" fmla="*/ 36 h 137"/>
                <a:gd name="T10" fmla="*/ 9 w 252"/>
                <a:gd name="T11" fmla="*/ 96 h 137"/>
                <a:gd name="T12" fmla="*/ 0 w 252"/>
                <a:gd name="T13" fmla="*/ 96 h 137"/>
                <a:gd name="T14" fmla="*/ 0 w 252"/>
                <a:gd name="T15" fmla="*/ 105 h 137"/>
                <a:gd name="T16" fmla="*/ 91 w 252"/>
                <a:gd name="T17" fmla="*/ 137 h 137"/>
                <a:gd name="T18" fmla="*/ 91 w 252"/>
                <a:gd name="T19" fmla="*/ 123 h 137"/>
                <a:gd name="T20" fmla="*/ 78 w 252"/>
                <a:gd name="T21" fmla="*/ 123 h 137"/>
                <a:gd name="T22" fmla="*/ 78 w 252"/>
                <a:gd name="T23" fmla="*/ 59 h 137"/>
                <a:gd name="T24" fmla="*/ 252 w 252"/>
                <a:gd name="T25" fmla="*/ 13 h 137"/>
                <a:gd name="T26" fmla="*/ 243 w 252"/>
                <a:gd name="T27" fmla="*/ 13 h 137"/>
                <a:gd name="T28" fmla="*/ 133 w 252"/>
                <a:gd name="T29" fmla="*/ 41 h 137"/>
                <a:gd name="T30" fmla="*/ 82 w 252"/>
                <a:gd name="T31" fmla="*/ 23 h 137"/>
                <a:gd name="T32" fmla="*/ 128 w 252"/>
                <a:gd name="T33" fmla="*/ 41 h 137"/>
                <a:gd name="T34" fmla="*/ 73 w 252"/>
                <a:gd name="T35" fmla="*/ 55 h 137"/>
                <a:gd name="T36" fmla="*/ 73 w 252"/>
                <a:gd name="T37" fmla="*/ 119 h 137"/>
                <a:gd name="T38" fmla="*/ 18 w 252"/>
                <a:gd name="T39" fmla="*/ 100 h 137"/>
                <a:gd name="T40" fmla="*/ 18 w 252"/>
                <a:gd name="T41" fmla="*/ 36 h 137"/>
                <a:gd name="T42" fmla="*/ 82 w 252"/>
                <a:gd name="T43" fmla="*/ 2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2" h="137">
                  <a:moveTo>
                    <a:pt x="133" y="41"/>
                  </a:moveTo>
                  <a:lnTo>
                    <a:pt x="91" y="23"/>
                  </a:lnTo>
                  <a:lnTo>
                    <a:pt x="183" y="4"/>
                  </a:lnTo>
                  <a:lnTo>
                    <a:pt x="169" y="0"/>
                  </a:lnTo>
                  <a:lnTo>
                    <a:pt x="9" y="36"/>
                  </a:lnTo>
                  <a:lnTo>
                    <a:pt x="9" y="96"/>
                  </a:lnTo>
                  <a:lnTo>
                    <a:pt x="0" y="96"/>
                  </a:lnTo>
                  <a:lnTo>
                    <a:pt x="0" y="105"/>
                  </a:lnTo>
                  <a:lnTo>
                    <a:pt x="91" y="137"/>
                  </a:lnTo>
                  <a:lnTo>
                    <a:pt x="91" y="123"/>
                  </a:lnTo>
                  <a:lnTo>
                    <a:pt x="78" y="123"/>
                  </a:lnTo>
                  <a:lnTo>
                    <a:pt x="78" y="59"/>
                  </a:lnTo>
                  <a:lnTo>
                    <a:pt x="252" y="13"/>
                  </a:lnTo>
                  <a:lnTo>
                    <a:pt x="243" y="13"/>
                  </a:lnTo>
                  <a:lnTo>
                    <a:pt x="133" y="41"/>
                  </a:lnTo>
                  <a:close/>
                  <a:moveTo>
                    <a:pt x="82" y="23"/>
                  </a:moveTo>
                  <a:lnTo>
                    <a:pt x="128" y="41"/>
                  </a:lnTo>
                  <a:lnTo>
                    <a:pt x="73" y="55"/>
                  </a:lnTo>
                  <a:lnTo>
                    <a:pt x="73" y="119"/>
                  </a:lnTo>
                  <a:lnTo>
                    <a:pt x="18" y="100"/>
                  </a:lnTo>
                  <a:lnTo>
                    <a:pt x="18" y="36"/>
                  </a:lnTo>
                  <a:lnTo>
                    <a:pt x="82" y="23"/>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9" name="Freeform 18"/>
            <p:cNvSpPr>
              <a:spLocks/>
            </p:cNvSpPr>
            <p:nvPr/>
          </p:nvSpPr>
          <p:spPr bwMode="auto">
            <a:xfrm>
              <a:off x="2271109" y="2312286"/>
              <a:ext cx="925463" cy="954893"/>
            </a:xfrm>
            <a:custGeom>
              <a:avLst/>
              <a:gdLst>
                <a:gd name="T0" fmla="*/ 165 w 336"/>
                <a:gd name="T1" fmla="*/ 320 h 325"/>
                <a:gd name="T2" fmla="*/ 330 w 336"/>
                <a:gd name="T3" fmla="*/ 114 h 325"/>
                <a:gd name="T4" fmla="*/ 336 w 336"/>
                <a:gd name="T5" fmla="*/ 117 h 325"/>
                <a:gd name="T6" fmla="*/ 160 w 336"/>
                <a:gd name="T7" fmla="*/ 5 h 325"/>
                <a:gd name="T8" fmla="*/ 167 w 336"/>
                <a:gd name="T9" fmla="*/ 0 h 325"/>
                <a:gd name="T10" fmla="*/ 4 w 336"/>
                <a:gd name="T11" fmla="*/ 245 h 325"/>
                <a:gd name="T12" fmla="*/ 0 w 336"/>
                <a:gd name="T13" fmla="*/ 245 h 325"/>
                <a:gd name="T14" fmla="*/ 160 w 336"/>
                <a:gd name="T15" fmla="*/ 325 h 325"/>
                <a:gd name="T16" fmla="*/ 165 w 336"/>
                <a:gd name="T17" fmla="*/ 32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25">
                  <a:moveTo>
                    <a:pt x="165" y="320"/>
                  </a:moveTo>
                  <a:cubicBezTo>
                    <a:pt x="193" y="218"/>
                    <a:pt x="255" y="141"/>
                    <a:pt x="330" y="114"/>
                  </a:cubicBezTo>
                  <a:lnTo>
                    <a:pt x="336" y="117"/>
                  </a:lnTo>
                  <a:lnTo>
                    <a:pt x="160" y="5"/>
                  </a:lnTo>
                  <a:lnTo>
                    <a:pt x="167" y="0"/>
                  </a:lnTo>
                  <a:cubicBezTo>
                    <a:pt x="86" y="38"/>
                    <a:pt x="25" y="130"/>
                    <a:pt x="4" y="245"/>
                  </a:cubicBezTo>
                  <a:lnTo>
                    <a:pt x="0" y="245"/>
                  </a:lnTo>
                  <a:lnTo>
                    <a:pt x="160" y="325"/>
                  </a:lnTo>
                  <a:lnTo>
                    <a:pt x="165" y="320"/>
                  </a:lnTo>
                  <a:close/>
                </a:path>
              </a:pathLst>
            </a:custGeom>
            <a:solidFill>
              <a:srgbClr val="FFFFFF"/>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80" name="Freeform 19"/>
            <p:cNvSpPr>
              <a:spLocks/>
            </p:cNvSpPr>
            <p:nvPr/>
          </p:nvSpPr>
          <p:spPr bwMode="auto">
            <a:xfrm>
              <a:off x="2261465" y="2312286"/>
              <a:ext cx="935100" cy="954893"/>
            </a:xfrm>
            <a:custGeom>
              <a:avLst/>
              <a:gdLst>
                <a:gd name="T0" fmla="*/ 165 w 336"/>
                <a:gd name="T1" fmla="*/ 320 h 325"/>
                <a:gd name="T2" fmla="*/ 330 w 336"/>
                <a:gd name="T3" fmla="*/ 114 h 325"/>
                <a:gd name="T4" fmla="*/ 336 w 336"/>
                <a:gd name="T5" fmla="*/ 117 h 325"/>
                <a:gd name="T6" fmla="*/ 160 w 336"/>
                <a:gd name="T7" fmla="*/ 5 h 325"/>
                <a:gd name="T8" fmla="*/ 167 w 336"/>
                <a:gd name="T9" fmla="*/ 0 h 325"/>
                <a:gd name="T10" fmla="*/ 4 w 336"/>
                <a:gd name="T11" fmla="*/ 245 h 325"/>
                <a:gd name="T12" fmla="*/ 0 w 336"/>
                <a:gd name="T13" fmla="*/ 245 h 325"/>
                <a:gd name="T14" fmla="*/ 160 w 336"/>
                <a:gd name="T15" fmla="*/ 325 h 325"/>
                <a:gd name="T16" fmla="*/ 165 w 336"/>
                <a:gd name="T17" fmla="*/ 32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25">
                  <a:moveTo>
                    <a:pt x="165" y="320"/>
                  </a:moveTo>
                  <a:cubicBezTo>
                    <a:pt x="193" y="218"/>
                    <a:pt x="255" y="141"/>
                    <a:pt x="330" y="114"/>
                  </a:cubicBezTo>
                  <a:lnTo>
                    <a:pt x="336" y="117"/>
                  </a:lnTo>
                  <a:lnTo>
                    <a:pt x="160" y="5"/>
                  </a:lnTo>
                  <a:lnTo>
                    <a:pt x="167" y="0"/>
                  </a:lnTo>
                  <a:cubicBezTo>
                    <a:pt x="86" y="38"/>
                    <a:pt x="25" y="130"/>
                    <a:pt x="4" y="245"/>
                  </a:cubicBezTo>
                  <a:lnTo>
                    <a:pt x="0" y="245"/>
                  </a:lnTo>
                  <a:lnTo>
                    <a:pt x="160" y="325"/>
                  </a:lnTo>
                  <a:lnTo>
                    <a:pt x="165" y="320"/>
                  </a:lnTo>
                  <a:close/>
                </a:path>
              </a:pathLst>
            </a:custGeom>
            <a:noFill/>
            <a:ln w="1"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81" name="Freeform 20"/>
            <p:cNvSpPr>
              <a:spLocks noEditPoints="1"/>
            </p:cNvSpPr>
            <p:nvPr/>
          </p:nvSpPr>
          <p:spPr bwMode="auto">
            <a:xfrm>
              <a:off x="2396429" y="2414962"/>
              <a:ext cx="578414" cy="564723"/>
            </a:xfrm>
            <a:custGeom>
              <a:avLst/>
              <a:gdLst>
                <a:gd name="T0" fmla="*/ 5 w 60"/>
                <a:gd name="T1" fmla="*/ 28 h 55"/>
                <a:gd name="T2" fmla="*/ 37 w 60"/>
                <a:gd name="T3" fmla="*/ 51 h 55"/>
                <a:gd name="T4" fmla="*/ 32 w 60"/>
                <a:gd name="T5" fmla="*/ 55 h 55"/>
                <a:gd name="T6" fmla="*/ 0 w 60"/>
                <a:gd name="T7" fmla="*/ 37 h 55"/>
                <a:gd name="T8" fmla="*/ 5 w 60"/>
                <a:gd name="T9" fmla="*/ 28 h 55"/>
                <a:gd name="T10" fmla="*/ 9 w 60"/>
                <a:gd name="T11" fmla="*/ 19 h 55"/>
                <a:gd name="T12" fmla="*/ 46 w 60"/>
                <a:gd name="T13" fmla="*/ 42 h 55"/>
                <a:gd name="T14" fmla="*/ 41 w 60"/>
                <a:gd name="T15" fmla="*/ 46 h 55"/>
                <a:gd name="T16" fmla="*/ 9 w 60"/>
                <a:gd name="T17" fmla="*/ 23 h 55"/>
                <a:gd name="T18" fmla="*/ 9 w 60"/>
                <a:gd name="T19" fmla="*/ 19 h 55"/>
                <a:gd name="T20" fmla="*/ 19 w 60"/>
                <a:gd name="T21" fmla="*/ 9 h 55"/>
                <a:gd name="T22" fmla="*/ 51 w 60"/>
                <a:gd name="T23" fmla="*/ 32 h 55"/>
                <a:gd name="T24" fmla="*/ 51 w 60"/>
                <a:gd name="T25" fmla="*/ 37 h 55"/>
                <a:gd name="T26" fmla="*/ 14 w 60"/>
                <a:gd name="T27" fmla="*/ 14 h 55"/>
                <a:gd name="T28" fmla="*/ 19 w 60"/>
                <a:gd name="T29" fmla="*/ 9 h 55"/>
                <a:gd name="T30" fmla="*/ 28 w 60"/>
                <a:gd name="T31" fmla="*/ 0 h 55"/>
                <a:gd name="T32" fmla="*/ 60 w 60"/>
                <a:gd name="T33" fmla="*/ 23 h 55"/>
                <a:gd name="T34" fmla="*/ 55 w 60"/>
                <a:gd name="T35" fmla="*/ 28 h 55"/>
                <a:gd name="T36" fmla="*/ 23 w 60"/>
                <a:gd name="T37" fmla="*/ 5 h 55"/>
                <a:gd name="T38" fmla="*/ 28 w 60"/>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55">
                  <a:moveTo>
                    <a:pt x="5" y="28"/>
                  </a:moveTo>
                  <a:lnTo>
                    <a:pt x="37" y="51"/>
                  </a:lnTo>
                  <a:lnTo>
                    <a:pt x="32" y="55"/>
                  </a:lnTo>
                  <a:lnTo>
                    <a:pt x="0" y="37"/>
                  </a:lnTo>
                  <a:lnTo>
                    <a:pt x="5" y="28"/>
                  </a:lnTo>
                  <a:close/>
                  <a:moveTo>
                    <a:pt x="9" y="19"/>
                  </a:moveTo>
                  <a:lnTo>
                    <a:pt x="46" y="42"/>
                  </a:lnTo>
                  <a:lnTo>
                    <a:pt x="41" y="46"/>
                  </a:lnTo>
                  <a:lnTo>
                    <a:pt x="9" y="23"/>
                  </a:lnTo>
                  <a:lnTo>
                    <a:pt x="9" y="19"/>
                  </a:lnTo>
                  <a:close/>
                  <a:moveTo>
                    <a:pt x="19" y="9"/>
                  </a:moveTo>
                  <a:lnTo>
                    <a:pt x="51" y="32"/>
                  </a:lnTo>
                  <a:lnTo>
                    <a:pt x="51" y="37"/>
                  </a:lnTo>
                  <a:lnTo>
                    <a:pt x="14" y="14"/>
                  </a:lnTo>
                  <a:lnTo>
                    <a:pt x="19" y="9"/>
                  </a:lnTo>
                  <a:close/>
                  <a:moveTo>
                    <a:pt x="28" y="0"/>
                  </a:moveTo>
                  <a:lnTo>
                    <a:pt x="60" y="23"/>
                  </a:lnTo>
                  <a:lnTo>
                    <a:pt x="55" y="28"/>
                  </a:lnTo>
                  <a:lnTo>
                    <a:pt x="23" y="5"/>
                  </a:lnTo>
                  <a:lnTo>
                    <a:pt x="28" y="0"/>
                  </a:lnTo>
                  <a:close/>
                </a:path>
              </a:pathLst>
            </a:cu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grpSp>
      <p:sp>
        <p:nvSpPr>
          <p:cNvPr id="82" name="TextBox 81"/>
          <p:cNvSpPr txBox="1"/>
          <p:nvPr/>
        </p:nvSpPr>
        <p:spPr>
          <a:xfrm>
            <a:off x="5198072" y="1806912"/>
            <a:ext cx="1068516" cy="207695"/>
          </a:xfrm>
          <a:prstGeom prst="rect">
            <a:avLst/>
          </a:prstGeom>
          <a:noFill/>
        </p:spPr>
        <p:txBody>
          <a:bodyPr wrap="square" lIns="68526" tIns="34263" rIns="68526" bIns="34263" rtlCol="0">
            <a:spAutoFit/>
          </a:bodyPr>
          <a:lstStyle/>
          <a:p>
            <a:pPr algn="ctr"/>
            <a:r>
              <a:rPr lang="en-US" sz="900" i="1" dirty="0">
                <a:ea typeface="ＭＳ Ｐゴシック"/>
              </a:rPr>
              <a:t>AP Manager</a:t>
            </a:r>
          </a:p>
        </p:txBody>
      </p:sp>
      <p:pic>
        <p:nvPicPr>
          <p:cNvPr id="83" name="Picture 8" descr="C:\Documents and Settings\C14157\Local Settings\Temporary Internet Files\Content.IE5\NY9VWKQJ\MC900432610[1].PNG"/>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4420607" y="1362348"/>
            <a:ext cx="490218" cy="473296"/>
          </a:xfrm>
          <a:prstGeom prst="rect">
            <a:avLst/>
          </a:prstGeom>
          <a:noFill/>
        </p:spPr>
      </p:pic>
      <p:pic>
        <p:nvPicPr>
          <p:cNvPr id="84" name="Picture 7" descr="C:\Documents and Settings\C14157\Local Settings\Temporary Internet Files\Content.IE5\NY9VWKQJ\MC900433953[1].PNG"/>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432282" y="1362348"/>
            <a:ext cx="498722" cy="483132"/>
          </a:xfrm>
          <a:prstGeom prst="rect">
            <a:avLst/>
          </a:prstGeom>
          <a:noFill/>
        </p:spPr>
      </p:pic>
      <p:sp>
        <p:nvSpPr>
          <p:cNvPr id="85" name="角丸四角形 46"/>
          <p:cNvSpPr/>
          <p:nvPr/>
        </p:nvSpPr>
        <p:spPr>
          <a:xfrm>
            <a:off x="4497222" y="5329637"/>
            <a:ext cx="285648" cy="302276"/>
          </a:xfrm>
          <a:prstGeom prst="roundRect">
            <a:avLst>
              <a:gd name="adj" fmla="val 40855"/>
            </a:avLst>
          </a:prstGeom>
          <a:gradFill rotWithShape="1">
            <a:gsLst>
              <a:gs pos="0">
                <a:srgbClr val="F47920">
                  <a:tint val="50000"/>
                  <a:satMod val="300000"/>
                </a:srgbClr>
              </a:gs>
              <a:gs pos="35000">
                <a:srgbClr val="F47920">
                  <a:tint val="37000"/>
                  <a:satMod val="300000"/>
                </a:srgbClr>
              </a:gs>
              <a:gs pos="100000">
                <a:srgbClr val="F47920">
                  <a:tint val="15000"/>
                  <a:satMod val="350000"/>
                </a:srgbClr>
              </a:gs>
            </a:gsLst>
            <a:lin ang="16200000" scaled="1"/>
          </a:gradFill>
          <a:ln w="9525" cap="flat" cmpd="sng" algn="ctr">
            <a:solidFill>
              <a:srgbClr val="F47920">
                <a:shade val="95000"/>
                <a:satMod val="105000"/>
              </a:srgb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defRPr/>
            </a:pPr>
            <a:endParaRPr lang="en-US" sz="900" dirty="0">
              <a:latin typeface="Trebuchet MS"/>
              <a:ea typeface="ＭＳ Ｐゴシック"/>
            </a:endParaRPr>
          </a:p>
        </p:txBody>
      </p:sp>
      <p:sp>
        <p:nvSpPr>
          <p:cNvPr id="86" name="角丸四角形 24"/>
          <p:cNvSpPr/>
          <p:nvPr/>
        </p:nvSpPr>
        <p:spPr>
          <a:xfrm>
            <a:off x="325863" y="4604717"/>
            <a:ext cx="8497495" cy="1565619"/>
          </a:xfrm>
          <a:prstGeom prst="roundRect">
            <a:avLst>
              <a:gd name="adj" fmla="val 0"/>
            </a:avLst>
          </a:prstGeom>
          <a:solidFill>
            <a:schemeClr val="accent1">
              <a:lumMod val="20000"/>
              <a:lumOff val="80000"/>
            </a:schemeClr>
          </a:solidFill>
          <a:ln w="9525"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lIns="68526" tIns="34263" rIns="68526" bIns="34263" rtlCol="0" anchor="t"/>
          <a:lstStyle/>
          <a:p>
            <a:pPr algn="ctr"/>
            <a:endParaRPr lang="en-US" sz="1400" u="sng" dirty="0">
              <a:solidFill>
                <a:sysClr val="windowText" lastClr="000000"/>
              </a:solidFill>
              <a:ea typeface="ＭＳ Ｐゴシック"/>
            </a:endParaRPr>
          </a:p>
        </p:txBody>
      </p:sp>
      <p:sp>
        <p:nvSpPr>
          <p:cNvPr id="87" name="角丸四角形 14"/>
          <p:cNvSpPr/>
          <p:nvPr/>
        </p:nvSpPr>
        <p:spPr>
          <a:xfrm>
            <a:off x="4241529" y="2064561"/>
            <a:ext cx="870562" cy="423187"/>
          </a:xfrm>
          <a:prstGeom prst="roundRect">
            <a:avLst/>
          </a:prstGeom>
          <a:solidFill>
            <a:srgbClr val="005BAA">
              <a:lumMod val="20000"/>
              <a:lumOff val="80000"/>
            </a:srgbClr>
          </a:solidFill>
          <a:ln w="9525" cap="flat" cmpd="sng" algn="ctr">
            <a:solidFill>
              <a:srgbClr val="A5B3DA"/>
            </a:solidFill>
            <a:prstDash val="solid"/>
          </a:ln>
          <a:effectLst>
            <a:outerShdw blurRad="40000" dist="20000" dir="5400000" rotWithShape="0">
              <a:srgbClr val="000000">
                <a:alpha val="38000"/>
              </a:srgbClr>
            </a:outerShdw>
          </a:effectLst>
        </p:spPr>
        <p:txBody>
          <a:bodyPr lIns="68526" tIns="34263" rIns="68526" bIns="34263" rtlCol="0" anchor="ctr"/>
          <a:lstStyle/>
          <a:p>
            <a:pPr algn="ctr">
              <a:defRPr/>
            </a:pPr>
            <a:r>
              <a:rPr lang="en-US" sz="800" dirty="0">
                <a:solidFill>
                  <a:sysClr val="windowText" lastClr="000000"/>
                </a:solidFill>
                <a:ea typeface="ＭＳ Ｐゴシック"/>
              </a:rPr>
              <a:t>Verification</a:t>
            </a:r>
          </a:p>
        </p:txBody>
      </p:sp>
      <p:sp>
        <p:nvSpPr>
          <p:cNvPr id="88" name="角丸四角形 14"/>
          <p:cNvSpPr/>
          <p:nvPr/>
        </p:nvSpPr>
        <p:spPr>
          <a:xfrm>
            <a:off x="3207070" y="5101897"/>
            <a:ext cx="777240" cy="438912"/>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OCR Extract Data</a:t>
            </a:r>
          </a:p>
        </p:txBody>
      </p:sp>
      <p:sp>
        <p:nvSpPr>
          <p:cNvPr id="89" name="角丸四角形 14"/>
          <p:cNvSpPr/>
          <p:nvPr/>
        </p:nvSpPr>
        <p:spPr>
          <a:xfrm>
            <a:off x="4233598" y="3436400"/>
            <a:ext cx="2671012" cy="399290"/>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Workflow, validation, and correction</a:t>
            </a:r>
          </a:p>
        </p:txBody>
      </p:sp>
      <p:sp>
        <p:nvSpPr>
          <p:cNvPr id="90" name="角丸四角形 14"/>
          <p:cNvSpPr/>
          <p:nvPr/>
        </p:nvSpPr>
        <p:spPr>
          <a:xfrm>
            <a:off x="7036144" y="5093778"/>
            <a:ext cx="1057114" cy="435840"/>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Create PeopleSoft  ERP Voucher</a:t>
            </a:r>
          </a:p>
        </p:txBody>
      </p:sp>
      <p:sp>
        <p:nvSpPr>
          <p:cNvPr id="91" name="角丸四角形 14"/>
          <p:cNvSpPr/>
          <p:nvPr/>
        </p:nvSpPr>
        <p:spPr>
          <a:xfrm>
            <a:off x="1932840" y="5087139"/>
            <a:ext cx="777240" cy="438912"/>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Scan /Acquire</a:t>
            </a:r>
          </a:p>
        </p:txBody>
      </p:sp>
      <p:sp>
        <p:nvSpPr>
          <p:cNvPr id="93" name="TextBox 92"/>
          <p:cNvSpPr txBox="1"/>
          <p:nvPr/>
        </p:nvSpPr>
        <p:spPr>
          <a:xfrm>
            <a:off x="4127226" y="1824160"/>
            <a:ext cx="1129206" cy="190447"/>
          </a:xfrm>
          <a:prstGeom prst="rect">
            <a:avLst/>
          </a:prstGeom>
          <a:noFill/>
        </p:spPr>
        <p:txBody>
          <a:bodyPr wrap="square" lIns="68526" tIns="34263" rIns="68526" bIns="34263" rtlCol="0">
            <a:spAutoFit/>
          </a:bodyPr>
          <a:lstStyle>
            <a:defPPr>
              <a:defRPr lang="en-US"/>
            </a:defPPr>
            <a:lvl1pPr>
              <a:defRPr sz="1050" b="1" i="1"/>
            </a:lvl1pPr>
          </a:lstStyle>
          <a:p>
            <a:pPr algn="ctr"/>
            <a:r>
              <a:rPr lang="en-US" sz="800" dirty="0">
                <a:ea typeface="ＭＳ Ｐゴシック"/>
              </a:rPr>
              <a:t>AP Analyst</a:t>
            </a:r>
          </a:p>
        </p:txBody>
      </p:sp>
      <p:cxnSp>
        <p:nvCxnSpPr>
          <p:cNvPr id="94" name="直線矢印コネクタ 47"/>
          <p:cNvCxnSpPr>
            <a:stCxn id="91" idx="3"/>
            <a:endCxn id="88" idx="1"/>
          </p:cNvCxnSpPr>
          <p:nvPr/>
        </p:nvCxnSpPr>
        <p:spPr>
          <a:xfrm>
            <a:off x="2710080" y="5306595"/>
            <a:ext cx="496990" cy="14758"/>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cxnSp>
        <p:nvCxnSpPr>
          <p:cNvPr id="95" name="直線矢印コネクタ 47"/>
          <p:cNvCxnSpPr>
            <a:stCxn id="121" idx="3"/>
            <a:endCxn id="89" idx="1"/>
          </p:cNvCxnSpPr>
          <p:nvPr/>
        </p:nvCxnSpPr>
        <p:spPr>
          <a:xfrm flipV="1">
            <a:off x="3984310" y="3636045"/>
            <a:ext cx="249288" cy="9146"/>
          </a:xfrm>
          <a:prstGeom prst="straightConnector1">
            <a:avLst/>
          </a:prstGeom>
          <a:noFill/>
          <a:ln w="25400" cap="flat" cmpd="sng" algn="ctr">
            <a:solidFill>
              <a:schemeClr val="bg2"/>
            </a:solidFill>
            <a:prstDash val="dot"/>
            <a:tailEnd type="arrow"/>
          </a:ln>
          <a:effectLst>
            <a:outerShdw blurRad="40000" dist="20000" dir="5400000" rotWithShape="0">
              <a:srgbClr val="000000">
                <a:alpha val="38000"/>
              </a:srgbClr>
            </a:outerShdw>
          </a:effectLst>
        </p:spPr>
      </p:cxnSp>
      <p:cxnSp>
        <p:nvCxnSpPr>
          <p:cNvPr id="98" name="直線矢印コネクタ 47"/>
          <p:cNvCxnSpPr>
            <a:stCxn id="87" idx="3"/>
            <a:endCxn id="100" idx="1"/>
          </p:cNvCxnSpPr>
          <p:nvPr/>
        </p:nvCxnSpPr>
        <p:spPr>
          <a:xfrm>
            <a:off x="5112091" y="2276155"/>
            <a:ext cx="186240" cy="12095"/>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cxnSp>
        <p:nvCxnSpPr>
          <p:cNvPr id="99" name="直線矢印コネクタ 9"/>
          <p:cNvCxnSpPr>
            <a:stCxn id="87" idx="1"/>
            <a:endCxn id="121" idx="0"/>
          </p:cNvCxnSpPr>
          <p:nvPr/>
        </p:nvCxnSpPr>
        <p:spPr>
          <a:xfrm rot="10800000" flipV="1">
            <a:off x="3595691" y="2276154"/>
            <a:ext cx="645839" cy="1151105"/>
          </a:xfrm>
          <a:prstGeom prst="bentConnector2">
            <a:avLst/>
          </a:prstGeom>
          <a:noFill/>
          <a:ln w="25400" cap="flat" cmpd="sng" algn="ctr">
            <a:solidFill>
              <a:schemeClr val="bg2"/>
            </a:solidFill>
            <a:prstDash val="solid"/>
            <a:headEnd type="arrow"/>
            <a:tailEnd type="arrow"/>
          </a:ln>
          <a:effectLst>
            <a:outerShdw blurRad="40000" dist="20000" dir="5400000" rotWithShape="0">
              <a:srgbClr val="000000">
                <a:alpha val="38000"/>
              </a:srgbClr>
            </a:outerShdw>
          </a:effectLst>
        </p:spPr>
      </p:cxnSp>
      <p:sp>
        <p:nvSpPr>
          <p:cNvPr id="100" name="角丸四角形 14"/>
          <p:cNvSpPr/>
          <p:nvPr/>
        </p:nvSpPr>
        <p:spPr>
          <a:xfrm>
            <a:off x="5298331" y="2076656"/>
            <a:ext cx="798014" cy="423187"/>
          </a:xfrm>
          <a:prstGeom prst="roundRect">
            <a:avLst/>
          </a:prstGeom>
          <a:solidFill>
            <a:srgbClr val="005BAA">
              <a:lumMod val="20000"/>
              <a:lumOff val="80000"/>
            </a:srgbClr>
          </a:solidFill>
          <a:ln w="9525" cap="flat" cmpd="sng" algn="ctr">
            <a:solidFill>
              <a:srgbClr val="A5B3DA"/>
            </a:solidFill>
            <a:prstDash val="solid"/>
          </a:ln>
          <a:effectLst>
            <a:outerShdw blurRad="40000" dist="20000" dir="5400000" rotWithShape="0">
              <a:srgbClr val="000000">
                <a:alpha val="38000"/>
              </a:srgbClr>
            </a:outerShdw>
          </a:effectLst>
        </p:spPr>
        <p:txBody>
          <a:bodyPr lIns="68526" tIns="34263" rIns="68526" bIns="34263" rtlCol="0" anchor="ctr"/>
          <a:lstStyle/>
          <a:p>
            <a:pPr algn="ctr">
              <a:defRPr/>
            </a:pPr>
            <a:r>
              <a:rPr lang="en-US" sz="800" dirty="0">
                <a:solidFill>
                  <a:sysClr val="windowText" lastClr="000000"/>
                </a:solidFill>
                <a:ea typeface="ＭＳ Ｐゴシック"/>
              </a:rPr>
              <a:t>Approver 1</a:t>
            </a:r>
          </a:p>
        </p:txBody>
      </p:sp>
      <p:pic>
        <p:nvPicPr>
          <p:cNvPr id="102" name="Picture 126" descr="envelopes with document_s"/>
          <p:cNvPicPr preferRelativeResize="0">
            <a:picLocks noChangeAspect="1" noChangeArrowheads="1"/>
          </p:cNvPicPr>
          <p:nvPr/>
        </p:nvPicPr>
        <p:blipFill>
          <a:blip r:embed="rId5" cstate="print"/>
          <a:srcRect/>
          <a:stretch>
            <a:fillRect/>
          </a:stretch>
        </p:blipFill>
        <p:spPr bwMode="auto">
          <a:xfrm>
            <a:off x="6574229" y="3001180"/>
            <a:ext cx="416015" cy="420518"/>
          </a:xfrm>
          <a:prstGeom prst="rect">
            <a:avLst/>
          </a:prstGeom>
          <a:noFill/>
          <a:ln w="9525">
            <a:noFill/>
            <a:miter lim="800000"/>
            <a:headEnd/>
            <a:tailEnd/>
          </a:ln>
        </p:spPr>
      </p:pic>
      <p:pic>
        <p:nvPicPr>
          <p:cNvPr id="103" name="Picture 126" descr="envelopes with document_s"/>
          <p:cNvPicPr preferRelativeResize="0">
            <a:picLocks noChangeAspect="1" noChangeArrowheads="1"/>
          </p:cNvPicPr>
          <p:nvPr/>
        </p:nvPicPr>
        <p:blipFill>
          <a:blip r:embed="rId5" cstate="print"/>
          <a:srcRect/>
          <a:stretch>
            <a:fillRect/>
          </a:stretch>
        </p:blipFill>
        <p:spPr bwMode="auto">
          <a:xfrm>
            <a:off x="2146500" y="2148998"/>
            <a:ext cx="349921" cy="353708"/>
          </a:xfrm>
          <a:prstGeom prst="rect">
            <a:avLst/>
          </a:prstGeom>
          <a:noFill/>
          <a:ln w="9525">
            <a:noFill/>
            <a:miter lim="800000"/>
            <a:headEnd/>
            <a:tailEnd/>
          </a:ln>
        </p:spPr>
      </p:pic>
      <p:sp>
        <p:nvSpPr>
          <p:cNvPr id="104" name="TextBox 103"/>
          <p:cNvSpPr txBox="1"/>
          <p:nvPr/>
        </p:nvSpPr>
        <p:spPr>
          <a:xfrm>
            <a:off x="2360340" y="2765871"/>
            <a:ext cx="1395010" cy="223083"/>
          </a:xfrm>
          <a:prstGeom prst="rect">
            <a:avLst/>
          </a:prstGeom>
          <a:noFill/>
        </p:spPr>
        <p:txBody>
          <a:bodyPr wrap="square" lIns="68526" tIns="34263" rIns="68526" bIns="34263" rtlCol="0">
            <a:spAutoFit/>
          </a:bodyPr>
          <a:lstStyle/>
          <a:p>
            <a:r>
              <a:rPr lang="en-US" sz="1000" dirty="0">
                <a:solidFill>
                  <a:schemeClr val="bg1"/>
                </a:solidFill>
                <a:ea typeface="ＭＳ Ｐゴシック"/>
              </a:rPr>
              <a:t>Supplier Invoice</a:t>
            </a:r>
          </a:p>
        </p:txBody>
      </p:sp>
      <p:cxnSp>
        <p:nvCxnSpPr>
          <p:cNvPr id="106" name="直線矢印コネクタ 9"/>
          <p:cNvCxnSpPr>
            <a:stCxn id="123" idx="3"/>
            <a:endCxn id="133" idx="0"/>
          </p:cNvCxnSpPr>
          <p:nvPr/>
        </p:nvCxnSpPr>
        <p:spPr>
          <a:xfrm>
            <a:off x="7139890" y="2288250"/>
            <a:ext cx="431388" cy="1148150"/>
          </a:xfrm>
          <a:prstGeom prst="bentConnector2">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pic>
        <p:nvPicPr>
          <p:cNvPr id="107" name="Picture 7" descr="C:\Documents and Settings\C14157\Local Settings\Temporary Internet Files\Content.IE5\NY9VWKQJ\MC900433953[1].PNG"/>
          <p:cNvPicPr>
            <a:picLocks noChangeAspect="1" noChangeArrowheads="1"/>
          </p:cNvPicPr>
          <p:nvPr/>
        </p:nvPicPr>
        <p:blipFill>
          <a:blip r:embed="rId4" cstate="print">
            <a:duotone>
              <a:schemeClr val="accent6">
                <a:shade val="45000"/>
                <a:satMod val="135000"/>
              </a:schemeClr>
              <a:prstClr val="white"/>
            </a:duotone>
          </a:blip>
          <a:srcRect/>
          <a:stretch>
            <a:fillRect/>
          </a:stretch>
        </p:blipFill>
        <p:spPr bwMode="auto">
          <a:xfrm>
            <a:off x="6491522" y="1362348"/>
            <a:ext cx="498722" cy="483132"/>
          </a:xfrm>
          <a:prstGeom prst="rect">
            <a:avLst/>
          </a:prstGeom>
          <a:noFill/>
        </p:spPr>
      </p:pic>
      <p:sp>
        <p:nvSpPr>
          <p:cNvPr id="109" name="Oval 108"/>
          <p:cNvSpPr/>
          <p:nvPr/>
        </p:nvSpPr>
        <p:spPr bwMode="auto">
          <a:xfrm>
            <a:off x="1818596" y="1385707"/>
            <a:ext cx="648437" cy="327676"/>
          </a:xfrm>
          <a:prstGeom prst="ellipse">
            <a:avLst/>
          </a:prstGeom>
          <a:solidFill>
            <a:srgbClr val="FBB034"/>
          </a:solidFill>
          <a:ln w="9525" cap="flat" cmpd="sng" algn="ctr">
            <a:solidFill>
              <a:schemeClr val="accent6">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26" tIns="34263" rIns="68526" bIns="34263" numCol="1" rtlCol="0" anchor="ctr" anchorCtr="0" compatLnSpc="1">
            <a:prstTxWarp prst="textNoShape">
              <a:avLst/>
            </a:prstTxWarp>
          </a:bodyPr>
          <a:lstStyle/>
          <a:p>
            <a:pPr algn="ctr"/>
            <a:r>
              <a:rPr lang="en-US" sz="1000" dirty="0">
                <a:ea typeface="ＭＳ Ｐゴシック"/>
              </a:rPr>
              <a:t>Start</a:t>
            </a:r>
          </a:p>
        </p:txBody>
      </p:sp>
      <p:cxnSp>
        <p:nvCxnSpPr>
          <p:cNvPr id="110" name="直線矢印コネクタ 9"/>
          <p:cNvCxnSpPr>
            <a:stCxn id="109" idx="4"/>
            <a:endCxn id="73" idx="0"/>
          </p:cNvCxnSpPr>
          <p:nvPr/>
        </p:nvCxnSpPr>
        <p:spPr>
          <a:xfrm>
            <a:off x="2142815" y="1713383"/>
            <a:ext cx="298" cy="353859"/>
          </a:xfrm>
          <a:prstGeom prst="straightConnector1">
            <a:avLst/>
          </a:prstGeom>
          <a:noFill/>
          <a:ln w="25400" cap="flat" cmpd="sng" algn="ctr">
            <a:solidFill>
              <a:srgbClr val="F47920"/>
            </a:solidFill>
            <a:prstDash val="solid"/>
            <a:tailEnd type="arrow"/>
          </a:ln>
          <a:effectLst>
            <a:outerShdw blurRad="40000" dist="20000" dir="5400000" rotWithShape="0">
              <a:srgbClr val="000000">
                <a:alpha val="38000"/>
              </a:srgbClr>
            </a:outerShdw>
          </a:effectLst>
        </p:spPr>
      </p:cxnSp>
      <p:sp>
        <p:nvSpPr>
          <p:cNvPr id="111" name="Oval 110"/>
          <p:cNvSpPr/>
          <p:nvPr/>
        </p:nvSpPr>
        <p:spPr bwMode="auto">
          <a:xfrm>
            <a:off x="8106363" y="2025367"/>
            <a:ext cx="565234" cy="327676"/>
          </a:xfrm>
          <a:prstGeom prst="ellipse">
            <a:avLst/>
          </a:prstGeom>
          <a:solidFill>
            <a:srgbClr val="FBB034"/>
          </a:solidFill>
          <a:ln w="9525" cap="flat" cmpd="sng" algn="ctr">
            <a:solidFill>
              <a:schemeClr val="accent6">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26" tIns="34263" rIns="68526" bIns="34263" numCol="1" rtlCol="0" anchor="ctr" anchorCtr="0" compatLnSpc="1">
            <a:prstTxWarp prst="textNoShape">
              <a:avLst/>
            </a:prstTxWarp>
          </a:bodyPr>
          <a:lstStyle/>
          <a:p>
            <a:pPr algn="ctr"/>
            <a:r>
              <a:rPr lang="en-US" sz="1000" dirty="0">
                <a:ea typeface="ＭＳ Ｐゴシック"/>
              </a:rPr>
              <a:t>End</a:t>
            </a:r>
          </a:p>
        </p:txBody>
      </p:sp>
      <p:sp>
        <p:nvSpPr>
          <p:cNvPr id="112" name="TextBox 111"/>
          <p:cNvSpPr txBox="1"/>
          <p:nvPr/>
        </p:nvSpPr>
        <p:spPr>
          <a:xfrm>
            <a:off x="6333086" y="2763676"/>
            <a:ext cx="963203" cy="223083"/>
          </a:xfrm>
          <a:prstGeom prst="rect">
            <a:avLst/>
          </a:prstGeom>
          <a:noFill/>
        </p:spPr>
        <p:txBody>
          <a:bodyPr wrap="square" lIns="68526" tIns="34263" rIns="68526" bIns="34263" rtlCol="0">
            <a:spAutoFit/>
          </a:bodyPr>
          <a:lstStyle/>
          <a:p>
            <a:pPr algn="ctr"/>
            <a:r>
              <a:rPr lang="en-US" sz="1000" dirty="0">
                <a:solidFill>
                  <a:schemeClr val="bg1"/>
                </a:solidFill>
                <a:ea typeface="ＭＳ Ｐゴシック"/>
              </a:rPr>
              <a:t>Notification</a:t>
            </a:r>
          </a:p>
        </p:txBody>
      </p:sp>
      <p:pic>
        <p:nvPicPr>
          <p:cNvPr id="113" name="Picture 5" descr="C:\Users\C15137\AppData\Local\Microsoft\Windows\Temporary Internet Files\Content.IE5\LP2XQ912\MC900432605[1].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04610" y="4850886"/>
            <a:ext cx="350444" cy="42237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15" name="Elbow Connector 114"/>
          <p:cNvCxnSpPr>
            <a:stCxn id="52" idx="1"/>
          </p:cNvCxnSpPr>
          <p:nvPr/>
        </p:nvCxnSpPr>
        <p:spPr>
          <a:xfrm flipV="1">
            <a:off x="8375289" y="2353043"/>
            <a:ext cx="0" cy="850458"/>
          </a:xfrm>
          <a:prstGeom prst="straightConnector1">
            <a:avLst/>
          </a:prstGeom>
          <a:noFill/>
          <a:ln w="25400" cap="flat" cmpd="sng" algn="ctr">
            <a:solidFill>
              <a:srgbClr val="F47920"/>
            </a:solidFill>
            <a:prstDash val="solid"/>
            <a:tailEnd type="arrow"/>
          </a:ln>
          <a:effectLst>
            <a:outerShdw blurRad="40000" dist="20000" dir="5400000" rotWithShape="0">
              <a:srgbClr val="000000">
                <a:alpha val="38000"/>
              </a:srgbClr>
            </a:outerShdw>
          </a:effectLst>
        </p:spPr>
      </p:cxnSp>
      <p:pic>
        <p:nvPicPr>
          <p:cNvPr id="11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0922" y="4604717"/>
            <a:ext cx="1352457" cy="4057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7" name="Picture 6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9919" y="3270350"/>
            <a:ext cx="1290814" cy="432543"/>
          </a:xfrm>
          <a:prstGeom prst="rect">
            <a:avLst/>
          </a:prstGeom>
          <a:ln w="6350">
            <a:noFill/>
          </a:ln>
        </p:spPr>
      </p:pic>
      <p:cxnSp>
        <p:nvCxnSpPr>
          <p:cNvPr id="68" name="直線矢印コネクタ 47"/>
          <p:cNvCxnSpPr/>
          <p:nvPr/>
        </p:nvCxnSpPr>
        <p:spPr>
          <a:xfrm flipV="1">
            <a:off x="5381127" y="5408595"/>
            <a:ext cx="0" cy="1"/>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cxnSp>
        <p:nvCxnSpPr>
          <p:cNvPr id="120" name="直線矢印コネクタ 47"/>
          <p:cNvCxnSpPr>
            <a:stCxn id="88" idx="0"/>
            <a:endCxn id="121" idx="2"/>
          </p:cNvCxnSpPr>
          <p:nvPr/>
        </p:nvCxnSpPr>
        <p:spPr>
          <a:xfrm flipV="1">
            <a:off x="3595690" y="3863122"/>
            <a:ext cx="0" cy="1238775"/>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sp>
        <p:nvSpPr>
          <p:cNvPr id="121" name="角丸四角形 14"/>
          <p:cNvSpPr/>
          <p:nvPr/>
        </p:nvSpPr>
        <p:spPr>
          <a:xfrm>
            <a:off x="3207070" y="3427260"/>
            <a:ext cx="777240" cy="435862"/>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Create GT eForm</a:t>
            </a:r>
          </a:p>
        </p:txBody>
      </p:sp>
      <p:sp>
        <p:nvSpPr>
          <p:cNvPr id="123" name="角丸四角形 14"/>
          <p:cNvSpPr/>
          <p:nvPr/>
        </p:nvSpPr>
        <p:spPr>
          <a:xfrm>
            <a:off x="6341876" y="2076656"/>
            <a:ext cx="798014" cy="423187"/>
          </a:xfrm>
          <a:prstGeom prst="roundRect">
            <a:avLst/>
          </a:prstGeom>
          <a:solidFill>
            <a:srgbClr val="005BAA">
              <a:lumMod val="20000"/>
              <a:lumOff val="80000"/>
            </a:srgbClr>
          </a:solidFill>
          <a:ln w="9525" cap="flat" cmpd="sng" algn="ctr">
            <a:solidFill>
              <a:srgbClr val="A5B3DA"/>
            </a:solidFill>
            <a:prstDash val="solid"/>
          </a:ln>
          <a:effectLst>
            <a:outerShdw blurRad="40000" dist="20000" dir="5400000" rotWithShape="0">
              <a:srgbClr val="000000">
                <a:alpha val="38000"/>
              </a:srgbClr>
            </a:outerShdw>
          </a:effectLst>
        </p:spPr>
        <p:txBody>
          <a:bodyPr lIns="68526" tIns="34263" rIns="68526" bIns="34263" rtlCol="0" anchor="ctr"/>
          <a:lstStyle/>
          <a:p>
            <a:pPr algn="ctr">
              <a:defRPr/>
            </a:pPr>
            <a:r>
              <a:rPr lang="en-US" sz="800" dirty="0">
                <a:solidFill>
                  <a:sysClr val="windowText" lastClr="000000"/>
                </a:solidFill>
                <a:ea typeface="ＭＳ Ｐゴシック"/>
              </a:rPr>
              <a:t>Approver 2</a:t>
            </a:r>
          </a:p>
        </p:txBody>
      </p:sp>
      <p:cxnSp>
        <p:nvCxnSpPr>
          <p:cNvPr id="124" name="直線矢印コネクタ 47"/>
          <p:cNvCxnSpPr>
            <a:stCxn id="100" idx="3"/>
            <a:endCxn id="123" idx="1"/>
          </p:cNvCxnSpPr>
          <p:nvPr/>
        </p:nvCxnSpPr>
        <p:spPr>
          <a:xfrm>
            <a:off x="6096345" y="2288250"/>
            <a:ext cx="245531" cy="0"/>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pic>
        <p:nvPicPr>
          <p:cNvPr id="118" name="Picture 126" descr="envelopes with document_s"/>
          <p:cNvPicPr preferRelativeResize="0">
            <a:picLocks noChangeAspect="1" noChangeArrowheads="1"/>
          </p:cNvPicPr>
          <p:nvPr/>
        </p:nvPicPr>
        <p:blipFill>
          <a:blip r:embed="rId5" cstate="print"/>
          <a:srcRect/>
          <a:stretch>
            <a:fillRect/>
          </a:stretch>
        </p:blipFill>
        <p:spPr bwMode="auto">
          <a:xfrm>
            <a:off x="4420607" y="3001180"/>
            <a:ext cx="416015" cy="420518"/>
          </a:xfrm>
          <a:prstGeom prst="rect">
            <a:avLst/>
          </a:prstGeom>
          <a:noFill/>
          <a:ln w="9525">
            <a:noFill/>
            <a:miter lim="800000"/>
            <a:headEnd/>
            <a:tailEnd/>
          </a:ln>
        </p:spPr>
      </p:pic>
      <p:sp>
        <p:nvSpPr>
          <p:cNvPr id="119" name="TextBox 118"/>
          <p:cNvSpPr txBox="1"/>
          <p:nvPr/>
        </p:nvSpPr>
        <p:spPr>
          <a:xfrm>
            <a:off x="4095583" y="2763676"/>
            <a:ext cx="1016508" cy="223083"/>
          </a:xfrm>
          <a:prstGeom prst="rect">
            <a:avLst/>
          </a:prstGeom>
          <a:noFill/>
        </p:spPr>
        <p:txBody>
          <a:bodyPr wrap="square" lIns="68526" tIns="34263" rIns="68526" bIns="34263" rtlCol="0">
            <a:spAutoFit/>
          </a:bodyPr>
          <a:lstStyle/>
          <a:p>
            <a:pPr algn="ctr"/>
            <a:r>
              <a:rPr lang="en-US" sz="1000" dirty="0">
                <a:solidFill>
                  <a:schemeClr val="bg1"/>
                </a:solidFill>
                <a:ea typeface="ＭＳ Ｐゴシック"/>
              </a:rPr>
              <a:t>Notification</a:t>
            </a:r>
          </a:p>
        </p:txBody>
      </p:sp>
      <p:pic>
        <p:nvPicPr>
          <p:cNvPr id="125" name="Picture 126" descr="envelopes with document_s"/>
          <p:cNvPicPr preferRelativeResize="0">
            <a:picLocks noChangeAspect="1" noChangeArrowheads="1"/>
          </p:cNvPicPr>
          <p:nvPr/>
        </p:nvPicPr>
        <p:blipFill>
          <a:blip r:embed="rId5" cstate="print"/>
          <a:srcRect/>
          <a:stretch>
            <a:fillRect/>
          </a:stretch>
        </p:blipFill>
        <p:spPr bwMode="auto">
          <a:xfrm>
            <a:off x="5514989" y="3001180"/>
            <a:ext cx="416015" cy="420518"/>
          </a:xfrm>
          <a:prstGeom prst="rect">
            <a:avLst/>
          </a:prstGeom>
          <a:noFill/>
          <a:ln w="9525">
            <a:noFill/>
            <a:miter lim="800000"/>
            <a:headEnd/>
            <a:tailEnd/>
          </a:ln>
        </p:spPr>
      </p:pic>
      <p:sp>
        <p:nvSpPr>
          <p:cNvPr id="126" name="TextBox 125"/>
          <p:cNvSpPr txBox="1"/>
          <p:nvPr/>
        </p:nvSpPr>
        <p:spPr>
          <a:xfrm>
            <a:off x="5212138" y="2763676"/>
            <a:ext cx="1016508" cy="223083"/>
          </a:xfrm>
          <a:prstGeom prst="rect">
            <a:avLst/>
          </a:prstGeom>
          <a:noFill/>
        </p:spPr>
        <p:txBody>
          <a:bodyPr wrap="square" lIns="68526" tIns="34263" rIns="68526" bIns="34263" rtlCol="0">
            <a:spAutoFit/>
          </a:bodyPr>
          <a:lstStyle/>
          <a:p>
            <a:pPr algn="ctr"/>
            <a:r>
              <a:rPr lang="en-US" sz="1000" dirty="0">
                <a:solidFill>
                  <a:schemeClr val="bg1"/>
                </a:solidFill>
                <a:ea typeface="ＭＳ Ｐゴシック"/>
              </a:rPr>
              <a:t>Notification</a:t>
            </a:r>
          </a:p>
        </p:txBody>
      </p:sp>
      <p:cxnSp>
        <p:nvCxnSpPr>
          <p:cNvPr id="127" name="直線矢印コネクタ 47"/>
          <p:cNvCxnSpPr>
            <a:stCxn id="89" idx="3"/>
            <a:endCxn id="133" idx="1"/>
          </p:cNvCxnSpPr>
          <p:nvPr/>
        </p:nvCxnSpPr>
        <p:spPr>
          <a:xfrm>
            <a:off x="6904610" y="3636045"/>
            <a:ext cx="278048" cy="18286"/>
          </a:xfrm>
          <a:prstGeom prst="straightConnector1">
            <a:avLst/>
          </a:prstGeom>
          <a:noFill/>
          <a:ln w="25400" cap="flat" cmpd="sng" algn="ctr">
            <a:solidFill>
              <a:schemeClr val="bg2"/>
            </a:solidFill>
            <a:prstDash val="dot"/>
            <a:tailEnd type="arrow"/>
          </a:ln>
          <a:effectLst>
            <a:outerShdw blurRad="40000" dist="20000" dir="5400000" rotWithShape="0">
              <a:srgbClr val="000000">
                <a:alpha val="38000"/>
              </a:srgbClr>
            </a:outerShdw>
          </a:effectLst>
        </p:spPr>
      </p:cxnSp>
      <p:sp>
        <p:nvSpPr>
          <p:cNvPr id="128" name="TextBox 127"/>
          <p:cNvSpPr txBox="1"/>
          <p:nvPr/>
        </p:nvSpPr>
        <p:spPr>
          <a:xfrm>
            <a:off x="6197277" y="1806912"/>
            <a:ext cx="1068516" cy="207695"/>
          </a:xfrm>
          <a:prstGeom prst="rect">
            <a:avLst/>
          </a:prstGeom>
          <a:noFill/>
        </p:spPr>
        <p:txBody>
          <a:bodyPr wrap="square" lIns="68526" tIns="34263" rIns="68526" bIns="34263" rtlCol="0">
            <a:spAutoFit/>
          </a:bodyPr>
          <a:lstStyle/>
          <a:p>
            <a:pPr algn="ctr"/>
            <a:r>
              <a:rPr lang="en-US" sz="900" i="1" dirty="0">
                <a:ea typeface="ＭＳ Ｐゴシック"/>
              </a:rPr>
              <a:t>AP Director</a:t>
            </a:r>
          </a:p>
        </p:txBody>
      </p:sp>
      <p:sp>
        <p:nvSpPr>
          <p:cNvPr id="129" name="TextBox 128"/>
          <p:cNvSpPr txBox="1"/>
          <p:nvPr/>
        </p:nvSpPr>
        <p:spPr>
          <a:xfrm>
            <a:off x="6118813" y="2475940"/>
            <a:ext cx="1291964" cy="315416"/>
          </a:xfrm>
          <a:prstGeom prst="rect">
            <a:avLst/>
          </a:prstGeom>
          <a:noFill/>
        </p:spPr>
        <p:txBody>
          <a:bodyPr wrap="square" lIns="68526" tIns="34263" rIns="68526" bIns="34263" rtlCol="0">
            <a:spAutoFit/>
          </a:bodyPr>
          <a:lstStyle/>
          <a:p>
            <a:pPr algn="ctr">
              <a:defRPr/>
            </a:pPr>
            <a:r>
              <a:rPr lang="en-US" sz="800" dirty="0">
                <a:solidFill>
                  <a:schemeClr val="accent4"/>
                </a:solidFill>
                <a:ea typeface="ＭＳ Ｐゴシック"/>
              </a:rPr>
              <a:t>If Invoice is greater than $100,000</a:t>
            </a:r>
          </a:p>
        </p:txBody>
      </p:sp>
      <p:cxnSp>
        <p:nvCxnSpPr>
          <p:cNvPr id="92" name="直線矢印コネクタ 9"/>
          <p:cNvCxnSpPr>
            <a:stCxn id="103" idx="2"/>
            <a:endCxn id="91" idx="0"/>
          </p:cNvCxnSpPr>
          <p:nvPr/>
        </p:nvCxnSpPr>
        <p:spPr>
          <a:xfrm flipH="1">
            <a:off x="2321460" y="2502706"/>
            <a:ext cx="1" cy="2584433"/>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pic>
        <p:nvPicPr>
          <p:cNvPr id="45" name="Picture 44" descr="G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219" y="3017893"/>
            <a:ext cx="1741158" cy="163936"/>
          </a:xfrm>
          <a:prstGeom prst="rect">
            <a:avLst/>
          </a:prstGeom>
        </p:spPr>
      </p:pic>
      <p:sp>
        <p:nvSpPr>
          <p:cNvPr id="114" name="Chevron 113"/>
          <p:cNvSpPr/>
          <p:nvPr/>
        </p:nvSpPr>
        <p:spPr bwMode="auto">
          <a:xfrm>
            <a:off x="3755349" y="981556"/>
            <a:ext cx="3566545" cy="310922"/>
          </a:xfrm>
          <a:prstGeom prst="chevron">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68526" tIns="34263" rIns="68526" bIns="34263" numCol="1" rtlCol="0" anchor="ctr" anchorCtr="0" compatLnSpc="1">
            <a:prstTxWarp prst="textNoShape">
              <a:avLst/>
            </a:prstTxWarp>
          </a:bodyPr>
          <a:lstStyle/>
          <a:p>
            <a:pPr algn="ctr">
              <a:defRPr/>
            </a:pPr>
            <a:r>
              <a:rPr lang="en-US" sz="1400" dirty="0">
                <a:solidFill>
                  <a:srgbClr val="FFFFFF"/>
                </a:solidFill>
                <a:ea typeface="ＭＳ Ｐゴシック"/>
              </a:rPr>
              <a:t>Manage &amp; Follow up</a:t>
            </a:r>
          </a:p>
        </p:txBody>
      </p:sp>
      <p:sp>
        <p:nvSpPr>
          <p:cNvPr id="59" name="Chevron 58"/>
          <p:cNvSpPr/>
          <p:nvPr/>
        </p:nvSpPr>
        <p:spPr bwMode="auto">
          <a:xfrm>
            <a:off x="7043648" y="981797"/>
            <a:ext cx="1846352" cy="310681"/>
          </a:xfrm>
          <a:prstGeom prst="chevron">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none" lIns="0" tIns="0" rIns="68526" bIns="34263" numCol="1" rtlCol="0" anchor="ctr" anchorCtr="0" compatLnSpc="1">
            <a:prstTxWarp prst="textNoShape">
              <a:avLst/>
            </a:prstTxWarp>
          </a:bodyPr>
          <a:lstStyle/>
          <a:p>
            <a:pPr algn="ctr">
              <a:defRPr/>
            </a:pPr>
            <a:r>
              <a:rPr lang="en-US" sz="1400" dirty="0">
                <a:solidFill>
                  <a:srgbClr val="FFFFFF"/>
                </a:solidFill>
                <a:ea typeface="ＭＳ Ｐゴシック"/>
              </a:rPr>
              <a:t>Process Payments</a:t>
            </a:r>
          </a:p>
        </p:txBody>
      </p:sp>
      <p:cxnSp>
        <p:nvCxnSpPr>
          <p:cNvPr id="132" name="直線矢印コネクタ 9"/>
          <p:cNvCxnSpPr>
            <a:stCxn id="90" idx="3"/>
            <a:endCxn id="52" idx="3"/>
          </p:cNvCxnSpPr>
          <p:nvPr/>
        </p:nvCxnSpPr>
        <p:spPr>
          <a:xfrm flipV="1">
            <a:off x="8093258" y="4051718"/>
            <a:ext cx="282031" cy="1259980"/>
          </a:xfrm>
          <a:prstGeom prst="bentConnector2">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sp>
        <p:nvSpPr>
          <p:cNvPr id="52" name="Magnetic Disk 51"/>
          <p:cNvSpPr/>
          <p:nvPr/>
        </p:nvSpPr>
        <p:spPr>
          <a:xfrm>
            <a:off x="8059447" y="3203501"/>
            <a:ext cx="631684" cy="848217"/>
          </a:xfrm>
          <a:prstGeom prst="flowChartMagneticDisk">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PeopleSoft System</a:t>
            </a:r>
          </a:p>
        </p:txBody>
      </p:sp>
      <p:pic>
        <p:nvPicPr>
          <p:cNvPr id="117" name="Picture 5" descr="C:\Users\C15137\AppData\Local\Microsoft\Windows\Temporary Internet Files\Content.IE5\LP2XQ912\MC900432605[1].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12852" y="3195145"/>
            <a:ext cx="350444" cy="422372"/>
          </a:xfrm>
          <a:prstGeom prst="rect">
            <a:avLst/>
          </a:prstGeom>
          <a:noFill/>
          <a:extLst>
            <a:ext uri="{909E8E84-426E-40dd-AFC4-6F175D3DCCD1}">
              <a14:hiddenFill xmlns="" xmlns:a14="http://schemas.microsoft.com/office/drawing/2010/main">
                <a:solidFill>
                  <a:srgbClr val="FFFFFF"/>
                </a:solidFill>
              </a14:hiddenFill>
            </a:ext>
          </a:extLst>
        </p:spPr>
      </p:pic>
      <p:sp>
        <p:nvSpPr>
          <p:cNvPr id="133" name="角丸四角形 14"/>
          <p:cNvSpPr/>
          <p:nvPr/>
        </p:nvSpPr>
        <p:spPr>
          <a:xfrm>
            <a:off x="7182658" y="3436400"/>
            <a:ext cx="777240" cy="435862"/>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Finalize GT eForm</a:t>
            </a:r>
          </a:p>
        </p:txBody>
      </p:sp>
      <p:cxnSp>
        <p:nvCxnSpPr>
          <p:cNvPr id="137" name="直線矢印コネクタ 9"/>
          <p:cNvCxnSpPr>
            <a:stCxn id="133" idx="2"/>
            <a:endCxn id="90" idx="0"/>
          </p:cNvCxnSpPr>
          <p:nvPr/>
        </p:nvCxnSpPr>
        <p:spPr>
          <a:xfrm flipH="1">
            <a:off x="7564701" y="3872262"/>
            <a:ext cx="6577" cy="1221516"/>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sp>
        <p:nvSpPr>
          <p:cNvPr id="142" name="TextBox 141"/>
          <p:cNvSpPr txBox="1"/>
          <p:nvPr/>
        </p:nvSpPr>
        <p:spPr>
          <a:xfrm rot="16200000">
            <a:off x="1753474" y="3467981"/>
            <a:ext cx="988786"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Paper Invoice</a:t>
            </a:r>
          </a:p>
        </p:txBody>
      </p:sp>
      <p:sp>
        <p:nvSpPr>
          <p:cNvPr id="143" name="TextBox 142"/>
          <p:cNvSpPr txBox="1"/>
          <p:nvPr/>
        </p:nvSpPr>
        <p:spPr>
          <a:xfrm rot="16200000">
            <a:off x="3252790" y="4169876"/>
            <a:ext cx="484918"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XML</a:t>
            </a:r>
          </a:p>
        </p:txBody>
      </p:sp>
      <p:sp>
        <p:nvSpPr>
          <p:cNvPr id="144" name="TextBox 143"/>
          <p:cNvSpPr txBox="1"/>
          <p:nvPr/>
        </p:nvSpPr>
        <p:spPr>
          <a:xfrm rot="16200000">
            <a:off x="3370020" y="4169876"/>
            <a:ext cx="642570"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Scan PDF</a:t>
            </a:r>
          </a:p>
        </p:txBody>
      </p:sp>
      <p:sp>
        <p:nvSpPr>
          <p:cNvPr id="145" name="TextBox 144"/>
          <p:cNvSpPr txBox="1"/>
          <p:nvPr/>
        </p:nvSpPr>
        <p:spPr>
          <a:xfrm rot="16200000">
            <a:off x="7222340" y="4111729"/>
            <a:ext cx="484918"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XML</a:t>
            </a:r>
          </a:p>
        </p:txBody>
      </p:sp>
      <p:sp>
        <p:nvSpPr>
          <p:cNvPr id="146" name="TextBox 145"/>
          <p:cNvSpPr txBox="1"/>
          <p:nvPr/>
        </p:nvSpPr>
        <p:spPr>
          <a:xfrm rot="16200000">
            <a:off x="7264710" y="4050174"/>
            <a:ext cx="825710" cy="31541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Standardized PDF</a:t>
            </a:r>
          </a:p>
        </p:txBody>
      </p:sp>
      <p:sp>
        <p:nvSpPr>
          <p:cNvPr id="151" name="TextBox 150"/>
          <p:cNvSpPr txBox="1"/>
          <p:nvPr/>
        </p:nvSpPr>
        <p:spPr>
          <a:xfrm rot="16200000">
            <a:off x="8045113" y="4257138"/>
            <a:ext cx="468046"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CI</a:t>
            </a:r>
          </a:p>
        </p:txBody>
      </p:sp>
      <p:pic>
        <p:nvPicPr>
          <p:cNvPr id="5" name="Picture 4" descr="logo-iris (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922" y="5021968"/>
            <a:ext cx="1323168" cy="917047"/>
          </a:xfrm>
          <a:prstGeom prst="rect">
            <a:avLst/>
          </a:prstGeom>
        </p:spPr>
      </p:pic>
    </p:spTree>
    <p:extLst>
      <p:ext uri="{BB962C8B-B14F-4D97-AF65-F5344CB8AC3E}">
        <p14:creationId xmlns:p14="http://schemas.microsoft.com/office/powerpoint/2010/main" val="22231590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r="35996"/>
          <a:stretch/>
        </p:blipFill>
        <p:spPr bwMode="auto">
          <a:xfrm>
            <a:off x="4714831" y="1876893"/>
            <a:ext cx="3852008" cy="29090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Receive- Scan- Extract - Verify</a:t>
            </a:r>
            <a:endParaRPr lang="en-US" dirty="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162" y="3442436"/>
            <a:ext cx="1121868" cy="1117144"/>
          </a:xfrm>
          <a:prstGeom prst="rect">
            <a:avLst/>
          </a:prstGeom>
        </p:spPr>
      </p:pic>
      <p:sp>
        <p:nvSpPr>
          <p:cNvPr id="29" name="TextBox 28"/>
          <p:cNvSpPr txBox="1"/>
          <p:nvPr/>
        </p:nvSpPr>
        <p:spPr>
          <a:xfrm>
            <a:off x="5369148" y="4975250"/>
            <a:ext cx="2716020" cy="346194"/>
          </a:xfrm>
          <a:prstGeom prst="rect">
            <a:avLst/>
          </a:prstGeom>
          <a:noFill/>
        </p:spPr>
        <p:txBody>
          <a:bodyPr wrap="none" lIns="68526" tIns="34263" rIns="68526" bIns="34263" rtlCol="0">
            <a:spAutoFit/>
          </a:bodyPr>
          <a:lstStyle/>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EXTRACT and VERIFY!</a:t>
            </a:r>
          </a:p>
        </p:txBody>
      </p:sp>
      <p:grpSp>
        <p:nvGrpSpPr>
          <p:cNvPr id="3" name="Group 2"/>
          <p:cNvGrpSpPr/>
          <p:nvPr/>
        </p:nvGrpSpPr>
        <p:grpSpPr>
          <a:xfrm>
            <a:off x="664329" y="2343118"/>
            <a:ext cx="1483250" cy="1978163"/>
            <a:chOff x="154394" y="1841814"/>
            <a:chExt cx="1585137" cy="1978163"/>
          </a:xfrm>
        </p:grpSpPr>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394" y="1841814"/>
              <a:ext cx="1318438" cy="1700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643" y="1941335"/>
              <a:ext cx="1318438" cy="1700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1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368" y="2034507"/>
              <a:ext cx="1318438" cy="1700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3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093" y="2119461"/>
              <a:ext cx="1318438" cy="1700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8345" y="2165513"/>
            <a:ext cx="1807532" cy="2291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Right Arrow 23"/>
          <p:cNvSpPr/>
          <p:nvPr/>
        </p:nvSpPr>
        <p:spPr bwMode="auto">
          <a:xfrm>
            <a:off x="1177290" y="4761752"/>
            <a:ext cx="3710187" cy="853818"/>
          </a:xfrm>
          <a:prstGeom prst="rightArrow">
            <a:avLst>
              <a:gd name="adj1" fmla="val 61437"/>
              <a:gd name="adj2" fmla="val 67130"/>
            </a:avLst>
          </a:prstGeom>
          <a:solidFill>
            <a:schemeClr val="tx2"/>
          </a:solidFill>
          <a:ln>
            <a:headEnd type="none" w="med" len="med"/>
            <a:tailEnd type="none" w="med" len="med"/>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wrap="square" lIns="68526" tIns="34263" rIns="68526" bIns="34263" numCol="1" rtlCol="0" anchor="t" anchorCtr="0" compatLnSpc="1">
            <a:prstTxWarp prst="textNoShape">
              <a:avLst/>
            </a:prstTxWarp>
          </a:bodyPr>
          <a:lstStyle/>
          <a:p>
            <a:pPr algn="ctr"/>
            <a:endParaRPr lang="en-US" sz="900" dirty="0">
              <a:solidFill>
                <a:srgbClr val="000000"/>
              </a:solidFill>
              <a:latin typeface="Trebuchet MS" charset="0"/>
              <a:ea typeface="ＭＳ Ｐゴシック" charset="0"/>
            </a:endParaRPr>
          </a:p>
        </p:txBody>
      </p:sp>
      <p:sp>
        <p:nvSpPr>
          <p:cNvPr id="18" name="TextBox 17"/>
          <p:cNvSpPr txBox="1"/>
          <p:nvPr/>
        </p:nvSpPr>
        <p:spPr>
          <a:xfrm>
            <a:off x="1223010" y="5025972"/>
            <a:ext cx="3965965" cy="300028"/>
          </a:xfrm>
          <a:prstGeom prst="rect">
            <a:avLst/>
          </a:prstGeom>
          <a:noFill/>
        </p:spPr>
        <p:txBody>
          <a:bodyPr wrap="square" lIns="68526" tIns="34263" rIns="68526" bIns="34263" rtlCol="0">
            <a:spAutoFit/>
          </a:bodyPr>
          <a:lstStyle/>
          <a:p>
            <a:r>
              <a:rPr lang="en-US" sz="1050" dirty="0">
                <a:solidFill>
                  <a:schemeClr val="tx1"/>
                </a:solidFill>
                <a:latin typeface="+mn-lt"/>
              </a:rPr>
              <a:t>Scan Paper  Documents </a:t>
            </a:r>
            <a:r>
              <a:rPr lang="en-US" sz="1500" dirty="0">
                <a:solidFill>
                  <a:schemeClr val="tx1"/>
                </a:solidFill>
                <a:latin typeface="+mn-lt"/>
              </a:rPr>
              <a:t>OR </a:t>
            </a:r>
            <a:r>
              <a:rPr lang="en-US" sz="1050" dirty="0">
                <a:solidFill>
                  <a:schemeClr val="tx1"/>
                </a:solidFill>
                <a:latin typeface="+mn-lt"/>
              </a:rPr>
              <a:t>Receive by Email</a:t>
            </a:r>
          </a:p>
        </p:txBody>
      </p:sp>
    </p:spTree>
    <p:extLst>
      <p:ext uri="{BB962C8B-B14F-4D97-AF65-F5344CB8AC3E}">
        <p14:creationId xmlns:p14="http://schemas.microsoft.com/office/powerpoint/2010/main" val="7366327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PeopleSoft Split Screen</a:t>
            </a:r>
            <a:br>
              <a:rPr lang="en-US" dirty="0"/>
            </a:br>
            <a:endParaRPr lang="en-US" dirty="0"/>
          </a:p>
        </p:txBody>
      </p:sp>
      <p:sp>
        <p:nvSpPr>
          <p:cNvPr id="8" name="Title 1"/>
          <p:cNvSpPr txBox="1">
            <a:spLocks/>
          </p:cNvSpPr>
          <p:nvPr/>
        </p:nvSpPr>
        <p:spPr>
          <a:xfrm>
            <a:off x="1774825" y="1080223"/>
            <a:ext cx="6185916" cy="637794"/>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endParaRPr lang="en-US" sz="27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72" y="1612139"/>
            <a:ext cx="6157408" cy="361598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Rounded Rectangle 5"/>
          <p:cNvSpPr/>
          <p:nvPr/>
        </p:nvSpPr>
        <p:spPr bwMode="auto">
          <a:xfrm>
            <a:off x="6362922" y="1828800"/>
            <a:ext cx="2962021" cy="2800952"/>
          </a:xfrm>
          <a:prstGeom prst="roundRect">
            <a:avLst>
              <a:gd name="adj" fmla="val 8105"/>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51435" tIns="25718" rIns="51435" bIns="25718" numCol="1" rtlCol="0" anchor="t" anchorCtr="0" compatLnSpc="1">
            <a:prstTxWarp prst="textNoShape">
              <a:avLst/>
            </a:prstTxWarp>
          </a:bodyPr>
          <a:lstStyle/>
          <a:p>
            <a:pPr algn="ctr"/>
            <a:endParaRPr lang="en-US" sz="1400" b="0" dirty="0"/>
          </a:p>
        </p:txBody>
      </p:sp>
      <p:sp>
        <p:nvSpPr>
          <p:cNvPr id="7" name="Content Placeholder 6"/>
          <p:cNvSpPr>
            <a:spLocks noGrp="1"/>
          </p:cNvSpPr>
          <p:nvPr>
            <p:ph type="body" idx="1"/>
          </p:nvPr>
        </p:nvSpPr>
        <p:spPr>
          <a:xfrm>
            <a:off x="6362922" y="1926256"/>
            <a:ext cx="2962021" cy="2674621"/>
          </a:xfrm>
        </p:spPr>
        <p:txBody>
          <a:bodyPr/>
          <a:lstStyle/>
          <a:p>
            <a:r>
              <a:rPr lang="en-US" sz="1800" dirty="0">
                <a:solidFill>
                  <a:schemeClr val="tx1"/>
                </a:solidFill>
              </a:rPr>
              <a:t>Document Management Features </a:t>
            </a:r>
          </a:p>
          <a:p>
            <a:pPr lvl="1"/>
            <a:r>
              <a:rPr lang="en-US" sz="1400" dirty="0">
                <a:solidFill>
                  <a:schemeClr val="tx1"/>
                </a:solidFill>
              </a:rPr>
              <a:t>Add related content </a:t>
            </a:r>
          </a:p>
          <a:p>
            <a:pPr lvl="1"/>
            <a:r>
              <a:rPr lang="en-US" sz="1400" dirty="0">
                <a:solidFill>
                  <a:schemeClr val="tx1"/>
                </a:solidFill>
              </a:rPr>
              <a:t>Check out/ Check in, Version Control</a:t>
            </a:r>
          </a:p>
          <a:p>
            <a:pPr lvl="1"/>
            <a:r>
              <a:rPr lang="en-US" sz="1400" dirty="0">
                <a:solidFill>
                  <a:schemeClr val="tx1"/>
                </a:solidFill>
              </a:rPr>
              <a:t>Share via email</a:t>
            </a:r>
          </a:p>
          <a:p>
            <a:pPr lvl="1"/>
            <a:r>
              <a:rPr lang="en-US" sz="1400" dirty="0">
                <a:solidFill>
                  <a:schemeClr val="tx1"/>
                </a:solidFill>
              </a:rPr>
              <a:t>Download content</a:t>
            </a:r>
          </a:p>
          <a:p>
            <a:pPr lvl="1"/>
            <a:r>
              <a:rPr lang="en-US" sz="1400" dirty="0">
                <a:solidFill>
                  <a:schemeClr val="tx1"/>
                </a:solidFill>
              </a:rPr>
              <a:t>Search repository</a:t>
            </a:r>
          </a:p>
          <a:p>
            <a:endParaRPr lang="en-US" sz="1800" dirty="0">
              <a:solidFill>
                <a:schemeClr val="tx1"/>
              </a:solidFill>
            </a:endParaRPr>
          </a:p>
        </p:txBody>
      </p:sp>
    </p:spTree>
    <p:extLst>
      <p:ext uri="{BB962C8B-B14F-4D97-AF65-F5344CB8AC3E}">
        <p14:creationId xmlns:p14="http://schemas.microsoft.com/office/powerpoint/2010/main" val="385607703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角丸四角形 24"/>
          <p:cNvSpPr/>
          <p:nvPr/>
        </p:nvSpPr>
        <p:spPr>
          <a:xfrm>
            <a:off x="325852" y="2977825"/>
            <a:ext cx="8497495" cy="1565619"/>
          </a:xfrm>
          <a:prstGeom prst="roundRect">
            <a:avLst>
              <a:gd name="adj" fmla="val 0"/>
            </a:avLst>
          </a:prstGeom>
          <a:solidFill>
            <a:schemeClr val="accent1">
              <a:lumMod val="20000"/>
              <a:lumOff val="80000"/>
            </a:schemeClr>
          </a:solidFill>
          <a:ln w="9525"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lIns="68526" tIns="34263" rIns="68526" bIns="34263" rtlCol="0" anchor="t"/>
          <a:lstStyle/>
          <a:p>
            <a:pPr algn="ctr"/>
            <a:endParaRPr lang="en-US" sz="1400" u="sng" dirty="0">
              <a:solidFill>
                <a:sysClr val="windowText" lastClr="000000"/>
              </a:solidFill>
              <a:ea typeface="ＭＳ Ｐゴシック"/>
            </a:endParaRPr>
          </a:p>
        </p:txBody>
      </p:sp>
      <p:sp>
        <p:nvSpPr>
          <p:cNvPr id="2" name="Title 1"/>
          <p:cNvSpPr>
            <a:spLocks noGrp="1"/>
          </p:cNvSpPr>
          <p:nvPr>
            <p:ph type="title"/>
          </p:nvPr>
        </p:nvSpPr>
        <p:spPr/>
        <p:txBody>
          <a:bodyPr/>
          <a:lstStyle/>
          <a:p>
            <a:r>
              <a:rPr lang="en-US" sz="3200" dirty="0"/>
              <a:t>Solution Sample - Automated AP Process</a:t>
            </a:r>
          </a:p>
        </p:txBody>
      </p:sp>
      <p:sp>
        <p:nvSpPr>
          <p:cNvPr id="62" name="Pentagon 61"/>
          <p:cNvSpPr/>
          <p:nvPr/>
        </p:nvSpPr>
        <p:spPr bwMode="auto">
          <a:xfrm>
            <a:off x="320878" y="986418"/>
            <a:ext cx="4507389" cy="341034"/>
          </a:xfrm>
          <a:prstGeom prst="homePlate">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68526" tIns="34263" rIns="68526" bIns="34263" numCol="1" rtlCol="0" anchor="ctr" anchorCtr="0" compatLnSpc="1">
            <a:prstTxWarp prst="textNoShape">
              <a:avLst/>
            </a:prstTxWarp>
          </a:bodyPr>
          <a:lstStyle/>
          <a:p>
            <a:pPr algn="ctr">
              <a:defRPr/>
            </a:pPr>
            <a:r>
              <a:rPr lang="en-US" sz="1400" dirty="0">
                <a:solidFill>
                  <a:srgbClr val="FFFFFF"/>
                </a:solidFill>
                <a:ea typeface="ＭＳ Ｐゴシック"/>
              </a:rPr>
              <a:t>Receive, Scan, Extract</a:t>
            </a:r>
          </a:p>
        </p:txBody>
      </p:sp>
      <p:sp>
        <p:nvSpPr>
          <p:cNvPr id="63" name="AutoShape 39"/>
          <p:cNvSpPr>
            <a:spLocks noChangeArrowheads="1"/>
          </p:cNvSpPr>
          <p:nvPr/>
        </p:nvSpPr>
        <p:spPr bwMode="auto">
          <a:xfrm>
            <a:off x="320878" y="1292478"/>
            <a:ext cx="8502469" cy="1483903"/>
          </a:xfrm>
          <a:prstGeom prst="roundRect">
            <a:avLst>
              <a:gd name="adj" fmla="val 0"/>
            </a:avLst>
          </a:prstGeom>
          <a:solidFill>
            <a:schemeClr val="bg1">
              <a:lumMod val="95000"/>
            </a:schemeClr>
          </a:solidFill>
          <a:ln w="9525" cap="flat" cmpd="sng" algn="ctr">
            <a:solidFill>
              <a:srgbClr val="A5B3DA"/>
            </a:solidFill>
            <a:prstDash val="solid"/>
            <a:headEnd/>
            <a:tailEnd/>
          </a:ln>
          <a:effectLst>
            <a:outerShdw blurRad="40000" dist="20000" dir="5400000" rotWithShape="0">
              <a:srgbClr val="000000">
                <a:alpha val="38000"/>
              </a:srgbClr>
            </a:outerShdw>
          </a:effectLst>
        </p:spPr>
        <p:txBody>
          <a:bodyPr wrap="none" lIns="0" tIns="0" rIns="0" bIns="0" anchor="t" anchorCtr="0"/>
          <a:lstStyle/>
          <a:p>
            <a:endParaRPr lang="ja-JP" altLang="en-US" sz="1400" dirty="0">
              <a:ea typeface="MS UI Gothic"/>
              <a:cs typeface="Arial" pitchFamily="34" charset="0"/>
            </a:endParaRPr>
          </a:p>
        </p:txBody>
      </p:sp>
      <p:grpSp>
        <p:nvGrpSpPr>
          <p:cNvPr id="64" name="Group 63"/>
          <p:cNvGrpSpPr/>
          <p:nvPr/>
        </p:nvGrpSpPr>
        <p:grpSpPr>
          <a:xfrm>
            <a:off x="2017833" y="1839290"/>
            <a:ext cx="459821" cy="435842"/>
            <a:chOff x="1075719" y="2312286"/>
            <a:chExt cx="3219834" cy="2453967"/>
          </a:xfrm>
        </p:grpSpPr>
        <p:sp>
          <p:nvSpPr>
            <p:cNvPr id="65" name="Freeform 7"/>
            <p:cNvSpPr>
              <a:spLocks/>
            </p:cNvSpPr>
            <p:nvPr/>
          </p:nvSpPr>
          <p:spPr bwMode="auto">
            <a:xfrm>
              <a:off x="3726782" y="3595743"/>
              <a:ext cx="568771" cy="328564"/>
            </a:xfrm>
            <a:custGeom>
              <a:avLst/>
              <a:gdLst>
                <a:gd name="T0" fmla="*/ 0 w 59"/>
                <a:gd name="T1" fmla="*/ 0 h 32"/>
                <a:gd name="T2" fmla="*/ 59 w 59"/>
                <a:gd name="T3" fmla="*/ 4 h 32"/>
                <a:gd name="T4" fmla="*/ 0 w 59"/>
                <a:gd name="T5" fmla="*/ 32 h 32"/>
                <a:gd name="T6" fmla="*/ 0 w 59"/>
                <a:gd name="T7" fmla="*/ 0 h 32"/>
              </a:gdLst>
              <a:ahLst/>
              <a:cxnLst>
                <a:cxn ang="0">
                  <a:pos x="T0" y="T1"/>
                </a:cxn>
                <a:cxn ang="0">
                  <a:pos x="T2" y="T3"/>
                </a:cxn>
                <a:cxn ang="0">
                  <a:pos x="T4" y="T5"/>
                </a:cxn>
                <a:cxn ang="0">
                  <a:pos x="T6" y="T7"/>
                </a:cxn>
              </a:cxnLst>
              <a:rect l="0" t="0" r="r" b="b"/>
              <a:pathLst>
                <a:path w="59" h="32">
                  <a:moveTo>
                    <a:pt x="0" y="0"/>
                  </a:moveTo>
                  <a:lnTo>
                    <a:pt x="59" y="4"/>
                  </a:lnTo>
                  <a:lnTo>
                    <a:pt x="0" y="32"/>
                  </a:lnTo>
                  <a:lnTo>
                    <a:pt x="0" y="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66" name="Freeform 8"/>
            <p:cNvSpPr>
              <a:spLocks/>
            </p:cNvSpPr>
            <p:nvPr/>
          </p:nvSpPr>
          <p:spPr bwMode="auto">
            <a:xfrm>
              <a:off x="3726782" y="3595743"/>
              <a:ext cx="568771" cy="328564"/>
            </a:xfrm>
            <a:custGeom>
              <a:avLst/>
              <a:gdLst>
                <a:gd name="T0" fmla="*/ 0 w 59"/>
                <a:gd name="T1" fmla="*/ 0 h 32"/>
                <a:gd name="T2" fmla="*/ 59 w 59"/>
                <a:gd name="T3" fmla="*/ 4 h 32"/>
                <a:gd name="T4" fmla="*/ 0 w 59"/>
                <a:gd name="T5" fmla="*/ 32 h 32"/>
                <a:gd name="T6" fmla="*/ 0 w 59"/>
                <a:gd name="T7" fmla="*/ 0 h 32"/>
              </a:gdLst>
              <a:ahLst/>
              <a:cxnLst>
                <a:cxn ang="0">
                  <a:pos x="T0" y="T1"/>
                </a:cxn>
                <a:cxn ang="0">
                  <a:pos x="T2" y="T3"/>
                </a:cxn>
                <a:cxn ang="0">
                  <a:pos x="T4" y="T5"/>
                </a:cxn>
                <a:cxn ang="0">
                  <a:pos x="T6" y="T7"/>
                </a:cxn>
              </a:cxnLst>
              <a:rect l="0" t="0" r="r" b="b"/>
              <a:pathLst>
                <a:path w="59" h="32">
                  <a:moveTo>
                    <a:pt x="0" y="0"/>
                  </a:moveTo>
                  <a:lnTo>
                    <a:pt x="59" y="4"/>
                  </a:lnTo>
                  <a:lnTo>
                    <a:pt x="0" y="32"/>
                  </a:lnTo>
                  <a:lnTo>
                    <a:pt x="0" y="0"/>
                  </a:lnTo>
                  <a:close/>
                </a:path>
              </a:pathLst>
            </a:custGeom>
            <a:noFill/>
            <a:ln w="1"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0" name="Freeform 9"/>
            <p:cNvSpPr>
              <a:spLocks/>
            </p:cNvSpPr>
            <p:nvPr/>
          </p:nvSpPr>
          <p:spPr bwMode="auto">
            <a:xfrm>
              <a:off x="1075719" y="2938615"/>
              <a:ext cx="2651063" cy="1827638"/>
            </a:xfrm>
            <a:custGeom>
              <a:avLst/>
              <a:gdLst>
                <a:gd name="T0" fmla="*/ 0 w 275"/>
                <a:gd name="T1" fmla="*/ 32 h 178"/>
                <a:gd name="T2" fmla="*/ 0 w 275"/>
                <a:gd name="T3" fmla="*/ 146 h 178"/>
                <a:gd name="T4" fmla="*/ 91 w 275"/>
                <a:gd name="T5" fmla="*/ 178 h 178"/>
                <a:gd name="T6" fmla="*/ 91 w 275"/>
                <a:gd name="T7" fmla="*/ 64 h 178"/>
                <a:gd name="T8" fmla="*/ 275 w 275"/>
                <a:gd name="T9" fmla="*/ 18 h 178"/>
                <a:gd name="T10" fmla="*/ 160 w 275"/>
                <a:gd name="T11" fmla="*/ 0 h 178"/>
                <a:gd name="T12" fmla="*/ 0 w 275"/>
                <a:gd name="T13" fmla="*/ 32 h 178"/>
              </a:gdLst>
              <a:ahLst/>
              <a:cxnLst>
                <a:cxn ang="0">
                  <a:pos x="T0" y="T1"/>
                </a:cxn>
                <a:cxn ang="0">
                  <a:pos x="T2" y="T3"/>
                </a:cxn>
                <a:cxn ang="0">
                  <a:pos x="T4" y="T5"/>
                </a:cxn>
                <a:cxn ang="0">
                  <a:pos x="T6" y="T7"/>
                </a:cxn>
                <a:cxn ang="0">
                  <a:pos x="T8" y="T9"/>
                </a:cxn>
                <a:cxn ang="0">
                  <a:pos x="T10" y="T11"/>
                </a:cxn>
                <a:cxn ang="0">
                  <a:pos x="T12" y="T13"/>
                </a:cxn>
              </a:cxnLst>
              <a:rect l="0" t="0" r="r" b="b"/>
              <a:pathLst>
                <a:path w="275" h="178">
                  <a:moveTo>
                    <a:pt x="0" y="32"/>
                  </a:moveTo>
                  <a:lnTo>
                    <a:pt x="0" y="146"/>
                  </a:lnTo>
                  <a:lnTo>
                    <a:pt x="91" y="178"/>
                  </a:lnTo>
                  <a:lnTo>
                    <a:pt x="91" y="64"/>
                  </a:lnTo>
                  <a:lnTo>
                    <a:pt x="275" y="18"/>
                  </a:lnTo>
                  <a:lnTo>
                    <a:pt x="160" y="0"/>
                  </a:lnTo>
                  <a:lnTo>
                    <a:pt x="0" y="32"/>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1" name="Freeform 10"/>
            <p:cNvSpPr>
              <a:spLocks/>
            </p:cNvSpPr>
            <p:nvPr/>
          </p:nvSpPr>
          <p:spPr bwMode="auto">
            <a:xfrm>
              <a:off x="1952978" y="3123432"/>
              <a:ext cx="1860563" cy="1642821"/>
            </a:xfrm>
            <a:custGeom>
              <a:avLst/>
              <a:gdLst>
                <a:gd name="T0" fmla="*/ 0 w 193"/>
                <a:gd name="T1" fmla="*/ 64 h 160"/>
                <a:gd name="T2" fmla="*/ 184 w 193"/>
                <a:gd name="T3" fmla="*/ 0 h 160"/>
                <a:gd name="T4" fmla="*/ 193 w 193"/>
                <a:gd name="T5" fmla="*/ 9 h 160"/>
                <a:gd name="T6" fmla="*/ 193 w 193"/>
                <a:gd name="T7" fmla="*/ 119 h 160"/>
                <a:gd name="T8" fmla="*/ 0 w 193"/>
                <a:gd name="T9" fmla="*/ 160 h 160"/>
                <a:gd name="T10" fmla="*/ 0 w 193"/>
                <a:gd name="T11" fmla="*/ 64 h 160"/>
              </a:gdLst>
              <a:ahLst/>
              <a:cxnLst>
                <a:cxn ang="0">
                  <a:pos x="T0" y="T1"/>
                </a:cxn>
                <a:cxn ang="0">
                  <a:pos x="T2" y="T3"/>
                </a:cxn>
                <a:cxn ang="0">
                  <a:pos x="T4" y="T5"/>
                </a:cxn>
                <a:cxn ang="0">
                  <a:pos x="T6" y="T7"/>
                </a:cxn>
                <a:cxn ang="0">
                  <a:pos x="T8" y="T9"/>
                </a:cxn>
                <a:cxn ang="0">
                  <a:pos x="T10" y="T11"/>
                </a:cxn>
              </a:cxnLst>
              <a:rect l="0" t="0" r="r" b="b"/>
              <a:pathLst>
                <a:path w="193" h="160">
                  <a:moveTo>
                    <a:pt x="0" y="64"/>
                  </a:moveTo>
                  <a:lnTo>
                    <a:pt x="184" y="0"/>
                  </a:lnTo>
                  <a:lnTo>
                    <a:pt x="193" y="9"/>
                  </a:lnTo>
                  <a:lnTo>
                    <a:pt x="193" y="119"/>
                  </a:lnTo>
                  <a:lnTo>
                    <a:pt x="0" y="160"/>
                  </a:lnTo>
                  <a:lnTo>
                    <a:pt x="0" y="6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3" name="Freeform 12"/>
            <p:cNvSpPr>
              <a:spLocks/>
            </p:cNvSpPr>
            <p:nvPr/>
          </p:nvSpPr>
          <p:spPr bwMode="auto">
            <a:xfrm>
              <a:off x="1075719" y="3267179"/>
              <a:ext cx="877259" cy="369635"/>
            </a:xfrm>
            <a:custGeom>
              <a:avLst/>
              <a:gdLst>
                <a:gd name="T0" fmla="*/ 91 w 91"/>
                <a:gd name="T1" fmla="*/ 32 h 36"/>
                <a:gd name="T2" fmla="*/ 0 w 91"/>
                <a:gd name="T3" fmla="*/ 0 h 36"/>
                <a:gd name="T4" fmla="*/ 0 w 91"/>
                <a:gd name="T5" fmla="*/ 4 h 36"/>
                <a:gd name="T6" fmla="*/ 91 w 91"/>
                <a:gd name="T7" fmla="*/ 36 h 36"/>
                <a:gd name="T8" fmla="*/ 91 w 91"/>
                <a:gd name="T9" fmla="*/ 32 h 36"/>
              </a:gdLst>
              <a:ahLst/>
              <a:cxnLst>
                <a:cxn ang="0">
                  <a:pos x="T0" y="T1"/>
                </a:cxn>
                <a:cxn ang="0">
                  <a:pos x="T2" y="T3"/>
                </a:cxn>
                <a:cxn ang="0">
                  <a:pos x="T4" y="T5"/>
                </a:cxn>
                <a:cxn ang="0">
                  <a:pos x="T6" y="T7"/>
                </a:cxn>
                <a:cxn ang="0">
                  <a:pos x="T8" y="T9"/>
                </a:cxn>
              </a:cxnLst>
              <a:rect l="0" t="0" r="r" b="b"/>
              <a:pathLst>
                <a:path w="91" h="36">
                  <a:moveTo>
                    <a:pt x="91" y="32"/>
                  </a:moveTo>
                  <a:lnTo>
                    <a:pt x="0" y="0"/>
                  </a:lnTo>
                  <a:lnTo>
                    <a:pt x="0" y="4"/>
                  </a:lnTo>
                  <a:lnTo>
                    <a:pt x="91" y="36"/>
                  </a:lnTo>
                  <a:lnTo>
                    <a:pt x="91" y="3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4" name="Freeform 13"/>
            <p:cNvSpPr>
              <a:spLocks noEditPoints="1"/>
            </p:cNvSpPr>
            <p:nvPr/>
          </p:nvSpPr>
          <p:spPr bwMode="auto">
            <a:xfrm>
              <a:off x="1952978" y="3123432"/>
              <a:ext cx="1773804" cy="1550415"/>
            </a:xfrm>
            <a:custGeom>
              <a:avLst/>
              <a:gdLst>
                <a:gd name="T0" fmla="*/ 0 w 184"/>
                <a:gd name="T1" fmla="*/ 119 h 151"/>
                <a:gd name="T2" fmla="*/ 0 w 184"/>
                <a:gd name="T3" fmla="*/ 151 h 151"/>
                <a:gd name="T4" fmla="*/ 184 w 184"/>
                <a:gd name="T5" fmla="*/ 105 h 151"/>
                <a:gd name="T6" fmla="*/ 184 w 184"/>
                <a:gd name="T7" fmla="*/ 78 h 151"/>
                <a:gd name="T8" fmla="*/ 0 w 184"/>
                <a:gd name="T9" fmla="*/ 119 h 151"/>
                <a:gd name="T10" fmla="*/ 0 w 184"/>
                <a:gd name="T11" fmla="*/ 46 h 151"/>
                <a:gd name="T12" fmla="*/ 0 w 184"/>
                <a:gd name="T13" fmla="*/ 105 h 151"/>
                <a:gd name="T14" fmla="*/ 184 w 184"/>
                <a:gd name="T15" fmla="*/ 64 h 151"/>
                <a:gd name="T16" fmla="*/ 184 w 184"/>
                <a:gd name="T17" fmla="*/ 0 h 151"/>
                <a:gd name="T18" fmla="*/ 0 w 184"/>
                <a:gd name="T19" fmla="*/ 4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51">
                  <a:moveTo>
                    <a:pt x="0" y="119"/>
                  </a:moveTo>
                  <a:lnTo>
                    <a:pt x="0" y="151"/>
                  </a:lnTo>
                  <a:lnTo>
                    <a:pt x="184" y="105"/>
                  </a:lnTo>
                  <a:lnTo>
                    <a:pt x="184" y="78"/>
                  </a:lnTo>
                  <a:lnTo>
                    <a:pt x="0" y="119"/>
                  </a:lnTo>
                  <a:close/>
                  <a:moveTo>
                    <a:pt x="0" y="46"/>
                  </a:moveTo>
                  <a:lnTo>
                    <a:pt x="0" y="105"/>
                  </a:lnTo>
                  <a:lnTo>
                    <a:pt x="184" y="64"/>
                  </a:lnTo>
                  <a:lnTo>
                    <a:pt x="184" y="0"/>
                  </a:lnTo>
                  <a:lnTo>
                    <a:pt x="0" y="46"/>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5" name="Freeform 14"/>
            <p:cNvSpPr>
              <a:spLocks/>
            </p:cNvSpPr>
            <p:nvPr/>
          </p:nvSpPr>
          <p:spPr bwMode="auto">
            <a:xfrm>
              <a:off x="2348231" y="2312286"/>
              <a:ext cx="896539" cy="954893"/>
            </a:xfrm>
            <a:custGeom>
              <a:avLst/>
              <a:gdLst>
                <a:gd name="T0" fmla="*/ 177 w 325"/>
                <a:gd name="T1" fmla="*/ 320 h 325"/>
                <a:gd name="T2" fmla="*/ 325 w 325"/>
                <a:gd name="T3" fmla="*/ 114 h 325"/>
                <a:gd name="T4" fmla="*/ 324 w 325"/>
                <a:gd name="T5" fmla="*/ 117 h 325"/>
                <a:gd name="T6" fmla="*/ 164 w 325"/>
                <a:gd name="T7" fmla="*/ 5 h 325"/>
                <a:gd name="T8" fmla="*/ 162 w 325"/>
                <a:gd name="T9" fmla="*/ 0 h 325"/>
                <a:gd name="T10" fmla="*/ 0 w 325"/>
                <a:gd name="T11" fmla="*/ 228 h 325"/>
                <a:gd name="T12" fmla="*/ 4 w 325"/>
                <a:gd name="T13" fmla="*/ 229 h 325"/>
                <a:gd name="T14" fmla="*/ 180 w 325"/>
                <a:gd name="T15" fmla="*/ 325 h 325"/>
                <a:gd name="T16" fmla="*/ 177 w 325"/>
                <a:gd name="T17" fmla="*/ 32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325">
                  <a:moveTo>
                    <a:pt x="177" y="320"/>
                  </a:moveTo>
                  <a:cubicBezTo>
                    <a:pt x="199" y="221"/>
                    <a:pt x="255" y="144"/>
                    <a:pt x="325" y="114"/>
                  </a:cubicBezTo>
                  <a:lnTo>
                    <a:pt x="324" y="117"/>
                  </a:lnTo>
                  <a:lnTo>
                    <a:pt x="164" y="5"/>
                  </a:lnTo>
                  <a:lnTo>
                    <a:pt x="162" y="0"/>
                  </a:lnTo>
                  <a:cubicBezTo>
                    <a:pt x="84" y="33"/>
                    <a:pt x="23" y="119"/>
                    <a:pt x="0" y="228"/>
                  </a:cubicBezTo>
                  <a:lnTo>
                    <a:pt x="4" y="229"/>
                  </a:lnTo>
                  <a:lnTo>
                    <a:pt x="180" y="325"/>
                  </a:lnTo>
                  <a:lnTo>
                    <a:pt x="177" y="320"/>
                  </a:lnTo>
                  <a:close/>
                </a:path>
              </a:pathLst>
            </a:custGeom>
            <a:solidFill>
              <a:srgbClr val="80808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6" name="Rectangle 15"/>
            <p:cNvSpPr>
              <a:spLocks noChangeArrowheads="1"/>
            </p:cNvSpPr>
            <p:nvPr/>
          </p:nvSpPr>
          <p:spPr bwMode="auto">
            <a:xfrm>
              <a:off x="1557731" y="3308249"/>
              <a:ext cx="86759" cy="51341"/>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7" name="Rectangle 16"/>
            <p:cNvSpPr>
              <a:spLocks noChangeArrowheads="1"/>
            </p:cNvSpPr>
            <p:nvPr/>
          </p:nvSpPr>
          <p:spPr bwMode="auto">
            <a:xfrm>
              <a:off x="1644490" y="3359584"/>
              <a:ext cx="134963" cy="5134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8" name="Freeform 17"/>
            <p:cNvSpPr>
              <a:spLocks noEditPoints="1"/>
            </p:cNvSpPr>
            <p:nvPr/>
          </p:nvSpPr>
          <p:spPr bwMode="auto">
            <a:xfrm>
              <a:off x="1075719" y="2938615"/>
              <a:ext cx="2429340" cy="1406668"/>
            </a:xfrm>
            <a:custGeom>
              <a:avLst/>
              <a:gdLst>
                <a:gd name="T0" fmla="*/ 133 w 252"/>
                <a:gd name="T1" fmla="*/ 41 h 137"/>
                <a:gd name="T2" fmla="*/ 91 w 252"/>
                <a:gd name="T3" fmla="*/ 23 h 137"/>
                <a:gd name="T4" fmla="*/ 183 w 252"/>
                <a:gd name="T5" fmla="*/ 4 h 137"/>
                <a:gd name="T6" fmla="*/ 169 w 252"/>
                <a:gd name="T7" fmla="*/ 0 h 137"/>
                <a:gd name="T8" fmla="*/ 9 w 252"/>
                <a:gd name="T9" fmla="*/ 36 h 137"/>
                <a:gd name="T10" fmla="*/ 9 w 252"/>
                <a:gd name="T11" fmla="*/ 96 h 137"/>
                <a:gd name="T12" fmla="*/ 0 w 252"/>
                <a:gd name="T13" fmla="*/ 96 h 137"/>
                <a:gd name="T14" fmla="*/ 0 w 252"/>
                <a:gd name="T15" fmla="*/ 105 h 137"/>
                <a:gd name="T16" fmla="*/ 91 w 252"/>
                <a:gd name="T17" fmla="*/ 137 h 137"/>
                <a:gd name="T18" fmla="*/ 91 w 252"/>
                <a:gd name="T19" fmla="*/ 123 h 137"/>
                <a:gd name="T20" fmla="*/ 78 w 252"/>
                <a:gd name="T21" fmla="*/ 123 h 137"/>
                <a:gd name="T22" fmla="*/ 78 w 252"/>
                <a:gd name="T23" fmla="*/ 59 h 137"/>
                <a:gd name="T24" fmla="*/ 252 w 252"/>
                <a:gd name="T25" fmla="*/ 13 h 137"/>
                <a:gd name="T26" fmla="*/ 243 w 252"/>
                <a:gd name="T27" fmla="*/ 13 h 137"/>
                <a:gd name="T28" fmla="*/ 133 w 252"/>
                <a:gd name="T29" fmla="*/ 41 h 137"/>
                <a:gd name="T30" fmla="*/ 82 w 252"/>
                <a:gd name="T31" fmla="*/ 23 h 137"/>
                <a:gd name="T32" fmla="*/ 128 w 252"/>
                <a:gd name="T33" fmla="*/ 41 h 137"/>
                <a:gd name="T34" fmla="*/ 73 w 252"/>
                <a:gd name="T35" fmla="*/ 55 h 137"/>
                <a:gd name="T36" fmla="*/ 73 w 252"/>
                <a:gd name="T37" fmla="*/ 119 h 137"/>
                <a:gd name="T38" fmla="*/ 18 w 252"/>
                <a:gd name="T39" fmla="*/ 100 h 137"/>
                <a:gd name="T40" fmla="*/ 18 w 252"/>
                <a:gd name="T41" fmla="*/ 36 h 137"/>
                <a:gd name="T42" fmla="*/ 82 w 252"/>
                <a:gd name="T43" fmla="*/ 2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2" h="137">
                  <a:moveTo>
                    <a:pt x="133" y="41"/>
                  </a:moveTo>
                  <a:lnTo>
                    <a:pt x="91" y="23"/>
                  </a:lnTo>
                  <a:lnTo>
                    <a:pt x="183" y="4"/>
                  </a:lnTo>
                  <a:lnTo>
                    <a:pt x="169" y="0"/>
                  </a:lnTo>
                  <a:lnTo>
                    <a:pt x="9" y="36"/>
                  </a:lnTo>
                  <a:lnTo>
                    <a:pt x="9" y="96"/>
                  </a:lnTo>
                  <a:lnTo>
                    <a:pt x="0" y="96"/>
                  </a:lnTo>
                  <a:lnTo>
                    <a:pt x="0" y="105"/>
                  </a:lnTo>
                  <a:lnTo>
                    <a:pt x="91" y="137"/>
                  </a:lnTo>
                  <a:lnTo>
                    <a:pt x="91" y="123"/>
                  </a:lnTo>
                  <a:lnTo>
                    <a:pt x="78" y="123"/>
                  </a:lnTo>
                  <a:lnTo>
                    <a:pt x="78" y="59"/>
                  </a:lnTo>
                  <a:lnTo>
                    <a:pt x="252" y="13"/>
                  </a:lnTo>
                  <a:lnTo>
                    <a:pt x="243" y="13"/>
                  </a:lnTo>
                  <a:lnTo>
                    <a:pt x="133" y="41"/>
                  </a:lnTo>
                  <a:close/>
                  <a:moveTo>
                    <a:pt x="82" y="23"/>
                  </a:moveTo>
                  <a:lnTo>
                    <a:pt x="128" y="41"/>
                  </a:lnTo>
                  <a:lnTo>
                    <a:pt x="73" y="55"/>
                  </a:lnTo>
                  <a:lnTo>
                    <a:pt x="73" y="119"/>
                  </a:lnTo>
                  <a:lnTo>
                    <a:pt x="18" y="100"/>
                  </a:lnTo>
                  <a:lnTo>
                    <a:pt x="18" y="36"/>
                  </a:lnTo>
                  <a:lnTo>
                    <a:pt x="82" y="23"/>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79" name="Freeform 18"/>
            <p:cNvSpPr>
              <a:spLocks/>
            </p:cNvSpPr>
            <p:nvPr/>
          </p:nvSpPr>
          <p:spPr bwMode="auto">
            <a:xfrm>
              <a:off x="2271109" y="2312286"/>
              <a:ext cx="925463" cy="954893"/>
            </a:xfrm>
            <a:custGeom>
              <a:avLst/>
              <a:gdLst>
                <a:gd name="T0" fmla="*/ 165 w 336"/>
                <a:gd name="T1" fmla="*/ 320 h 325"/>
                <a:gd name="T2" fmla="*/ 330 w 336"/>
                <a:gd name="T3" fmla="*/ 114 h 325"/>
                <a:gd name="T4" fmla="*/ 336 w 336"/>
                <a:gd name="T5" fmla="*/ 117 h 325"/>
                <a:gd name="T6" fmla="*/ 160 w 336"/>
                <a:gd name="T7" fmla="*/ 5 h 325"/>
                <a:gd name="T8" fmla="*/ 167 w 336"/>
                <a:gd name="T9" fmla="*/ 0 h 325"/>
                <a:gd name="T10" fmla="*/ 4 w 336"/>
                <a:gd name="T11" fmla="*/ 245 h 325"/>
                <a:gd name="T12" fmla="*/ 0 w 336"/>
                <a:gd name="T13" fmla="*/ 245 h 325"/>
                <a:gd name="T14" fmla="*/ 160 w 336"/>
                <a:gd name="T15" fmla="*/ 325 h 325"/>
                <a:gd name="T16" fmla="*/ 165 w 336"/>
                <a:gd name="T17" fmla="*/ 32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25">
                  <a:moveTo>
                    <a:pt x="165" y="320"/>
                  </a:moveTo>
                  <a:cubicBezTo>
                    <a:pt x="193" y="218"/>
                    <a:pt x="255" y="141"/>
                    <a:pt x="330" y="114"/>
                  </a:cubicBezTo>
                  <a:lnTo>
                    <a:pt x="336" y="117"/>
                  </a:lnTo>
                  <a:lnTo>
                    <a:pt x="160" y="5"/>
                  </a:lnTo>
                  <a:lnTo>
                    <a:pt x="167" y="0"/>
                  </a:lnTo>
                  <a:cubicBezTo>
                    <a:pt x="86" y="38"/>
                    <a:pt x="25" y="130"/>
                    <a:pt x="4" y="245"/>
                  </a:cubicBezTo>
                  <a:lnTo>
                    <a:pt x="0" y="245"/>
                  </a:lnTo>
                  <a:lnTo>
                    <a:pt x="160" y="325"/>
                  </a:lnTo>
                  <a:lnTo>
                    <a:pt x="165" y="320"/>
                  </a:lnTo>
                  <a:close/>
                </a:path>
              </a:pathLst>
            </a:custGeom>
            <a:solidFill>
              <a:srgbClr val="FFFFFF"/>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80" name="Freeform 19"/>
            <p:cNvSpPr>
              <a:spLocks/>
            </p:cNvSpPr>
            <p:nvPr/>
          </p:nvSpPr>
          <p:spPr bwMode="auto">
            <a:xfrm>
              <a:off x="2261465" y="2312286"/>
              <a:ext cx="935100" cy="954893"/>
            </a:xfrm>
            <a:custGeom>
              <a:avLst/>
              <a:gdLst>
                <a:gd name="T0" fmla="*/ 165 w 336"/>
                <a:gd name="T1" fmla="*/ 320 h 325"/>
                <a:gd name="T2" fmla="*/ 330 w 336"/>
                <a:gd name="T3" fmla="*/ 114 h 325"/>
                <a:gd name="T4" fmla="*/ 336 w 336"/>
                <a:gd name="T5" fmla="*/ 117 h 325"/>
                <a:gd name="T6" fmla="*/ 160 w 336"/>
                <a:gd name="T7" fmla="*/ 5 h 325"/>
                <a:gd name="T8" fmla="*/ 167 w 336"/>
                <a:gd name="T9" fmla="*/ 0 h 325"/>
                <a:gd name="T10" fmla="*/ 4 w 336"/>
                <a:gd name="T11" fmla="*/ 245 h 325"/>
                <a:gd name="T12" fmla="*/ 0 w 336"/>
                <a:gd name="T13" fmla="*/ 245 h 325"/>
                <a:gd name="T14" fmla="*/ 160 w 336"/>
                <a:gd name="T15" fmla="*/ 325 h 325"/>
                <a:gd name="T16" fmla="*/ 165 w 336"/>
                <a:gd name="T17" fmla="*/ 32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25">
                  <a:moveTo>
                    <a:pt x="165" y="320"/>
                  </a:moveTo>
                  <a:cubicBezTo>
                    <a:pt x="193" y="218"/>
                    <a:pt x="255" y="141"/>
                    <a:pt x="330" y="114"/>
                  </a:cubicBezTo>
                  <a:lnTo>
                    <a:pt x="336" y="117"/>
                  </a:lnTo>
                  <a:lnTo>
                    <a:pt x="160" y="5"/>
                  </a:lnTo>
                  <a:lnTo>
                    <a:pt x="167" y="0"/>
                  </a:lnTo>
                  <a:cubicBezTo>
                    <a:pt x="86" y="38"/>
                    <a:pt x="25" y="130"/>
                    <a:pt x="4" y="245"/>
                  </a:cubicBezTo>
                  <a:lnTo>
                    <a:pt x="0" y="245"/>
                  </a:lnTo>
                  <a:lnTo>
                    <a:pt x="160" y="325"/>
                  </a:lnTo>
                  <a:lnTo>
                    <a:pt x="165" y="320"/>
                  </a:lnTo>
                  <a:close/>
                </a:path>
              </a:pathLst>
            </a:custGeom>
            <a:noFill/>
            <a:ln w="1"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sp>
          <p:nvSpPr>
            <p:cNvPr id="81" name="Freeform 20"/>
            <p:cNvSpPr>
              <a:spLocks noEditPoints="1"/>
            </p:cNvSpPr>
            <p:nvPr/>
          </p:nvSpPr>
          <p:spPr bwMode="auto">
            <a:xfrm>
              <a:off x="2396429" y="2414962"/>
              <a:ext cx="578414" cy="564723"/>
            </a:xfrm>
            <a:custGeom>
              <a:avLst/>
              <a:gdLst>
                <a:gd name="T0" fmla="*/ 5 w 60"/>
                <a:gd name="T1" fmla="*/ 28 h 55"/>
                <a:gd name="T2" fmla="*/ 37 w 60"/>
                <a:gd name="T3" fmla="*/ 51 h 55"/>
                <a:gd name="T4" fmla="*/ 32 w 60"/>
                <a:gd name="T5" fmla="*/ 55 h 55"/>
                <a:gd name="T6" fmla="*/ 0 w 60"/>
                <a:gd name="T7" fmla="*/ 37 h 55"/>
                <a:gd name="T8" fmla="*/ 5 w 60"/>
                <a:gd name="T9" fmla="*/ 28 h 55"/>
                <a:gd name="T10" fmla="*/ 9 w 60"/>
                <a:gd name="T11" fmla="*/ 19 h 55"/>
                <a:gd name="T12" fmla="*/ 46 w 60"/>
                <a:gd name="T13" fmla="*/ 42 h 55"/>
                <a:gd name="T14" fmla="*/ 41 w 60"/>
                <a:gd name="T15" fmla="*/ 46 h 55"/>
                <a:gd name="T16" fmla="*/ 9 w 60"/>
                <a:gd name="T17" fmla="*/ 23 h 55"/>
                <a:gd name="T18" fmla="*/ 9 w 60"/>
                <a:gd name="T19" fmla="*/ 19 h 55"/>
                <a:gd name="T20" fmla="*/ 19 w 60"/>
                <a:gd name="T21" fmla="*/ 9 h 55"/>
                <a:gd name="T22" fmla="*/ 51 w 60"/>
                <a:gd name="T23" fmla="*/ 32 h 55"/>
                <a:gd name="T24" fmla="*/ 51 w 60"/>
                <a:gd name="T25" fmla="*/ 37 h 55"/>
                <a:gd name="T26" fmla="*/ 14 w 60"/>
                <a:gd name="T27" fmla="*/ 14 h 55"/>
                <a:gd name="T28" fmla="*/ 19 w 60"/>
                <a:gd name="T29" fmla="*/ 9 h 55"/>
                <a:gd name="T30" fmla="*/ 28 w 60"/>
                <a:gd name="T31" fmla="*/ 0 h 55"/>
                <a:gd name="T32" fmla="*/ 60 w 60"/>
                <a:gd name="T33" fmla="*/ 23 h 55"/>
                <a:gd name="T34" fmla="*/ 55 w 60"/>
                <a:gd name="T35" fmla="*/ 28 h 55"/>
                <a:gd name="T36" fmla="*/ 23 w 60"/>
                <a:gd name="T37" fmla="*/ 5 h 55"/>
                <a:gd name="T38" fmla="*/ 28 w 60"/>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55">
                  <a:moveTo>
                    <a:pt x="5" y="28"/>
                  </a:moveTo>
                  <a:lnTo>
                    <a:pt x="37" y="51"/>
                  </a:lnTo>
                  <a:lnTo>
                    <a:pt x="32" y="55"/>
                  </a:lnTo>
                  <a:lnTo>
                    <a:pt x="0" y="37"/>
                  </a:lnTo>
                  <a:lnTo>
                    <a:pt x="5" y="28"/>
                  </a:lnTo>
                  <a:close/>
                  <a:moveTo>
                    <a:pt x="9" y="19"/>
                  </a:moveTo>
                  <a:lnTo>
                    <a:pt x="46" y="42"/>
                  </a:lnTo>
                  <a:lnTo>
                    <a:pt x="41" y="46"/>
                  </a:lnTo>
                  <a:lnTo>
                    <a:pt x="9" y="23"/>
                  </a:lnTo>
                  <a:lnTo>
                    <a:pt x="9" y="19"/>
                  </a:lnTo>
                  <a:close/>
                  <a:moveTo>
                    <a:pt x="19" y="9"/>
                  </a:moveTo>
                  <a:lnTo>
                    <a:pt x="51" y="32"/>
                  </a:lnTo>
                  <a:lnTo>
                    <a:pt x="51" y="37"/>
                  </a:lnTo>
                  <a:lnTo>
                    <a:pt x="14" y="14"/>
                  </a:lnTo>
                  <a:lnTo>
                    <a:pt x="19" y="9"/>
                  </a:lnTo>
                  <a:close/>
                  <a:moveTo>
                    <a:pt x="28" y="0"/>
                  </a:moveTo>
                  <a:lnTo>
                    <a:pt x="60" y="23"/>
                  </a:lnTo>
                  <a:lnTo>
                    <a:pt x="55" y="28"/>
                  </a:lnTo>
                  <a:lnTo>
                    <a:pt x="23" y="5"/>
                  </a:lnTo>
                  <a:lnTo>
                    <a:pt x="28" y="0"/>
                  </a:lnTo>
                  <a:close/>
                </a:path>
              </a:pathLst>
            </a:cu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Trebuchet MS"/>
                <a:ea typeface="ＭＳ Ｐゴシック"/>
              </a:endParaRPr>
            </a:p>
          </p:txBody>
        </p:sp>
      </p:grpSp>
      <p:sp>
        <p:nvSpPr>
          <p:cNvPr id="82" name="TextBox 81"/>
          <p:cNvSpPr txBox="1"/>
          <p:nvPr/>
        </p:nvSpPr>
        <p:spPr>
          <a:xfrm>
            <a:off x="5198072" y="1806912"/>
            <a:ext cx="1068516" cy="207695"/>
          </a:xfrm>
          <a:prstGeom prst="rect">
            <a:avLst/>
          </a:prstGeom>
          <a:noFill/>
        </p:spPr>
        <p:txBody>
          <a:bodyPr wrap="square" lIns="68526" tIns="34263" rIns="68526" bIns="34263" rtlCol="0">
            <a:spAutoFit/>
          </a:bodyPr>
          <a:lstStyle/>
          <a:p>
            <a:pPr algn="ctr"/>
            <a:r>
              <a:rPr lang="en-US" sz="900" i="1" dirty="0">
                <a:ea typeface="ＭＳ Ｐゴシック"/>
              </a:rPr>
              <a:t>AP Manager</a:t>
            </a:r>
          </a:p>
        </p:txBody>
      </p:sp>
      <p:pic>
        <p:nvPicPr>
          <p:cNvPr id="83" name="Picture 8" descr="C:\Documents and Settings\C14157\Local Settings\Temporary Internet Files\Content.IE5\NY9VWKQJ\MC900432610[1].PNG"/>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4420607" y="1362348"/>
            <a:ext cx="490218" cy="473296"/>
          </a:xfrm>
          <a:prstGeom prst="rect">
            <a:avLst/>
          </a:prstGeom>
          <a:noFill/>
        </p:spPr>
      </p:pic>
      <p:pic>
        <p:nvPicPr>
          <p:cNvPr id="84" name="Picture 7" descr="C:\Documents and Settings\C14157\Local Settings\Temporary Internet Files\Content.IE5\NY9VWKQJ\MC900433953[1].PNG"/>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432282" y="1362348"/>
            <a:ext cx="498722" cy="483132"/>
          </a:xfrm>
          <a:prstGeom prst="rect">
            <a:avLst/>
          </a:prstGeom>
          <a:noFill/>
        </p:spPr>
      </p:pic>
      <p:sp>
        <p:nvSpPr>
          <p:cNvPr id="85" name="角丸四角形 46"/>
          <p:cNvSpPr/>
          <p:nvPr/>
        </p:nvSpPr>
        <p:spPr>
          <a:xfrm>
            <a:off x="4497222" y="5329637"/>
            <a:ext cx="285648" cy="302276"/>
          </a:xfrm>
          <a:prstGeom prst="roundRect">
            <a:avLst>
              <a:gd name="adj" fmla="val 40855"/>
            </a:avLst>
          </a:prstGeom>
          <a:gradFill rotWithShape="1">
            <a:gsLst>
              <a:gs pos="0">
                <a:srgbClr val="F47920">
                  <a:tint val="50000"/>
                  <a:satMod val="300000"/>
                </a:srgbClr>
              </a:gs>
              <a:gs pos="35000">
                <a:srgbClr val="F47920">
                  <a:tint val="37000"/>
                  <a:satMod val="300000"/>
                </a:srgbClr>
              </a:gs>
              <a:gs pos="100000">
                <a:srgbClr val="F47920">
                  <a:tint val="15000"/>
                  <a:satMod val="350000"/>
                </a:srgbClr>
              </a:gs>
            </a:gsLst>
            <a:lin ang="16200000" scaled="1"/>
          </a:gradFill>
          <a:ln w="9525" cap="flat" cmpd="sng" algn="ctr">
            <a:solidFill>
              <a:srgbClr val="F47920">
                <a:shade val="95000"/>
                <a:satMod val="105000"/>
              </a:srgb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defRPr/>
            </a:pPr>
            <a:endParaRPr lang="en-US" sz="900" dirty="0">
              <a:latin typeface="Trebuchet MS"/>
              <a:ea typeface="ＭＳ Ｐゴシック"/>
            </a:endParaRPr>
          </a:p>
        </p:txBody>
      </p:sp>
      <p:sp>
        <p:nvSpPr>
          <p:cNvPr id="86" name="角丸四角形 24"/>
          <p:cNvSpPr/>
          <p:nvPr/>
        </p:nvSpPr>
        <p:spPr>
          <a:xfrm>
            <a:off x="325863" y="4604717"/>
            <a:ext cx="8497495" cy="1565619"/>
          </a:xfrm>
          <a:prstGeom prst="roundRect">
            <a:avLst>
              <a:gd name="adj" fmla="val 0"/>
            </a:avLst>
          </a:prstGeom>
          <a:solidFill>
            <a:schemeClr val="accent1">
              <a:lumMod val="20000"/>
              <a:lumOff val="80000"/>
            </a:schemeClr>
          </a:solidFill>
          <a:ln w="9525"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lIns="68526" tIns="34263" rIns="68526" bIns="34263" rtlCol="0" anchor="t"/>
          <a:lstStyle/>
          <a:p>
            <a:pPr algn="ctr"/>
            <a:endParaRPr lang="en-US" sz="1400" u="sng" dirty="0">
              <a:solidFill>
                <a:sysClr val="windowText" lastClr="000000"/>
              </a:solidFill>
              <a:ea typeface="ＭＳ Ｐゴシック"/>
            </a:endParaRPr>
          </a:p>
        </p:txBody>
      </p:sp>
      <p:sp>
        <p:nvSpPr>
          <p:cNvPr id="87" name="角丸四角形 14"/>
          <p:cNvSpPr/>
          <p:nvPr/>
        </p:nvSpPr>
        <p:spPr>
          <a:xfrm>
            <a:off x="4241529" y="2064561"/>
            <a:ext cx="870562" cy="423187"/>
          </a:xfrm>
          <a:prstGeom prst="roundRect">
            <a:avLst/>
          </a:prstGeom>
          <a:solidFill>
            <a:srgbClr val="005BAA">
              <a:lumMod val="20000"/>
              <a:lumOff val="80000"/>
            </a:srgbClr>
          </a:solidFill>
          <a:ln w="9525" cap="flat" cmpd="sng" algn="ctr">
            <a:solidFill>
              <a:srgbClr val="A5B3DA"/>
            </a:solidFill>
            <a:prstDash val="solid"/>
          </a:ln>
          <a:effectLst>
            <a:outerShdw blurRad="40000" dist="20000" dir="5400000" rotWithShape="0">
              <a:srgbClr val="000000">
                <a:alpha val="38000"/>
              </a:srgbClr>
            </a:outerShdw>
          </a:effectLst>
        </p:spPr>
        <p:txBody>
          <a:bodyPr lIns="68526" tIns="34263" rIns="68526" bIns="34263" rtlCol="0" anchor="ctr"/>
          <a:lstStyle/>
          <a:p>
            <a:pPr algn="ctr">
              <a:defRPr/>
            </a:pPr>
            <a:r>
              <a:rPr lang="en-US" sz="800" dirty="0">
                <a:solidFill>
                  <a:sysClr val="windowText" lastClr="000000"/>
                </a:solidFill>
                <a:ea typeface="ＭＳ Ｐゴシック"/>
              </a:rPr>
              <a:t>Verification</a:t>
            </a:r>
          </a:p>
        </p:txBody>
      </p:sp>
      <p:sp>
        <p:nvSpPr>
          <p:cNvPr id="88" name="角丸四角形 14"/>
          <p:cNvSpPr/>
          <p:nvPr/>
        </p:nvSpPr>
        <p:spPr>
          <a:xfrm>
            <a:off x="3207070" y="5101897"/>
            <a:ext cx="777240" cy="438912"/>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OCR Extract Data</a:t>
            </a:r>
          </a:p>
        </p:txBody>
      </p:sp>
      <p:sp>
        <p:nvSpPr>
          <p:cNvPr id="89" name="角丸四角形 14"/>
          <p:cNvSpPr/>
          <p:nvPr/>
        </p:nvSpPr>
        <p:spPr>
          <a:xfrm>
            <a:off x="4233598" y="3436400"/>
            <a:ext cx="2671012" cy="399290"/>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Workflow, validation, and correction</a:t>
            </a:r>
          </a:p>
        </p:txBody>
      </p:sp>
      <p:sp>
        <p:nvSpPr>
          <p:cNvPr id="90" name="角丸四角形 14"/>
          <p:cNvSpPr/>
          <p:nvPr/>
        </p:nvSpPr>
        <p:spPr>
          <a:xfrm>
            <a:off x="7036144" y="5093778"/>
            <a:ext cx="1057114" cy="435840"/>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Create PeopleSoft  ERP Voucher</a:t>
            </a:r>
          </a:p>
        </p:txBody>
      </p:sp>
      <p:sp>
        <p:nvSpPr>
          <p:cNvPr id="91" name="角丸四角形 14"/>
          <p:cNvSpPr/>
          <p:nvPr/>
        </p:nvSpPr>
        <p:spPr>
          <a:xfrm>
            <a:off x="1932840" y="5087139"/>
            <a:ext cx="777240" cy="438912"/>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Scan /Acquire</a:t>
            </a:r>
          </a:p>
        </p:txBody>
      </p:sp>
      <p:sp>
        <p:nvSpPr>
          <p:cNvPr id="93" name="TextBox 92"/>
          <p:cNvSpPr txBox="1"/>
          <p:nvPr/>
        </p:nvSpPr>
        <p:spPr>
          <a:xfrm>
            <a:off x="4127226" y="1824160"/>
            <a:ext cx="1129206" cy="190447"/>
          </a:xfrm>
          <a:prstGeom prst="rect">
            <a:avLst/>
          </a:prstGeom>
          <a:noFill/>
        </p:spPr>
        <p:txBody>
          <a:bodyPr wrap="square" lIns="68526" tIns="34263" rIns="68526" bIns="34263" rtlCol="0">
            <a:spAutoFit/>
          </a:bodyPr>
          <a:lstStyle>
            <a:defPPr>
              <a:defRPr lang="en-US"/>
            </a:defPPr>
            <a:lvl1pPr>
              <a:defRPr sz="1050" b="1" i="1"/>
            </a:lvl1pPr>
          </a:lstStyle>
          <a:p>
            <a:pPr algn="ctr"/>
            <a:r>
              <a:rPr lang="en-US" sz="800" dirty="0">
                <a:ea typeface="ＭＳ Ｐゴシック"/>
              </a:rPr>
              <a:t>AP Analyst</a:t>
            </a:r>
          </a:p>
        </p:txBody>
      </p:sp>
      <p:cxnSp>
        <p:nvCxnSpPr>
          <p:cNvPr id="94" name="直線矢印コネクタ 47"/>
          <p:cNvCxnSpPr>
            <a:stCxn id="91" idx="3"/>
            <a:endCxn id="88" idx="1"/>
          </p:cNvCxnSpPr>
          <p:nvPr/>
        </p:nvCxnSpPr>
        <p:spPr>
          <a:xfrm>
            <a:off x="2710080" y="5306595"/>
            <a:ext cx="496990" cy="14758"/>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cxnSp>
        <p:nvCxnSpPr>
          <p:cNvPr id="95" name="直線矢印コネクタ 47"/>
          <p:cNvCxnSpPr>
            <a:stCxn id="121" idx="3"/>
            <a:endCxn id="89" idx="1"/>
          </p:cNvCxnSpPr>
          <p:nvPr/>
        </p:nvCxnSpPr>
        <p:spPr>
          <a:xfrm flipV="1">
            <a:off x="3984310" y="3636045"/>
            <a:ext cx="249288" cy="9146"/>
          </a:xfrm>
          <a:prstGeom prst="straightConnector1">
            <a:avLst/>
          </a:prstGeom>
          <a:noFill/>
          <a:ln w="25400" cap="flat" cmpd="sng" algn="ctr">
            <a:solidFill>
              <a:schemeClr val="bg2"/>
            </a:solidFill>
            <a:prstDash val="dot"/>
            <a:tailEnd type="arrow"/>
          </a:ln>
          <a:effectLst>
            <a:outerShdw blurRad="40000" dist="20000" dir="5400000" rotWithShape="0">
              <a:srgbClr val="000000">
                <a:alpha val="38000"/>
              </a:srgbClr>
            </a:outerShdw>
          </a:effectLst>
        </p:spPr>
      </p:cxnSp>
      <p:cxnSp>
        <p:nvCxnSpPr>
          <p:cNvPr id="98" name="直線矢印コネクタ 47"/>
          <p:cNvCxnSpPr>
            <a:stCxn id="87" idx="3"/>
            <a:endCxn id="100" idx="1"/>
          </p:cNvCxnSpPr>
          <p:nvPr/>
        </p:nvCxnSpPr>
        <p:spPr>
          <a:xfrm>
            <a:off x="5112091" y="2276155"/>
            <a:ext cx="186240" cy="12095"/>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cxnSp>
        <p:nvCxnSpPr>
          <p:cNvPr id="99" name="直線矢印コネクタ 9"/>
          <p:cNvCxnSpPr>
            <a:stCxn id="87" idx="1"/>
            <a:endCxn id="121" idx="0"/>
          </p:cNvCxnSpPr>
          <p:nvPr/>
        </p:nvCxnSpPr>
        <p:spPr>
          <a:xfrm rot="10800000" flipV="1">
            <a:off x="3595691" y="2276154"/>
            <a:ext cx="645839" cy="1151105"/>
          </a:xfrm>
          <a:prstGeom prst="bentConnector2">
            <a:avLst/>
          </a:prstGeom>
          <a:noFill/>
          <a:ln w="25400" cap="flat" cmpd="sng" algn="ctr">
            <a:solidFill>
              <a:schemeClr val="bg2"/>
            </a:solidFill>
            <a:prstDash val="solid"/>
            <a:headEnd type="arrow"/>
            <a:tailEnd type="arrow"/>
          </a:ln>
          <a:effectLst>
            <a:outerShdw blurRad="40000" dist="20000" dir="5400000" rotWithShape="0">
              <a:srgbClr val="000000">
                <a:alpha val="38000"/>
              </a:srgbClr>
            </a:outerShdw>
          </a:effectLst>
        </p:spPr>
      </p:cxnSp>
      <p:sp>
        <p:nvSpPr>
          <p:cNvPr id="100" name="角丸四角形 14"/>
          <p:cNvSpPr/>
          <p:nvPr/>
        </p:nvSpPr>
        <p:spPr>
          <a:xfrm>
            <a:off x="5298331" y="2076656"/>
            <a:ext cx="798014" cy="423187"/>
          </a:xfrm>
          <a:prstGeom prst="roundRect">
            <a:avLst/>
          </a:prstGeom>
          <a:solidFill>
            <a:srgbClr val="005BAA">
              <a:lumMod val="20000"/>
              <a:lumOff val="80000"/>
            </a:srgbClr>
          </a:solidFill>
          <a:ln w="9525" cap="flat" cmpd="sng" algn="ctr">
            <a:solidFill>
              <a:srgbClr val="A5B3DA"/>
            </a:solidFill>
            <a:prstDash val="solid"/>
          </a:ln>
          <a:effectLst>
            <a:outerShdw blurRad="40000" dist="20000" dir="5400000" rotWithShape="0">
              <a:srgbClr val="000000">
                <a:alpha val="38000"/>
              </a:srgbClr>
            </a:outerShdw>
          </a:effectLst>
        </p:spPr>
        <p:txBody>
          <a:bodyPr lIns="68526" tIns="34263" rIns="68526" bIns="34263" rtlCol="0" anchor="ctr"/>
          <a:lstStyle/>
          <a:p>
            <a:pPr algn="ctr">
              <a:defRPr/>
            </a:pPr>
            <a:r>
              <a:rPr lang="en-US" sz="800" dirty="0">
                <a:solidFill>
                  <a:sysClr val="windowText" lastClr="000000"/>
                </a:solidFill>
                <a:ea typeface="ＭＳ Ｐゴシック"/>
              </a:rPr>
              <a:t>Approver 1</a:t>
            </a:r>
          </a:p>
        </p:txBody>
      </p:sp>
      <p:pic>
        <p:nvPicPr>
          <p:cNvPr id="102" name="Picture 126" descr="envelopes with document_s"/>
          <p:cNvPicPr preferRelativeResize="0">
            <a:picLocks noChangeAspect="1" noChangeArrowheads="1"/>
          </p:cNvPicPr>
          <p:nvPr/>
        </p:nvPicPr>
        <p:blipFill>
          <a:blip r:embed="rId5" cstate="print"/>
          <a:srcRect/>
          <a:stretch>
            <a:fillRect/>
          </a:stretch>
        </p:blipFill>
        <p:spPr bwMode="auto">
          <a:xfrm>
            <a:off x="6574229" y="3001180"/>
            <a:ext cx="416015" cy="420518"/>
          </a:xfrm>
          <a:prstGeom prst="rect">
            <a:avLst/>
          </a:prstGeom>
          <a:noFill/>
          <a:ln w="9525">
            <a:noFill/>
            <a:miter lim="800000"/>
            <a:headEnd/>
            <a:tailEnd/>
          </a:ln>
        </p:spPr>
      </p:pic>
      <p:pic>
        <p:nvPicPr>
          <p:cNvPr id="103" name="Picture 126" descr="envelopes with document_s"/>
          <p:cNvPicPr preferRelativeResize="0">
            <a:picLocks noChangeAspect="1" noChangeArrowheads="1"/>
          </p:cNvPicPr>
          <p:nvPr/>
        </p:nvPicPr>
        <p:blipFill>
          <a:blip r:embed="rId5" cstate="print"/>
          <a:srcRect/>
          <a:stretch>
            <a:fillRect/>
          </a:stretch>
        </p:blipFill>
        <p:spPr bwMode="auto">
          <a:xfrm>
            <a:off x="2146500" y="2148998"/>
            <a:ext cx="349921" cy="353708"/>
          </a:xfrm>
          <a:prstGeom prst="rect">
            <a:avLst/>
          </a:prstGeom>
          <a:noFill/>
          <a:ln w="9525">
            <a:noFill/>
            <a:miter lim="800000"/>
            <a:headEnd/>
            <a:tailEnd/>
          </a:ln>
        </p:spPr>
      </p:pic>
      <p:sp>
        <p:nvSpPr>
          <p:cNvPr id="104" name="TextBox 103"/>
          <p:cNvSpPr txBox="1"/>
          <p:nvPr/>
        </p:nvSpPr>
        <p:spPr>
          <a:xfrm>
            <a:off x="2360340" y="2765871"/>
            <a:ext cx="1395010" cy="223083"/>
          </a:xfrm>
          <a:prstGeom prst="rect">
            <a:avLst/>
          </a:prstGeom>
          <a:noFill/>
        </p:spPr>
        <p:txBody>
          <a:bodyPr wrap="square" lIns="68526" tIns="34263" rIns="68526" bIns="34263" rtlCol="0">
            <a:spAutoFit/>
          </a:bodyPr>
          <a:lstStyle/>
          <a:p>
            <a:r>
              <a:rPr lang="en-US" sz="1000" dirty="0">
                <a:solidFill>
                  <a:schemeClr val="bg1"/>
                </a:solidFill>
                <a:ea typeface="ＭＳ Ｐゴシック"/>
              </a:rPr>
              <a:t>Supplier Invoice</a:t>
            </a:r>
          </a:p>
        </p:txBody>
      </p:sp>
      <p:cxnSp>
        <p:nvCxnSpPr>
          <p:cNvPr id="106" name="直線矢印コネクタ 9"/>
          <p:cNvCxnSpPr>
            <a:stCxn id="123" idx="3"/>
            <a:endCxn id="133" idx="0"/>
          </p:cNvCxnSpPr>
          <p:nvPr/>
        </p:nvCxnSpPr>
        <p:spPr>
          <a:xfrm>
            <a:off x="7139890" y="2288250"/>
            <a:ext cx="431388" cy="1148150"/>
          </a:xfrm>
          <a:prstGeom prst="bentConnector2">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pic>
        <p:nvPicPr>
          <p:cNvPr id="107" name="Picture 7" descr="C:\Documents and Settings\C14157\Local Settings\Temporary Internet Files\Content.IE5\NY9VWKQJ\MC900433953[1].PNG"/>
          <p:cNvPicPr>
            <a:picLocks noChangeAspect="1" noChangeArrowheads="1"/>
          </p:cNvPicPr>
          <p:nvPr/>
        </p:nvPicPr>
        <p:blipFill>
          <a:blip r:embed="rId4" cstate="print">
            <a:duotone>
              <a:schemeClr val="accent6">
                <a:shade val="45000"/>
                <a:satMod val="135000"/>
              </a:schemeClr>
              <a:prstClr val="white"/>
            </a:duotone>
          </a:blip>
          <a:srcRect/>
          <a:stretch>
            <a:fillRect/>
          </a:stretch>
        </p:blipFill>
        <p:spPr bwMode="auto">
          <a:xfrm>
            <a:off x="6491522" y="1362348"/>
            <a:ext cx="498722" cy="483132"/>
          </a:xfrm>
          <a:prstGeom prst="rect">
            <a:avLst/>
          </a:prstGeom>
          <a:noFill/>
        </p:spPr>
      </p:pic>
      <p:sp>
        <p:nvSpPr>
          <p:cNvPr id="109" name="Oval 108"/>
          <p:cNvSpPr/>
          <p:nvPr/>
        </p:nvSpPr>
        <p:spPr bwMode="auto">
          <a:xfrm>
            <a:off x="1818596" y="1385707"/>
            <a:ext cx="648437" cy="327676"/>
          </a:xfrm>
          <a:prstGeom prst="ellipse">
            <a:avLst/>
          </a:prstGeom>
          <a:solidFill>
            <a:srgbClr val="FBB034"/>
          </a:solidFill>
          <a:ln w="9525" cap="flat" cmpd="sng" algn="ctr">
            <a:solidFill>
              <a:schemeClr val="accent6">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26" tIns="34263" rIns="68526" bIns="34263" numCol="1" rtlCol="0" anchor="ctr" anchorCtr="0" compatLnSpc="1">
            <a:prstTxWarp prst="textNoShape">
              <a:avLst/>
            </a:prstTxWarp>
          </a:bodyPr>
          <a:lstStyle/>
          <a:p>
            <a:pPr algn="ctr"/>
            <a:r>
              <a:rPr lang="en-US" sz="1000" dirty="0">
                <a:ea typeface="ＭＳ Ｐゴシック"/>
              </a:rPr>
              <a:t>Start</a:t>
            </a:r>
          </a:p>
        </p:txBody>
      </p:sp>
      <p:cxnSp>
        <p:nvCxnSpPr>
          <p:cNvPr id="110" name="直線矢印コネクタ 9"/>
          <p:cNvCxnSpPr>
            <a:stCxn id="109" idx="4"/>
            <a:endCxn id="73" idx="0"/>
          </p:cNvCxnSpPr>
          <p:nvPr/>
        </p:nvCxnSpPr>
        <p:spPr>
          <a:xfrm>
            <a:off x="2142815" y="1713383"/>
            <a:ext cx="298" cy="353859"/>
          </a:xfrm>
          <a:prstGeom prst="straightConnector1">
            <a:avLst/>
          </a:prstGeom>
          <a:noFill/>
          <a:ln w="25400" cap="flat" cmpd="sng" algn="ctr">
            <a:solidFill>
              <a:srgbClr val="F47920"/>
            </a:solidFill>
            <a:prstDash val="solid"/>
            <a:tailEnd type="arrow"/>
          </a:ln>
          <a:effectLst>
            <a:outerShdw blurRad="40000" dist="20000" dir="5400000" rotWithShape="0">
              <a:srgbClr val="000000">
                <a:alpha val="38000"/>
              </a:srgbClr>
            </a:outerShdw>
          </a:effectLst>
        </p:spPr>
      </p:cxnSp>
      <p:sp>
        <p:nvSpPr>
          <p:cNvPr id="111" name="Oval 110"/>
          <p:cNvSpPr/>
          <p:nvPr/>
        </p:nvSpPr>
        <p:spPr bwMode="auto">
          <a:xfrm>
            <a:off x="8106363" y="2025367"/>
            <a:ext cx="565234" cy="327676"/>
          </a:xfrm>
          <a:prstGeom prst="ellipse">
            <a:avLst/>
          </a:prstGeom>
          <a:solidFill>
            <a:srgbClr val="FBB034"/>
          </a:solidFill>
          <a:ln w="9525" cap="flat" cmpd="sng" algn="ctr">
            <a:solidFill>
              <a:schemeClr val="accent6">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26" tIns="34263" rIns="68526" bIns="34263" numCol="1" rtlCol="0" anchor="ctr" anchorCtr="0" compatLnSpc="1">
            <a:prstTxWarp prst="textNoShape">
              <a:avLst/>
            </a:prstTxWarp>
          </a:bodyPr>
          <a:lstStyle/>
          <a:p>
            <a:pPr algn="ctr"/>
            <a:r>
              <a:rPr lang="en-US" sz="1000" dirty="0">
                <a:ea typeface="ＭＳ Ｐゴシック"/>
              </a:rPr>
              <a:t>End</a:t>
            </a:r>
          </a:p>
        </p:txBody>
      </p:sp>
      <p:sp>
        <p:nvSpPr>
          <p:cNvPr id="112" name="TextBox 111"/>
          <p:cNvSpPr txBox="1"/>
          <p:nvPr/>
        </p:nvSpPr>
        <p:spPr>
          <a:xfrm>
            <a:off x="6333086" y="2763676"/>
            <a:ext cx="963203" cy="223083"/>
          </a:xfrm>
          <a:prstGeom prst="rect">
            <a:avLst/>
          </a:prstGeom>
          <a:noFill/>
        </p:spPr>
        <p:txBody>
          <a:bodyPr wrap="square" lIns="68526" tIns="34263" rIns="68526" bIns="34263" rtlCol="0">
            <a:spAutoFit/>
          </a:bodyPr>
          <a:lstStyle/>
          <a:p>
            <a:pPr algn="ctr"/>
            <a:r>
              <a:rPr lang="en-US" sz="1000" dirty="0">
                <a:solidFill>
                  <a:schemeClr val="bg1"/>
                </a:solidFill>
                <a:ea typeface="ＭＳ Ｐゴシック"/>
              </a:rPr>
              <a:t>Notification</a:t>
            </a:r>
          </a:p>
        </p:txBody>
      </p:sp>
      <p:pic>
        <p:nvPicPr>
          <p:cNvPr id="113" name="Picture 5" descr="C:\Users\C15137\AppData\Local\Microsoft\Windows\Temporary Internet Files\Content.IE5\LP2XQ912\MC900432605[1].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04610" y="4850886"/>
            <a:ext cx="350444" cy="42237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15" name="Elbow Connector 114"/>
          <p:cNvCxnSpPr>
            <a:stCxn id="52" idx="1"/>
          </p:cNvCxnSpPr>
          <p:nvPr/>
        </p:nvCxnSpPr>
        <p:spPr>
          <a:xfrm flipV="1">
            <a:off x="8375289" y="2353043"/>
            <a:ext cx="0" cy="850458"/>
          </a:xfrm>
          <a:prstGeom prst="straightConnector1">
            <a:avLst/>
          </a:prstGeom>
          <a:noFill/>
          <a:ln w="25400" cap="flat" cmpd="sng" algn="ctr">
            <a:solidFill>
              <a:srgbClr val="F47920"/>
            </a:solidFill>
            <a:prstDash val="solid"/>
            <a:tailEnd type="arrow"/>
          </a:ln>
          <a:effectLst>
            <a:outerShdw blurRad="40000" dist="20000" dir="5400000" rotWithShape="0">
              <a:srgbClr val="000000">
                <a:alpha val="38000"/>
              </a:srgbClr>
            </a:outerShdw>
          </a:effectLst>
        </p:spPr>
      </p:cxnSp>
      <p:pic>
        <p:nvPicPr>
          <p:cNvPr id="11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0922" y="4604717"/>
            <a:ext cx="1352457" cy="4057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7" name="Picture 6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9919" y="3270350"/>
            <a:ext cx="1290814" cy="432543"/>
          </a:xfrm>
          <a:prstGeom prst="rect">
            <a:avLst/>
          </a:prstGeom>
          <a:ln w="6350">
            <a:noFill/>
          </a:ln>
        </p:spPr>
      </p:pic>
      <p:cxnSp>
        <p:nvCxnSpPr>
          <p:cNvPr id="68" name="直線矢印コネクタ 47"/>
          <p:cNvCxnSpPr/>
          <p:nvPr/>
        </p:nvCxnSpPr>
        <p:spPr>
          <a:xfrm flipV="1">
            <a:off x="5381127" y="5408595"/>
            <a:ext cx="0" cy="1"/>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cxnSp>
        <p:nvCxnSpPr>
          <p:cNvPr id="120" name="直線矢印コネクタ 47"/>
          <p:cNvCxnSpPr>
            <a:stCxn id="88" idx="0"/>
            <a:endCxn id="121" idx="2"/>
          </p:cNvCxnSpPr>
          <p:nvPr/>
        </p:nvCxnSpPr>
        <p:spPr>
          <a:xfrm flipV="1">
            <a:off x="3595690" y="3863122"/>
            <a:ext cx="0" cy="1238775"/>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sp>
        <p:nvSpPr>
          <p:cNvPr id="121" name="角丸四角形 14"/>
          <p:cNvSpPr/>
          <p:nvPr/>
        </p:nvSpPr>
        <p:spPr>
          <a:xfrm>
            <a:off x="3207070" y="3427260"/>
            <a:ext cx="777240" cy="435862"/>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Create GT eForm</a:t>
            </a:r>
          </a:p>
        </p:txBody>
      </p:sp>
      <p:sp>
        <p:nvSpPr>
          <p:cNvPr id="123" name="角丸四角形 14"/>
          <p:cNvSpPr/>
          <p:nvPr/>
        </p:nvSpPr>
        <p:spPr>
          <a:xfrm>
            <a:off x="6341876" y="2076656"/>
            <a:ext cx="798014" cy="423187"/>
          </a:xfrm>
          <a:prstGeom prst="roundRect">
            <a:avLst/>
          </a:prstGeom>
          <a:solidFill>
            <a:srgbClr val="005BAA">
              <a:lumMod val="20000"/>
              <a:lumOff val="80000"/>
            </a:srgbClr>
          </a:solidFill>
          <a:ln w="9525" cap="flat" cmpd="sng" algn="ctr">
            <a:solidFill>
              <a:srgbClr val="A5B3DA"/>
            </a:solidFill>
            <a:prstDash val="solid"/>
          </a:ln>
          <a:effectLst>
            <a:outerShdw blurRad="40000" dist="20000" dir="5400000" rotWithShape="0">
              <a:srgbClr val="000000">
                <a:alpha val="38000"/>
              </a:srgbClr>
            </a:outerShdw>
          </a:effectLst>
        </p:spPr>
        <p:txBody>
          <a:bodyPr lIns="68526" tIns="34263" rIns="68526" bIns="34263" rtlCol="0" anchor="ctr"/>
          <a:lstStyle/>
          <a:p>
            <a:pPr algn="ctr">
              <a:defRPr/>
            </a:pPr>
            <a:r>
              <a:rPr lang="en-US" sz="800" dirty="0">
                <a:solidFill>
                  <a:sysClr val="windowText" lastClr="000000"/>
                </a:solidFill>
                <a:ea typeface="ＭＳ Ｐゴシック"/>
              </a:rPr>
              <a:t>Approver 2</a:t>
            </a:r>
          </a:p>
        </p:txBody>
      </p:sp>
      <p:cxnSp>
        <p:nvCxnSpPr>
          <p:cNvPr id="124" name="直線矢印コネクタ 47"/>
          <p:cNvCxnSpPr>
            <a:stCxn id="100" idx="3"/>
            <a:endCxn id="123" idx="1"/>
          </p:cNvCxnSpPr>
          <p:nvPr/>
        </p:nvCxnSpPr>
        <p:spPr>
          <a:xfrm>
            <a:off x="6096345" y="2288250"/>
            <a:ext cx="245531" cy="0"/>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pic>
        <p:nvPicPr>
          <p:cNvPr id="118" name="Picture 126" descr="envelopes with document_s"/>
          <p:cNvPicPr preferRelativeResize="0">
            <a:picLocks noChangeAspect="1" noChangeArrowheads="1"/>
          </p:cNvPicPr>
          <p:nvPr/>
        </p:nvPicPr>
        <p:blipFill>
          <a:blip r:embed="rId5" cstate="print"/>
          <a:srcRect/>
          <a:stretch>
            <a:fillRect/>
          </a:stretch>
        </p:blipFill>
        <p:spPr bwMode="auto">
          <a:xfrm>
            <a:off x="4420607" y="3001180"/>
            <a:ext cx="416015" cy="420518"/>
          </a:xfrm>
          <a:prstGeom prst="rect">
            <a:avLst/>
          </a:prstGeom>
          <a:noFill/>
          <a:ln w="9525">
            <a:noFill/>
            <a:miter lim="800000"/>
            <a:headEnd/>
            <a:tailEnd/>
          </a:ln>
        </p:spPr>
      </p:pic>
      <p:sp>
        <p:nvSpPr>
          <p:cNvPr id="119" name="TextBox 118"/>
          <p:cNvSpPr txBox="1"/>
          <p:nvPr/>
        </p:nvSpPr>
        <p:spPr>
          <a:xfrm>
            <a:off x="4095583" y="2763676"/>
            <a:ext cx="1016508" cy="223083"/>
          </a:xfrm>
          <a:prstGeom prst="rect">
            <a:avLst/>
          </a:prstGeom>
          <a:noFill/>
        </p:spPr>
        <p:txBody>
          <a:bodyPr wrap="square" lIns="68526" tIns="34263" rIns="68526" bIns="34263" rtlCol="0">
            <a:spAutoFit/>
          </a:bodyPr>
          <a:lstStyle/>
          <a:p>
            <a:pPr algn="ctr"/>
            <a:r>
              <a:rPr lang="en-US" sz="1000" dirty="0">
                <a:solidFill>
                  <a:schemeClr val="bg1"/>
                </a:solidFill>
                <a:ea typeface="ＭＳ Ｐゴシック"/>
              </a:rPr>
              <a:t>Notification</a:t>
            </a:r>
          </a:p>
        </p:txBody>
      </p:sp>
      <p:pic>
        <p:nvPicPr>
          <p:cNvPr id="125" name="Picture 126" descr="envelopes with document_s"/>
          <p:cNvPicPr preferRelativeResize="0">
            <a:picLocks noChangeAspect="1" noChangeArrowheads="1"/>
          </p:cNvPicPr>
          <p:nvPr/>
        </p:nvPicPr>
        <p:blipFill>
          <a:blip r:embed="rId5" cstate="print"/>
          <a:srcRect/>
          <a:stretch>
            <a:fillRect/>
          </a:stretch>
        </p:blipFill>
        <p:spPr bwMode="auto">
          <a:xfrm>
            <a:off x="5514989" y="3001180"/>
            <a:ext cx="416015" cy="420518"/>
          </a:xfrm>
          <a:prstGeom prst="rect">
            <a:avLst/>
          </a:prstGeom>
          <a:noFill/>
          <a:ln w="9525">
            <a:noFill/>
            <a:miter lim="800000"/>
            <a:headEnd/>
            <a:tailEnd/>
          </a:ln>
        </p:spPr>
      </p:pic>
      <p:sp>
        <p:nvSpPr>
          <p:cNvPr id="126" name="TextBox 125"/>
          <p:cNvSpPr txBox="1"/>
          <p:nvPr/>
        </p:nvSpPr>
        <p:spPr>
          <a:xfrm>
            <a:off x="5212138" y="2763676"/>
            <a:ext cx="1016508" cy="223083"/>
          </a:xfrm>
          <a:prstGeom prst="rect">
            <a:avLst/>
          </a:prstGeom>
          <a:noFill/>
        </p:spPr>
        <p:txBody>
          <a:bodyPr wrap="square" lIns="68526" tIns="34263" rIns="68526" bIns="34263" rtlCol="0">
            <a:spAutoFit/>
          </a:bodyPr>
          <a:lstStyle/>
          <a:p>
            <a:pPr algn="ctr"/>
            <a:r>
              <a:rPr lang="en-US" sz="1000" dirty="0">
                <a:solidFill>
                  <a:schemeClr val="bg1"/>
                </a:solidFill>
                <a:ea typeface="ＭＳ Ｐゴシック"/>
              </a:rPr>
              <a:t>Notification</a:t>
            </a:r>
          </a:p>
        </p:txBody>
      </p:sp>
      <p:cxnSp>
        <p:nvCxnSpPr>
          <p:cNvPr id="127" name="直線矢印コネクタ 47"/>
          <p:cNvCxnSpPr>
            <a:stCxn id="89" idx="3"/>
            <a:endCxn id="133" idx="1"/>
          </p:cNvCxnSpPr>
          <p:nvPr/>
        </p:nvCxnSpPr>
        <p:spPr>
          <a:xfrm>
            <a:off x="6904610" y="3636045"/>
            <a:ext cx="278048" cy="18286"/>
          </a:xfrm>
          <a:prstGeom prst="straightConnector1">
            <a:avLst/>
          </a:prstGeom>
          <a:noFill/>
          <a:ln w="25400" cap="flat" cmpd="sng" algn="ctr">
            <a:solidFill>
              <a:schemeClr val="bg2"/>
            </a:solidFill>
            <a:prstDash val="dot"/>
            <a:tailEnd type="arrow"/>
          </a:ln>
          <a:effectLst>
            <a:outerShdw blurRad="40000" dist="20000" dir="5400000" rotWithShape="0">
              <a:srgbClr val="000000">
                <a:alpha val="38000"/>
              </a:srgbClr>
            </a:outerShdw>
          </a:effectLst>
        </p:spPr>
      </p:cxnSp>
      <p:sp>
        <p:nvSpPr>
          <p:cNvPr id="128" name="TextBox 127"/>
          <p:cNvSpPr txBox="1"/>
          <p:nvPr/>
        </p:nvSpPr>
        <p:spPr>
          <a:xfrm>
            <a:off x="6197277" y="1806912"/>
            <a:ext cx="1068516" cy="207695"/>
          </a:xfrm>
          <a:prstGeom prst="rect">
            <a:avLst/>
          </a:prstGeom>
          <a:noFill/>
        </p:spPr>
        <p:txBody>
          <a:bodyPr wrap="square" lIns="68526" tIns="34263" rIns="68526" bIns="34263" rtlCol="0">
            <a:spAutoFit/>
          </a:bodyPr>
          <a:lstStyle/>
          <a:p>
            <a:pPr algn="ctr"/>
            <a:r>
              <a:rPr lang="en-US" sz="900" i="1" dirty="0">
                <a:ea typeface="ＭＳ Ｐゴシック"/>
              </a:rPr>
              <a:t>AP Director</a:t>
            </a:r>
          </a:p>
        </p:txBody>
      </p:sp>
      <p:sp>
        <p:nvSpPr>
          <p:cNvPr id="129" name="TextBox 128"/>
          <p:cNvSpPr txBox="1"/>
          <p:nvPr/>
        </p:nvSpPr>
        <p:spPr>
          <a:xfrm>
            <a:off x="6118813" y="2475940"/>
            <a:ext cx="1291964" cy="315416"/>
          </a:xfrm>
          <a:prstGeom prst="rect">
            <a:avLst/>
          </a:prstGeom>
          <a:noFill/>
        </p:spPr>
        <p:txBody>
          <a:bodyPr wrap="square" lIns="68526" tIns="34263" rIns="68526" bIns="34263" rtlCol="0">
            <a:spAutoFit/>
          </a:bodyPr>
          <a:lstStyle/>
          <a:p>
            <a:pPr algn="ctr">
              <a:defRPr/>
            </a:pPr>
            <a:r>
              <a:rPr lang="en-US" sz="800" dirty="0">
                <a:solidFill>
                  <a:schemeClr val="accent4"/>
                </a:solidFill>
                <a:ea typeface="ＭＳ Ｐゴシック"/>
              </a:rPr>
              <a:t>If Invoice is greater than $100,000</a:t>
            </a:r>
          </a:p>
        </p:txBody>
      </p:sp>
      <p:cxnSp>
        <p:nvCxnSpPr>
          <p:cNvPr id="92" name="直線矢印コネクタ 9"/>
          <p:cNvCxnSpPr>
            <a:stCxn id="103" idx="2"/>
            <a:endCxn id="91" idx="0"/>
          </p:cNvCxnSpPr>
          <p:nvPr/>
        </p:nvCxnSpPr>
        <p:spPr>
          <a:xfrm flipH="1">
            <a:off x="2321460" y="2502706"/>
            <a:ext cx="1" cy="2584433"/>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pic>
        <p:nvPicPr>
          <p:cNvPr id="45" name="Picture 44" descr="G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219" y="3017893"/>
            <a:ext cx="1741158" cy="163936"/>
          </a:xfrm>
          <a:prstGeom prst="rect">
            <a:avLst/>
          </a:prstGeom>
        </p:spPr>
      </p:pic>
      <p:sp>
        <p:nvSpPr>
          <p:cNvPr id="114" name="Chevron 113"/>
          <p:cNvSpPr/>
          <p:nvPr/>
        </p:nvSpPr>
        <p:spPr bwMode="auto">
          <a:xfrm>
            <a:off x="3755349" y="981556"/>
            <a:ext cx="3566545" cy="310922"/>
          </a:xfrm>
          <a:prstGeom prst="chevron">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68526" tIns="34263" rIns="68526" bIns="34263" numCol="1" rtlCol="0" anchor="ctr" anchorCtr="0" compatLnSpc="1">
            <a:prstTxWarp prst="textNoShape">
              <a:avLst/>
            </a:prstTxWarp>
          </a:bodyPr>
          <a:lstStyle/>
          <a:p>
            <a:pPr algn="ctr">
              <a:defRPr/>
            </a:pPr>
            <a:r>
              <a:rPr lang="en-US" sz="1400" dirty="0">
                <a:solidFill>
                  <a:srgbClr val="FFFFFF"/>
                </a:solidFill>
                <a:ea typeface="ＭＳ Ｐゴシック"/>
              </a:rPr>
              <a:t>Manage &amp; Follow up</a:t>
            </a:r>
          </a:p>
        </p:txBody>
      </p:sp>
      <p:sp>
        <p:nvSpPr>
          <p:cNvPr id="59" name="Chevron 58"/>
          <p:cNvSpPr/>
          <p:nvPr/>
        </p:nvSpPr>
        <p:spPr bwMode="auto">
          <a:xfrm>
            <a:off x="7043648" y="981797"/>
            <a:ext cx="1846352" cy="310681"/>
          </a:xfrm>
          <a:prstGeom prst="chevron">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none" lIns="0" tIns="0" rIns="68526" bIns="34263" numCol="1" rtlCol="0" anchor="ctr" anchorCtr="0" compatLnSpc="1">
            <a:prstTxWarp prst="textNoShape">
              <a:avLst/>
            </a:prstTxWarp>
          </a:bodyPr>
          <a:lstStyle/>
          <a:p>
            <a:pPr algn="ctr">
              <a:defRPr/>
            </a:pPr>
            <a:r>
              <a:rPr lang="en-US" sz="1400" dirty="0">
                <a:solidFill>
                  <a:srgbClr val="FFFFFF"/>
                </a:solidFill>
                <a:ea typeface="ＭＳ Ｐゴシック"/>
              </a:rPr>
              <a:t>Process Payments</a:t>
            </a:r>
          </a:p>
        </p:txBody>
      </p:sp>
      <p:cxnSp>
        <p:nvCxnSpPr>
          <p:cNvPr id="132" name="直線矢印コネクタ 9"/>
          <p:cNvCxnSpPr>
            <a:stCxn id="90" idx="3"/>
            <a:endCxn id="52" idx="3"/>
          </p:cNvCxnSpPr>
          <p:nvPr/>
        </p:nvCxnSpPr>
        <p:spPr>
          <a:xfrm flipV="1">
            <a:off x="8093258" y="4051718"/>
            <a:ext cx="282031" cy="1259980"/>
          </a:xfrm>
          <a:prstGeom prst="bentConnector2">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sp>
        <p:nvSpPr>
          <p:cNvPr id="52" name="Magnetic Disk 51"/>
          <p:cNvSpPr/>
          <p:nvPr/>
        </p:nvSpPr>
        <p:spPr>
          <a:xfrm>
            <a:off x="8059447" y="3203501"/>
            <a:ext cx="631684" cy="848217"/>
          </a:xfrm>
          <a:prstGeom prst="flowChartMagneticDisk">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PeopleSoft System</a:t>
            </a:r>
          </a:p>
        </p:txBody>
      </p:sp>
      <p:pic>
        <p:nvPicPr>
          <p:cNvPr id="117" name="Picture 5" descr="C:\Users\C15137\AppData\Local\Microsoft\Windows\Temporary Internet Files\Content.IE5\LP2XQ912\MC900432605[1].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12852" y="3195145"/>
            <a:ext cx="350444" cy="422372"/>
          </a:xfrm>
          <a:prstGeom prst="rect">
            <a:avLst/>
          </a:prstGeom>
          <a:noFill/>
          <a:extLst>
            <a:ext uri="{909E8E84-426E-40dd-AFC4-6F175D3DCCD1}">
              <a14:hiddenFill xmlns="" xmlns:a14="http://schemas.microsoft.com/office/drawing/2010/main">
                <a:solidFill>
                  <a:srgbClr val="FFFFFF"/>
                </a:solidFill>
              </a14:hiddenFill>
            </a:ext>
          </a:extLst>
        </p:spPr>
      </p:pic>
      <p:sp>
        <p:nvSpPr>
          <p:cNvPr id="133" name="角丸四角形 14"/>
          <p:cNvSpPr/>
          <p:nvPr/>
        </p:nvSpPr>
        <p:spPr>
          <a:xfrm>
            <a:off x="7182658" y="3436400"/>
            <a:ext cx="777240" cy="435862"/>
          </a:xfrm>
          <a:prstGeom prst="roundRect">
            <a:avLst/>
          </a:prstGeom>
          <a:solidFill>
            <a:schemeClr val="accent1">
              <a:lumMod val="60000"/>
              <a:lumOff val="40000"/>
            </a:schemeClr>
          </a:solidFill>
          <a:ln w="9525" cap="flat" cmpd="sng" algn="ctr">
            <a:solidFill>
              <a:schemeClr val="accent2">
                <a:lumMod val="60000"/>
                <a:lumOff val="40000"/>
              </a:schemeClr>
            </a:solidFill>
            <a:prstDash val="solid"/>
          </a:ln>
          <a:effectLst>
            <a:outerShdw blurRad="40000" dist="20000" dir="5400000" rotWithShape="0">
              <a:srgbClr val="000000">
                <a:alpha val="38000"/>
              </a:srgbClr>
            </a:outerShdw>
          </a:effectLst>
        </p:spPr>
        <p:txBody>
          <a:bodyPr lIns="68526" tIns="34263" rIns="68526" bIns="34263" rtlCol="0" anchor="ctr"/>
          <a:lstStyle/>
          <a:p>
            <a:pPr algn="ctr"/>
            <a:r>
              <a:rPr lang="en-US" sz="1000" dirty="0">
                <a:solidFill>
                  <a:schemeClr val="bg1"/>
                </a:solidFill>
                <a:ea typeface="ＭＳ Ｐゴシック"/>
              </a:rPr>
              <a:t>Finalize GT eForm</a:t>
            </a:r>
          </a:p>
        </p:txBody>
      </p:sp>
      <p:cxnSp>
        <p:nvCxnSpPr>
          <p:cNvPr id="137" name="直線矢印コネクタ 9"/>
          <p:cNvCxnSpPr>
            <a:stCxn id="133" idx="2"/>
            <a:endCxn id="90" idx="0"/>
          </p:cNvCxnSpPr>
          <p:nvPr/>
        </p:nvCxnSpPr>
        <p:spPr>
          <a:xfrm flipH="1">
            <a:off x="7564701" y="3872262"/>
            <a:ext cx="6577" cy="1221516"/>
          </a:xfrm>
          <a:prstGeom prst="straightConnector1">
            <a:avLst/>
          </a:prstGeom>
          <a:noFill/>
          <a:ln w="25400" cap="flat" cmpd="sng" algn="ctr">
            <a:solidFill>
              <a:schemeClr val="bg2"/>
            </a:solidFill>
            <a:prstDash val="solid"/>
            <a:tailEnd type="arrow"/>
          </a:ln>
          <a:effectLst>
            <a:outerShdw blurRad="40000" dist="20000" dir="5400000" rotWithShape="0">
              <a:srgbClr val="000000">
                <a:alpha val="38000"/>
              </a:srgbClr>
            </a:outerShdw>
          </a:effectLst>
        </p:spPr>
      </p:cxnSp>
      <p:sp>
        <p:nvSpPr>
          <p:cNvPr id="142" name="TextBox 141"/>
          <p:cNvSpPr txBox="1"/>
          <p:nvPr/>
        </p:nvSpPr>
        <p:spPr>
          <a:xfrm rot="16200000">
            <a:off x="1753474" y="3467981"/>
            <a:ext cx="988786"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Paper Invoice</a:t>
            </a:r>
          </a:p>
        </p:txBody>
      </p:sp>
      <p:sp>
        <p:nvSpPr>
          <p:cNvPr id="143" name="TextBox 142"/>
          <p:cNvSpPr txBox="1"/>
          <p:nvPr/>
        </p:nvSpPr>
        <p:spPr>
          <a:xfrm rot="16200000">
            <a:off x="3252790" y="4169876"/>
            <a:ext cx="484918"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XML</a:t>
            </a:r>
          </a:p>
        </p:txBody>
      </p:sp>
      <p:sp>
        <p:nvSpPr>
          <p:cNvPr id="144" name="TextBox 143"/>
          <p:cNvSpPr txBox="1"/>
          <p:nvPr/>
        </p:nvSpPr>
        <p:spPr>
          <a:xfrm rot="16200000">
            <a:off x="3370020" y="4169876"/>
            <a:ext cx="642570"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Scan PDF</a:t>
            </a:r>
          </a:p>
        </p:txBody>
      </p:sp>
      <p:sp>
        <p:nvSpPr>
          <p:cNvPr id="145" name="TextBox 144"/>
          <p:cNvSpPr txBox="1"/>
          <p:nvPr/>
        </p:nvSpPr>
        <p:spPr>
          <a:xfrm rot="16200000">
            <a:off x="7222340" y="4111729"/>
            <a:ext cx="484918"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XML</a:t>
            </a:r>
          </a:p>
        </p:txBody>
      </p:sp>
      <p:sp>
        <p:nvSpPr>
          <p:cNvPr id="146" name="TextBox 145"/>
          <p:cNvSpPr txBox="1"/>
          <p:nvPr/>
        </p:nvSpPr>
        <p:spPr>
          <a:xfrm rot="16200000">
            <a:off x="7264710" y="4050174"/>
            <a:ext cx="825710" cy="31541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Standardized PDF</a:t>
            </a:r>
          </a:p>
        </p:txBody>
      </p:sp>
      <p:sp>
        <p:nvSpPr>
          <p:cNvPr id="151" name="TextBox 150"/>
          <p:cNvSpPr txBox="1"/>
          <p:nvPr/>
        </p:nvSpPr>
        <p:spPr>
          <a:xfrm rot="16200000">
            <a:off x="8045113" y="4257138"/>
            <a:ext cx="468046" cy="192306"/>
          </a:xfrm>
          <a:prstGeom prst="rect">
            <a:avLst/>
          </a:prstGeom>
          <a:noFill/>
        </p:spPr>
        <p:txBody>
          <a:bodyPr wrap="square" lIns="68526" tIns="34263" rIns="68526" bIns="34263" rtlCol="0">
            <a:spAutoFit/>
          </a:bodyPr>
          <a:lstStyle/>
          <a:p>
            <a:pPr algn="ctr">
              <a:defRPr/>
            </a:pPr>
            <a:r>
              <a:rPr lang="en-US" sz="800" dirty="0">
                <a:solidFill>
                  <a:schemeClr val="bg2"/>
                </a:solidFill>
                <a:ea typeface="ＭＳ Ｐゴシック"/>
              </a:rPr>
              <a:t>CI</a:t>
            </a:r>
          </a:p>
        </p:txBody>
      </p:sp>
      <p:pic>
        <p:nvPicPr>
          <p:cNvPr id="5" name="Picture 4" descr="logo-iris (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922" y="5021968"/>
            <a:ext cx="1323168" cy="917047"/>
          </a:xfrm>
          <a:prstGeom prst="rect">
            <a:avLst/>
          </a:prstGeom>
        </p:spPr>
      </p:pic>
    </p:spTree>
    <p:extLst>
      <p:ext uri="{BB962C8B-B14F-4D97-AF65-F5344CB8AC3E}">
        <p14:creationId xmlns:p14="http://schemas.microsoft.com/office/powerpoint/2010/main" val="25201100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idx="1"/>
          </p:nvPr>
        </p:nvSpPr>
        <p:spPr/>
        <p:txBody>
          <a:bodyPr>
            <a:normAutofit/>
          </a:bodyPr>
          <a:lstStyle/>
          <a:p>
            <a:pPr>
              <a:buFont typeface="+mj-lt"/>
              <a:buAutoNum type="arabicPeriod"/>
            </a:pPr>
            <a:r>
              <a:rPr lang="en-US" dirty="0"/>
              <a:t>Welcome and Introductions  </a:t>
            </a:r>
          </a:p>
          <a:p>
            <a:pPr lvl="1">
              <a:buFont typeface="Wingdings" panose="05000000000000000000" pitchFamily="2" charset="2"/>
              <a:buChar char="§"/>
            </a:pPr>
            <a:r>
              <a:rPr lang="en-US" dirty="0"/>
              <a:t>Paul Taylor –  </a:t>
            </a:r>
            <a:r>
              <a:rPr lang="en-US" i="1" dirty="0"/>
              <a:t>President and CEO, Gideon Taylor</a:t>
            </a:r>
          </a:p>
          <a:p>
            <a:pPr lvl="1">
              <a:buFont typeface="Wingdings" panose="05000000000000000000" pitchFamily="2" charset="2"/>
              <a:buChar char="§"/>
            </a:pPr>
            <a:r>
              <a:rPr lang="en-US" dirty="0"/>
              <a:t>Peter Lopes – </a:t>
            </a:r>
            <a:r>
              <a:rPr lang="en-US" i="1" dirty="0"/>
              <a:t>Executive, Account Solutions, Canon IIS</a:t>
            </a:r>
          </a:p>
          <a:p>
            <a:pPr lvl="1">
              <a:buFont typeface="Wingdings" panose="05000000000000000000" pitchFamily="2" charset="2"/>
              <a:buChar char="§"/>
            </a:pPr>
            <a:r>
              <a:rPr lang="en-US" dirty="0"/>
              <a:t>Cliff </a:t>
            </a:r>
            <a:r>
              <a:rPr lang="en-US" dirty="0" err="1"/>
              <a:t>Autin</a:t>
            </a:r>
            <a:r>
              <a:rPr lang="en-US" dirty="0"/>
              <a:t> – </a:t>
            </a:r>
            <a:r>
              <a:rPr lang="en-US" i="1" dirty="0"/>
              <a:t>Solution Consultant, Canon II</a:t>
            </a:r>
            <a:endParaRPr lang="en-US" dirty="0"/>
          </a:p>
          <a:p>
            <a:pPr>
              <a:buFont typeface="+mj-lt"/>
              <a:buAutoNum type="arabicPeriod"/>
            </a:pPr>
            <a:r>
              <a:rPr lang="en-US" dirty="0"/>
              <a:t>Overview of Gideon Taylor and Canon Information &amp; Imaging Solutions</a:t>
            </a:r>
          </a:p>
          <a:p>
            <a:pPr>
              <a:buFont typeface="+mj-lt"/>
              <a:buAutoNum type="arabicPeriod"/>
            </a:pPr>
            <a:r>
              <a:rPr lang="en-US" dirty="0"/>
              <a:t>GT </a:t>
            </a:r>
            <a:r>
              <a:rPr lang="en-US" dirty="0" err="1"/>
              <a:t>eForms</a:t>
            </a:r>
            <a:r>
              <a:rPr lang="en-US" dirty="0"/>
              <a:t>™ and Enterprise Imaging Platform</a:t>
            </a:r>
          </a:p>
          <a:p>
            <a:pPr>
              <a:buFont typeface="+mj-lt"/>
              <a:buAutoNum type="arabicPeriod"/>
            </a:pPr>
            <a:r>
              <a:rPr lang="en-US" dirty="0"/>
              <a:t>Demonstration </a:t>
            </a:r>
          </a:p>
          <a:p>
            <a:pPr>
              <a:buFont typeface="+mj-lt"/>
              <a:buAutoNum type="arabicPeriod"/>
            </a:pPr>
            <a:r>
              <a:rPr lang="en-US" dirty="0"/>
              <a:t>Case Study</a:t>
            </a:r>
          </a:p>
          <a:p>
            <a:pPr>
              <a:buFont typeface="+mj-lt"/>
              <a:buAutoNum type="arabicPeriod"/>
            </a:pPr>
            <a:r>
              <a:rPr lang="en-US" dirty="0"/>
              <a:t>Q&amp;A</a:t>
            </a:r>
          </a:p>
        </p:txBody>
      </p:sp>
    </p:spTree>
    <p:extLst>
      <p:ext uri="{BB962C8B-B14F-4D97-AF65-F5344CB8AC3E}">
        <p14:creationId xmlns:p14="http://schemas.microsoft.com/office/powerpoint/2010/main" val="41070792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985" r="4390"/>
          <a:stretch/>
        </p:blipFill>
        <p:spPr>
          <a:xfrm flipH="1">
            <a:off x="0" y="1323896"/>
            <a:ext cx="11927277" cy="5782756"/>
          </a:xfrm>
          <a:prstGeom prst="rect">
            <a:avLst/>
          </a:prstGeom>
        </p:spPr>
      </p:pic>
      <p:sp>
        <p:nvSpPr>
          <p:cNvPr id="9" name="Rectangle 8"/>
          <p:cNvSpPr/>
          <p:nvPr/>
        </p:nvSpPr>
        <p:spPr bwMode="auto">
          <a:xfrm>
            <a:off x="1" y="1325880"/>
            <a:ext cx="9301162" cy="5780772"/>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a:endParaRPr lang="en-US" sz="2800">
              <a:solidFill>
                <a:srgbClr val="000000"/>
              </a:solidFill>
              <a:latin typeface="Trebuchet MS" charset="0"/>
              <a:ea typeface="ＭＳ Ｐゴシック" charset="0"/>
            </a:endParaRPr>
          </a:p>
        </p:txBody>
      </p:sp>
      <p:sp>
        <p:nvSpPr>
          <p:cNvPr id="7" name="Title 6"/>
          <p:cNvSpPr>
            <a:spLocks noGrp="1"/>
          </p:cNvSpPr>
          <p:nvPr>
            <p:ph type="title"/>
          </p:nvPr>
        </p:nvSpPr>
        <p:spPr/>
        <p:txBody>
          <a:bodyPr/>
          <a:lstStyle/>
          <a:p>
            <a:r>
              <a:rPr lang="en-US"/>
              <a:t>Growing Hospitality Company</a:t>
            </a:r>
            <a:endParaRPr lang="en-US" dirty="0"/>
          </a:p>
        </p:txBody>
      </p:sp>
      <p:sp>
        <p:nvSpPr>
          <p:cNvPr id="6" name="Text Placeholder 5"/>
          <p:cNvSpPr>
            <a:spLocks noGrp="1"/>
          </p:cNvSpPr>
          <p:nvPr>
            <p:ph type="body" idx="1"/>
          </p:nvPr>
        </p:nvSpPr>
        <p:spPr>
          <a:xfrm>
            <a:off x="256030" y="1483042"/>
            <a:ext cx="8887969" cy="5232083"/>
          </a:xfrm>
        </p:spPr>
        <p:txBody>
          <a:bodyPr>
            <a:noAutofit/>
          </a:bodyPr>
          <a:lstStyle/>
          <a:p>
            <a:pPr>
              <a:spcBef>
                <a:spcPts val="600"/>
              </a:spcBef>
            </a:pPr>
            <a:r>
              <a:rPr lang="en-US" sz="2400" b="1" dirty="0">
                <a:solidFill>
                  <a:schemeClr val="accent1"/>
                </a:solidFill>
              </a:rPr>
              <a:t>Profile</a:t>
            </a:r>
          </a:p>
          <a:p>
            <a:pPr lvl="1">
              <a:spcBef>
                <a:spcPts val="600"/>
              </a:spcBef>
            </a:pPr>
            <a:r>
              <a:rPr lang="en-US" sz="1800" dirty="0">
                <a:solidFill>
                  <a:schemeClr val="tx1"/>
                </a:solidFill>
              </a:rPr>
              <a:t>Looking to improve user adoption across divisions</a:t>
            </a:r>
          </a:p>
          <a:p>
            <a:pPr lvl="1">
              <a:spcBef>
                <a:spcPts val="600"/>
              </a:spcBef>
            </a:pPr>
            <a:r>
              <a:rPr lang="en-US" sz="1800" dirty="0">
                <a:solidFill>
                  <a:schemeClr val="tx1"/>
                </a:solidFill>
              </a:rPr>
              <a:t>Growing regional company in the Hospitality industry </a:t>
            </a:r>
          </a:p>
          <a:p>
            <a:pPr lvl="1">
              <a:spcBef>
                <a:spcPts val="600"/>
              </a:spcBef>
            </a:pPr>
            <a:r>
              <a:rPr lang="en-US" sz="1800" dirty="0">
                <a:solidFill>
                  <a:schemeClr val="tx1"/>
                </a:solidFill>
              </a:rPr>
              <a:t>7,000 Employees with nearly $500 Million in Revenue</a:t>
            </a:r>
          </a:p>
          <a:p>
            <a:pPr lvl="1">
              <a:spcBef>
                <a:spcPts val="600"/>
              </a:spcBef>
            </a:pPr>
            <a:r>
              <a:rPr lang="en-US" sz="1800" dirty="0">
                <a:solidFill>
                  <a:schemeClr val="tx1"/>
                </a:solidFill>
              </a:rPr>
              <a:t>Over 15,000 invoices a month, from over 20,000 vendors</a:t>
            </a:r>
          </a:p>
          <a:p>
            <a:pPr>
              <a:spcBef>
                <a:spcPts val="600"/>
              </a:spcBef>
            </a:pPr>
            <a:r>
              <a:rPr lang="en-US" sz="2400" b="1" dirty="0">
                <a:solidFill>
                  <a:schemeClr val="accent1"/>
                </a:solidFill>
              </a:rPr>
              <a:t>Challenges</a:t>
            </a:r>
          </a:p>
          <a:p>
            <a:pPr lvl="1">
              <a:spcBef>
                <a:spcPts val="600"/>
              </a:spcBef>
            </a:pPr>
            <a:r>
              <a:rPr lang="en-US" sz="1800" dirty="0">
                <a:solidFill>
                  <a:schemeClr val="tx1"/>
                </a:solidFill>
              </a:rPr>
              <a:t>Lack of visibility into the AP process. </a:t>
            </a:r>
          </a:p>
          <a:p>
            <a:pPr lvl="1">
              <a:spcBef>
                <a:spcPts val="600"/>
              </a:spcBef>
            </a:pPr>
            <a:r>
              <a:rPr lang="en-US" sz="1800" dirty="0">
                <a:solidFill>
                  <a:schemeClr val="tx1"/>
                </a:solidFill>
              </a:rPr>
              <a:t>Multiple divisions throughout the country, not based on PO system</a:t>
            </a:r>
          </a:p>
          <a:p>
            <a:pPr lvl="1">
              <a:spcBef>
                <a:spcPts val="600"/>
              </a:spcBef>
            </a:pPr>
            <a:r>
              <a:rPr lang="en-US" sz="1800" dirty="0">
                <a:solidFill>
                  <a:schemeClr val="tx1"/>
                </a:solidFill>
              </a:rPr>
              <a:t>Inability to accurately and timely close books.</a:t>
            </a:r>
          </a:p>
          <a:p>
            <a:pPr>
              <a:spcBef>
                <a:spcPts val="600"/>
              </a:spcBef>
            </a:pPr>
            <a:r>
              <a:rPr lang="en-US" sz="2400" b="1" dirty="0">
                <a:solidFill>
                  <a:schemeClr val="accent1"/>
                </a:solidFill>
              </a:rPr>
              <a:t>Goals</a:t>
            </a:r>
          </a:p>
          <a:p>
            <a:pPr lvl="1">
              <a:spcBef>
                <a:spcPts val="600"/>
              </a:spcBef>
            </a:pPr>
            <a:r>
              <a:rPr lang="en-US" sz="1800" dirty="0">
                <a:solidFill>
                  <a:schemeClr val="tx1"/>
                </a:solidFill>
              </a:rPr>
              <a:t>Accurate working capital data</a:t>
            </a:r>
          </a:p>
          <a:p>
            <a:pPr lvl="1">
              <a:spcBef>
                <a:spcPts val="600"/>
              </a:spcBef>
            </a:pPr>
            <a:r>
              <a:rPr lang="en-US" sz="1800" dirty="0">
                <a:solidFill>
                  <a:schemeClr val="tx1"/>
                </a:solidFill>
              </a:rPr>
              <a:t>Improved compliance and audit trail</a:t>
            </a:r>
          </a:p>
          <a:p>
            <a:pPr lvl="1">
              <a:spcBef>
                <a:spcPts val="600"/>
              </a:spcBef>
            </a:pPr>
            <a:r>
              <a:rPr lang="en-US" sz="1800" dirty="0">
                <a:solidFill>
                  <a:schemeClr val="tx1"/>
                </a:solidFill>
              </a:rPr>
              <a:t>Committed Oracle PeopleSoft user – requires a deep integration of the AP process with PeopleSoft </a:t>
            </a:r>
          </a:p>
          <a:p>
            <a:pPr>
              <a:spcBef>
                <a:spcPts val="600"/>
              </a:spcBef>
            </a:pPr>
            <a:endParaRPr lang="en-US" sz="1800" dirty="0">
              <a:solidFill>
                <a:schemeClr val="tx1"/>
              </a:solidFill>
            </a:endParaRPr>
          </a:p>
        </p:txBody>
      </p:sp>
    </p:spTree>
    <p:extLst>
      <p:ext uri="{BB962C8B-B14F-4D97-AF65-F5344CB8AC3E}">
        <p14:creationId xmlns:p14="http://schemas.microsoft.com/office/powerpoint/2010/main" val="34295281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985" r="4390"/>
          <a:stretch/>
        </p:blipFill>
        <p:spPr>
          <a:xfrm flipH="1">
            <a:off x="0" y="1323896"/>
            <a:ext cx="11927277" cy="5782756"/>
          </a:xfrm>
          <a:prstGeom prst="rect">
            <a:avLst/>
          </a:prstGeom>
        </p:spPr>
      </p:pic>
      <p:sp>
        <p:nvSpPr>
          <p:cNvPr id="11" name="Rectangle 10"/>
          <p:cNvSpPr/>
          <p:nvPr/>
        </p:nvSpPr>
        <p:spPr bwMode="auto">
          <a:xfrm>
            <a:off x="1" y="1325880"/>
            <a:ext cx="9301162" cy="5780772"/>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a:endParaRPr lang="en-US" sz="2800">
              <a:solidFill>
                <a:srgbClr val="000000"/>
              </a:solidFill>
              <a:latin typeface="Trebuchet MS" charset="0"/>
              <a:ea typeface="ＭＳ Ｐゴシック" charset="0"/>
            </a:endParaRPr>
          </a:p>
        </p:txBody>
      </p:sp>
      <p:sp>
        <p:nvSpPr>
          <p:cNvPr id="7" name="Title 6"/>
          <p:cNvSpPr>
            <a:spLocks noGrp="1"/>
          </p:cNvSpPr>
          <p:nvPr>
            <p:ph type="title"/>
          </p:nvPr>
        </p:nvSpPr>
        <p:spPr/>
        <p:txBody>
          <a:bodyPr/>
          <a:lstStyle/>
          <a:p>
            <a:r>
              <a:rPr lang="en-US" dirty="0"/>
              <a:t>Growing Hospitality Company</a:t>
            </a: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7572"/>
          <a:stretch/>
        </p:blipFill>
        <p:spPr bwMode="auto">
          <a:xfrm>
            <a:off x="6147693" y="3145045"/>
            <a:ext cx="2950035" cy="2136639"/>
          </a:xfrm>
          <a:prstGeom prst="rect">
            <a:avLst/>
          </a:prstGeom>
          <a:ln>
            <a:noFill/>
          </a:ln>
          <a:effectLst>
            <a:outerShdw blurRad="292100" dist="139700" dir="2700000" algn="tl" rotWithShape="0">
              <a:srgbClr val="333333">
                <a:alpha val="65000"/>
              </a:srgbClr>
            </a:outerShdw>
          </a:effectLst>
        </p:spPr>
      </p:pic>
      <p:sp>
        <p:nvSpPr>
          <p:cNvPr id="12" name="Rounded Rectangle 11"/>
          <p:cNvSpPr/>
          <p:nvPr/>
        </p:nvSpPr>
        <p:spPr bwMode="auto">
          <a:xfrm>
            <a:off x="-520610" y="1986132"/>
            <a:ext cx="6464868" cy="4454464"/>
          </a:xfrm>
          <a:prstGeom prst="roundRect">
            <a:avLst>
              <a:gd name="adj" fmla="val 8105"/>
            </a:avLst>
          </a:prstGeom>
          <a:solidFill>
            <a:schemeClr val="bg1">
              <a:alpha val="83000"/>
            </a:schemeClr>
          </a:solidFill>
          <a:ln w="9525" cap="flat" cmpd="sng" algn="ctr">
            <a:solidFill>
              <a:schemeClr val="bg1">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a:endParaRPr lang="en-US">
              <a:solidFill>
                <a:srgbClr val="000000"/>
              </a:solidFill>
            </a:endParaRPr>
          </a:p>
        </p:txBody>
      </p:sp>
      <p:sp>
        <p:nvSpPr>
          <p:cNvPr id="10" name="Content Placeholder 9"/>
          <p:cNvSpPr>
            <a:spLocks noGrp="1"/>
          </p:cNvSpPr>
          <p:nvPr>
            <p:ph type="body" idx="1"/>
          </p:nvPr>
        </p:nvSpPr>
        <p:spPr>
          <a:xfrm>
            <a:off x="254000" y="2198032"/>
            <a:ext cx="5690258" cy="4030663"/>
          </a:xfrm>
        </p:spPr>
        <p:txBody>
          <a:bodyPr>
            <a:noAutofit/>
          </a:bodyPr>
          <a:lstStyle/>
          <a:p>
            <a:r>
              <a:rPr lang="en-US" sz="2000" b="1" dirty="0">
                <a:solidFill>
                  <a:schemeClr val="tx1"/>
                </a:solidFill>
              </a:rPr>
              <a:t>Solution</a:t>
            </a:r>
          </a:p>
          <a:p>
            <a:pPr lvl="1"/>
            <a:r>
              <a:rPr lang="en-US" sz="2000" dirty="0">
                <a:solidFill>
                  <a:schemeClr val="tx1"/>
                </a:solidFill>
              </a:rPr>
              <a:t>AP automation integrated with PeopleSoft and industry-specific system. </a:t>
            </a:r>
          </a:p>
          <a:p>
            <a:pPr lvl="0"/>
            <a:r>
              <a:rPr lang="en-US" sz="2000" b="1" dirty="0">
                <a:solidFill>
                  <a:schemeClr val="tx1"/>
                </a:solidFill>
              </a:rPr>
              <a:t>Business Benefits</a:t>
            </a:r>
          </a:p>
          <a:p>
            <a:pPr lvl="1"/>
            <a:r>
              <a:rPr lang="en-US" sz="2000" dirty="0">
                <a:solidFill>
                  <a:schemeClr val="tx1"/>
                </a:solidFill>
              </a:rPr>
              <a:t>Access to accurate and reliable information on the status of  invoices and transactions – to enable fast decision-making.</a:t>
            </a:r>
          </a:p>
          <a:p>
            <a:pPr lvl="1"/>
            <a:r>
              <a:rPr lang="en-US" sz="2000" dirty="0">
                <a:solidFill>
                  <a:schemeClr val="tx1"/>
                </a:solidFill>
              </a:rPr>
              <a:t>Standardized process to enable transparency and compliance.</a:t>
            </a:r>
          </a:p>
        </p:txBody>
      </p:sp>
    </p:spTree>
    <p:extLst>
      <p:ext uri="{BB962C8B-B14F-4D97-AF65-F5344CB8AC3E}">
        <p14:creationId xmlns:p14="http://schemas.microsoft.com/office/powerpoint/2010/main" val="38650057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9724" b="18748"/>
          <a:stretch/>
        </p:blipFill>
        <p:spPr>
          <a:xfrm>
            <a:off x="3348298" y="1242252"/>
            <a:ext cx="5849136" cy="4462368"/>
          </a:xfrm>
          <a:prstGeom prst="rect">
            <a:avLst/>
          </a:prstGeom>
          <a:ln>
            <a:noFill/>
          </a:ln>
          <a:effectLst>
            <a:softEdge rad="31750"/>
          </a:effectLst>
        </p:spPr>
      </p:pic>
      <p:sp>
        <p:nvSpPr>
          <p:cNvPr id="6" name="Rectangle 5"/>
          <p:cNvSpPr/>
          <p:nvPr/>
        </p:nvSpPr>
        <p:spPr>
          <a:xfrm>
            <a:off x="3132474" y="1071295"/>
            <a:ext cx="6039559" cy="4633325"/>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p:txBody>
          <a:bodyPr/>
          <a:lstStyle/>
          <a:p>
            <a:r>
              <a:rPr lang="en-US" dirty="0"/>
              <a:t>Benefits of Canon’s Solution</a:t>
            </a:r>
          </a:p>
        </p:txBody>
      </p:sp>
      <p:sp>
        <p:nvSpPr>
          <p:cNvPr id="3" name="Content Placeholder 2"/>
          <p:cNvSpPr>
            <a:spLocks noGrp="1"/>
          </p:cNvSpPr>
          <p:nvPr>
            <p:ph type="body" idx="1"/>
          </p:nvPr>
        </p:nvSpPr>
        <p:spPr>
          <a:xfrm>
            <a:off x="131064" y="1458104"/>
            <a:ext cx="8631936" cy="4030663"/>
          </a:xfrm>
        </p:spPr>
        <p:txBody>
          <a:bodyPr>
            <a:noAutofit/>
          </a:bodyPr>
          <a:lstStyle/>
          <a:p>
            <a:pPr>
              <a:spcBef>
                <a:spcPts val="600"/>
              </a:spcBef>
            </a:pPr>
            <a:r>
              <a:rPr lang="en-US" altLang="ja-JP" sz="2400" dirty="0"/>
              <a:t>Accessibility and Accuracy</a:t>
            </a:r>
          </a:p>
          <a:p>
            <a:pPr lvl="1">
              <a:spcBef>
                <a:spcPts val="600"/>
              </a:spcBef>
            </a:pPr>
            <a:r>
              <a:rPr lang="en-US" altLang="ja-JP" sz="1800" dirty="0"/>
              <a:t>Reliable info, easy to access even from mobile devices</a:t>
            </a:r>
          </a:p>
          <a:p>
            <a:pPr lvl="1">
              <a:spcBef>
                <a:spcPts val="600"/>
              </a:spcBef>
            </a:pPr>
            <a:r>
              <a:rPr lang="en-US" altLang="ja-JP" sz="1800" dirty="0"/>
              <a:t>Business intelligence for various stakeholders</a:t>
            </a:r>
          </a:p>
          <a:p>
            <a:pPr lvl="1">
              <a:spcBef>
                <a:spcPts val="600"/>
              </a:spcBef>
            </a:pPr>
            <a:r>
              <a:rPr lang="en-US" altLang="ja-JP" sz="1800" dirty="0"/>
              <a:t>Integrate with numerous systems for information availability</a:t>
            </a:r>
          </a:p>
          <a:p>
            <a:pPr>
              <a:spcBef>
                <a:spcPts val="600"/>
              </a:spcBef>
            </a:pPr>
            <a:r>
              <a:rPr lang="en-US" sz="2400" dirty="0"/>
              <a:t>Business Process Improvement</a:t>
            </a:r>
          </a:p>
          <a:p>
            <a:pPr lvl="1">
              <a:spcBef>
                <a:spcPts val="600"/>
              </a:spcBef>
            </a:pPr>
            <a:r>
              <a:rPr lang="en-US" sz="1800" dirty="0"/>
              <a:t>Standardize processes and reduce costs</a:t>
            </a:r>
          </a:p>
          <a:p>
            <a:pPr lvl="1">
              <a:spcBef>
                <a:spcPts val="600"/>
              </a:spcBef>
            </a:pPr>
            <a:r>
              <a:rPr lang="en-US" sz="1800" dirty="0"/>
              <a:t>Improve departmental relations</a:t>
            </a:r>
          </a:p>
          <a:p>
            <a:pPr>
              <a:spcBef>
                <a:spcPts val="600"/>
              </a:spcBef>
            </a:pPr>
            <a:r>
              <a:rPr lang="en-US" sz="2400" dirty="0"/>
              <a:t>Flexibility and Scalability</a:t>
            </a:r>
          </a:p>
          <a:p>
            <a:pPr lvl="1">
              <a:spcBef>
                <a:spcPts val="600"/>
              </a:spcBef>
            </a:pPr>
            <a:r>
              <a:rPr lang="en-US" altLang="ja-JP" sz="1800" dirty="0"/>
              <a:t>Support business growth and company expansion </a:t>
            </a:r>
          </a:p>
          <a:p>
            <a:pPr lvl="1">
              <a:spcBef>
                <a:spcPts val="600"/>
              </a:spcBef>
            </a:pPr>
            <a:r>
              <a:rPr lang="en-US" altLang="ja-JP" sz="1800" dirty="0"/>
              <a:t>Department transforms to become a strategic resource</a:t>
            </a:r>
          </a:p>
          <a:p>
            <a:pPr lvl="1">
              <a:spcBef>
                <a:spcPts val="600"/>
              </a:spcBef>
            </a:pPr>
            <a:r>
              <a:rPr lang="en-US" altLang="ja-JP" sz="1800" dirty="0"/>
              <a:t>Utilize our content repository or yours</a:t>
            </a:r>
          </a:p>
          <a:p>
            <a:pPr lvl="1">
              <a:spcBef>
                <a:spcPts val="600"/>
              </a:spcBef>
            </a:pPr>
            <a:endParaRPr lang="en-US" altLang="ja-JP" sz="1800" dirty="0"/>
          </a:p>
          <a:p>
            <a:pPr>
              <a:spcBef>
                <a:spcPts val="600"/>
              </a:spcBef>
            </a:pPr>
            <a:endParaRPr lang="en-US" altLang="ja-JP" sz="2400" dirty="0"/>
          </a:p>
        </p:txBody>
      </p:sp>
    </p:spTree>
    <p:extLst>
      <p:ext uri="{BB962C8B-B14F-4D97-AF65-F5344CB8AC3E}">
        <p14:creationId xmlns:p14="http://schemas.microsoft.com/office/powerpoint/2010/main" val="40213547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320040"/>
            <a:ext cx="8636000" cy="548640"/>
          </a:xfrm>
        </p:spPr>
        <p:txBody>
          <a:bodyPr/>
          <a:lstStyle/>
          <a:p>
            <a:r>
              <a:rPr lang="en-US" dirty="0"/>
              <a:t>Impact of Gideon Taylor Solutions for PeopleSoft</a:t>
            </a:r>
          </a:p>
        </p:txBody>
      </p:sp>
      <p:pic>
        <p:nvPicPr>
          <p:cNvPr id="7" name="Picture 6">
            <a:extLst>
              <a:ext uri="{FF2B5EF4-FFF2-40B4-BE49-F238E27FC236}">
                <a16:creationId xmlns:a16="http://schemas.microsoft.com/office/drawing/2014/main" id="{31F322D4-50DC-474E-921D-4A9249A85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791" y="1732646"/>
            <a:ext cx="6402662" cy="4268441"/>
          </a:xfrm>
          <a:prstGeom prst="rect">
            <a:avLst/>
          </a:prstGeom>
        </p:spPr>
      </p:pic>
      <p:sp>
        <p:nvSpPr>
          <p:cNvPr id="6" name="Rectangle 5"/>
          <p:cNvSpPr/>
          <p:nvPr/>
        </p:nvSpPr>
        <p:spPr>
          <a:xfrm>
            <a:off x="3104441" y="1732646"/>
            <a:ext cx="6039559" cy="463332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type="body" idx="1"/>
          </p:nvPr>
        </p:nvSpPr>
        <p:spPr>
          <a:xfrm>
            <a:off x="131064" y="1699643"/>
            <a:ext cx="8631936" cy="4030663"/>
          </a:xfrm>
        </p:spPr>
        <p:txBody>
          <a:bodyPr>
            <a:noAutofit/>
          </a:bodyPr>
          <a:lstStyle/>
          <a:p>
            <a:pPr>
              <a:spcBef>
                <a:spcPts val="600"/>
              </a:spcBef>
            </a:pPr>
            <a:r>
              <a:rPr lang="en-US" altLang="ja-JP" sz="2000" dirty="0"/>
              <a:t>Xcel Energy</a:t>
            </a:r>
          </a:p>
          <a:p>
            <a:pPr lvl="1">
              <a:spcBef>
                <a:spcPts val="600"/>
              </a:spcBef>
            </a:pPr>
            <a:r>
              <a:rPr lang="en-US" altLang="ja-JP" dirty="0"/>
              <a:t>Consolidated 41 separate forms and processes into 3 intelligent eForms</a:t>
            </a:r>
          </a:p>
          <a:p>
            <a:pPr lvl="1">
              <a:spcBef>
                <a:spcPts val="600"/>
              </a:spcBef>
            </a:pPr>
            <a:r>
              <a:rPr lang="en-US" altLang="ja-JP" dirty="0"/>
              <a:t>Turnaround time reduced from 5 days to 30 minutes</a:t>
            </a:r>
          </a:p>
          <a:p>
            <a:pPr lvl="1">
              <a:spcBef>
                <a:spcPts val="600"/>
              </a:spcBef>
            </a:pPr>
            <a:r>
              <a:rPr lang="en-US" altLang="ja-JP" dirty="0"/>
              <a:t>Reduced errors and manual intervention from 45% to 1%</a:t>
            </a:r>
          </a:p>
          <a:p>
            <a:pPr>
              <a:spcBef>
                <a:spcPts val="600"/>
              </a:spcBef>
            </a:pPr>
            <a:r>
              <a:rPr lang="en-US" sz="2000" dirty="0"/>
              <a:t>State of Tennessee</a:t>
            </a:r>
          </a:p>
          <a:p>
            <a:pPr lvl="1">
              <a:spcBef>
                <a:spcPts val="600"/>
              </a:spcBef>
            </a:pPr>
            <a:r>
              <a:rPr lang="en-US" altLang="ja-JP" dirty="0"/>
              <a:t>Consolidated 89 separate personnel actions into 1 dynamic eForm</a:t>
            </a:r>
          </a:p>
          <a:p>
            <a:pPr lvl="1">
              <a:spcBef>
                <a:spcPts val="600"/>
              </a:spcBef>
            </a:pPr>
            <a:r>
              <a:rPr lang="en-US" altLang="ja-JP" dirty="0"/>
              <a:t>700% increase in throughput</a:t>
            </a:r>
          </a:p>
          <a:p>
            <a:pPr lvl="1">
              <a:spcBef>
                <a:spcPts val="600"/>
              </a:spcBef>
            </a:pPr>
            <a:r>
              <a:rPr lang="en-US" dirty="0"/>
              <a:t>Eliminated hundreds of thousands of paper forms each year</a:t>
            </a:r>
          </a:p>
          <a:p>
            <a:pPr>
              <a:spcBef>
                <a:spcPts val="600"/>
              </a:spcBef>
            </a:pPr>
            <a:r>
              <a:rPr lang="en-US" sz="2000" dirty="0"/>
              <a:t>University of Florida</a:t>
            </a:r>
          </a:p>
          <a:p>
            <a:pPr lvl="1">
              <a:spcBef>
                <a:spcPts val="600"/>
              </a:spcBef>
            </a:pPr>
            <a:r>
              <a:rPr lang="en-US" altLang="ja-JP" dirty="0"/>
              <a:t>Reduced administrative transactional workload by 75%</a:t>
            </a:r>
          </a:p>
          <a:p>
            <a:pPr lvl="1">
              <a:spcBef>
                <a:spcPts val="600"/>
              </a:spcBef>
            </a:pPr>
            <a:r>
              <a:rPr lang="en-US" dirty="0"/>
              <a:t>Errors reduced from 68% to less than 1%</a:t>
            </a:r>
          </a:p>
          <a:p>
            <a:pPr lvl="1">
              <a:spcBef>
                <a:spcPts val="600"/>
              </a:spcBef>
            </a:pPr>
            <a:r>
              <a:rPr lang="en-US" altLang="ja-JP" dirty="0"/>
              <a:t>Realized cost savings of over $300,000 year-over-year</a:t>
            </a:r>
          </a:p>
          <a:p>
            <a:pPr lvl="1">
              <a:spcBef>
                <a:spcPts val="600"/>
              </a:spcBef>
            </a:pPr>
            <a:endParaRPr lang="en-US" altLang="ja-JP" dirty="0"/>
          </a:p>
          <a:p>
            <a:pPr>
              <a:spcBef>
                <a:spcPts val="600"/>
              </a:spcBef>
            </a:pPr>
            <a:endParaRPr lang="en-US" altLang="ja-JP" sz="2000" dirty="0"/>
          </a:p>
        </p:txBody>
      </p:sp>
    </p:spTree>
    <p:extLst>
      <p:ext uri="{BB962C8B-B14F-4D97-AF65-F5344CB8AC3E}">
        <p14:creationId xmlns:p14="http://schemas.microsoft.com/office/powerpoint/2010/main" val="2423957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D70C88-F768-4007-B832-4D9E6431AC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26" r="5605"/>
          <a:stretch/>
        </p:blipFill>
        <p:spPr>
          <a:xfrm>
            <a:off x="4023360" y="1549108"/>
            <a:ext cx="5303520" cy="4307948"/>
          </a:xfrm>
          <a:prstGeom prst="rect">
            <a:avLst/>
          </a:prstGeom>
        </p:spPr>
      </p:pic>
      <p:sp>
        <p:nvSpPr>
          <p:cNvPr id="6" name="Rectangle 5"/>
          <p:cNvSpPr/>
          <p:nvPr/>
        </p:nvSpPr>
        <p:spPr>
          <a:xfrm>
            <a:off x="3104441" y="1244309"/>
            <a:ext cx="6039559" cy="463332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type="body" idx="1"/>
          </p:nvPr>
        </p:nvSpPr>
        <p:spPr>
          <a:xfrm>
            <a:off x="254000" y="1759076"/>
            <a:ext cx="7184030" cy="3090450"/>
          </a:xfrm>
        </p:spPr>
        <p:txBody>
          <a:bodyPr>
            <a:noAutofit/>
          </a:bodyPr>
          <a:lstStyle/>
          <a:p>
            <a:pPr>
              <a:spcBef>
                <a:spcPts val="1800"/>
              </a:spcBef>
            </a:pPr>
            <a:r>
              <a:rPr lang="en-US" altLang="ja-JP" sz="2000" dirty="0"/>
              <a:t>Automatically generate dynamic PeopleSoft forms from digitized pages</a:t>
            </a:r>
          </a:p>
          <a:p>
            <a:pPr>
              <a:spcBef>
                <a:spcPts val="1800"/>
              </a:spcBef>
            </a:pPr>
            <a:r>
              <a:rPr lang="en-US" altLang="ja-JP" sz="2000" dirty="0"/>
              <a:t>Validate OCR-extracted data against PeopleSoft edits and valid values</a:t>
            </a:r>
          </a:p>
          <a:p>
            <a:pPr>
              <a:spcBef>
                <a:spcPts val="1800"/>
              </a:spcBef>
            </a:pPr>
            <a:r>
              <a:rPr lang="en-US" altLang="ja-JP" sz="2000" dirty="0"/>
              <a:t>Leverage existing PeopleSoft security for workflow routing</a:t>
            </a:r>
          </a:p>
          <a:p>
            <a:pPr>
              <a:spcBef>
                <a:spcPts val="1800"/>
              </a:spcBef>
            </a:pPr>
            <a:r>
              <a:rPr lang="en-US" altLang="ja-JP" sz="2000" dirty="0"/>
              <a:t>Enterprise-level indexing, search, and storage for completed PeopleSoft forms and attachments</a:t>
            </a:r>
          </a:p>
          <a:p>
            <a:pPr>
              <a:spcBef>
                <a:spcPts val="1800"/>
              </a:spcBef>
            </a:pPr>
            <a:r>
              <a:rPr lang="en-US" altLang="ja-JP" sz="2000" dirty="0"/>
              <a:t>Seamless process flow across Enterprise Imaging and PeopleSoft-based </a:t>
            </a:r>
            <a:r>
              <a:rPr lang="en-US" altLang="ja-JP" sz="2000" dirty="0" err="1"/>
              <a:t>eForms</a:t>
            </a:r>
            <a:endParaRPr lang="en-US" altLang="ja-JP" sz="2000" dirty="0"/>
          </a:p>
        </p:txBody>
      </p:sp>
      <p:sp>
        <p:nvSpPr>
          <p:cNvPr id="2" name="Title 1"/>
          <p:cNvSpPr>
            <a:spLocks noGrp="1"/>
          </p:cNvSpPr>
          <p:nvPr>
            <p:ph type="title"/>
          </p:nvPr>
        </p:nvSpPr>
        <p:spPr/>
        <p:txBody>
          <a:bodyPr/>
          <a:lstStyle/>
          <a:p>
            <a:r>
              <a:rPr lang="en-US" dirty="0"/>
              <a:t>GT eForms + Canon Enterprise Imaging:</a:t>
            </a:r>
            <a:br>
              <a:rPr lang="en-US" dirty="0"/>
            </a:br>
            <a:r>
              <a:rPr lang="en-US" sz="2800" dirty="0"/>
              <a:t>Bringing it all together</a:t>
            </a:r>
            <a:endParaRPr lang="en-US" dirty="0"/>
          </a:p>
        </p:txBody>
      </p:sp>
    </p:spTree>
    <p:extLst>
      <p:ext uri="{BB962C8B-B14F-4D97-AF65-F5344CB8AC3E}">
        <p14:creationId xmlns:p14="http://schemas.microsoft.com/office/powerpoint/2010/main" val="29902595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1"/>
          <p:cNvSpPr txBox="1">
            <a:spLocks noGrp="1"/>
          </p:cNvSpPr>
          <p:nvPr>
            <p:ph type="title" idx="4294967295"/>
          </p:nvPr>
        </p:nvSpPr>
        <p:spPr>
          <a:xfrm>
            <a:off x="2399264" y="2257425"/>
            <a:ext cx="4745037" cy="860425"/>
          </a:xfrm>
          <a:prstGeom prst="rect">
            <a:avLst/>
          </a:prstGeom>
          <a:noFill/>
        </p:spPr>
        <p:txBody>
          <a:bodyPr lIns="0" tIns="0" rIns="0" bIns="0">
            <a:noAutofit/>
          </a:bodyPr>
          <a:lstStyle/>
          <a:p>
            <a:pPr>
              <a:defRPr>
                <a:latin typeface="Open Sans"/>
                <a:ea typeface="Open Sans"/>
                <a:cs typeface="Open Sans"/>
                <a:sym typeface="Open Sans"/>
              </a:defRPr>
            </a:pPr>
            <a:r>
              <a:rPr lang="en-US" sz="2400" dirty="0"/>
              <a:t>Scott Antin</a:t>
            </a:r>
            <a:br>
              <a:rPr lang="en-US" sz="2400" dirty="0"/>
            </a:br>
            <a:r>
              <a:rPr lang="en-US" sz="2400" dirty="0"/>
              <a:t>VP Business Development</a:t>
            </a:r>
          </a:p>
        </p:txBody>
      </p:sp>
      <p:sp>
        <p:nvSpPr>
          <p:cNvPr id="68" name="651.207.6599  |  Office…"/>
          <p:cNvSpPr txBox="1"/>
          <p:nvPr/>
        </p:nvSpPr>
        <p:spPr>
          <a:xfrm>
            <a:off x="2324893" y="3247725"/>
            <a:ext cx="2320997" cy="116955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tabLst>
                <a:tab pos="803275" algn="l"/>
              </a:tabLst>
              <a:defRPr sz="1400" b="0">
                <a:solidFill>
                  <a:srgbClr val="FFFFFF"/>
                </a:solidFill>
                <a:latin typeface="Open Sans"/>
                <a:ea typeface="Open Sans"/>
                <a:cs typeface="Open Sans"/>
                <a:sym typeface="Open Sans"/>
              </a:defRPr>
            </a:pPr>
            <a:r>
              <a:rPr dirty="0"/>
              <a:t>|  Office</a:t>
            </a:r>
            <a:r>
              <a:rPr lang="en-US" dirty="0"/>
              <a:t>  	651-207-6599</a:t>
            </a:r>
            <a:endParaRPr dirty="0"/>
          </a:p>
          <a:p>
            <a:pPr>
              <a:tabLst>
                <a:tab pos="803275" algn="l"/>
              </a:tabLst>
              <a:defRPr sz="1400" b="0">
                <a:solidFill>
                  <a:srgbClr val="FFFFFF"/>
                </a:solidFill>
                <a:latin typeface="Open Sans"/>
                <a:ea typeface="Open Sans"/>
                <a:cs typeface="Open Sans"/>
                <a:sym typeface="Open Sans"/>
              </a:defRPr>
            </a:pPr>
            <a:r>
              <a:rPr dirty="0"/>
              <a:t>|  Cell</a:t>
            </a:r>
            <a:r>
              <a:rPr lang="en-US" dirty="0"/>
              <a:t>  	651-271-3827</a:t>
            </a:r>
            <a:endParaRPr dirty="0"/>
          </a:p>
          <a:p>
            <a:pPr>
              <a:defRPr sz="1400" b="0">
                <a:solidFill>
                  <a:srgbClr val="FFFFFF"/>
                </a:solidFill>
                <a:latin typeface="Open Sans"/>
                <a:ea typeface="Open Sans"/>
                <a:cs typeface="Open Sans"/>
                <a:sym typeface="Open Sans"/>
              </a:defRPr>
            </a:pPr>
            <a:endParaRPr dirty="0"/>
          </a:p>
          <a:p>
            <a:pPr>
              <a:defRPr sz="1400" b="0">
                <a:solidFill>
                  <a:srgbClr val="FFFFFF"/>
                </a:solidFill>
                <a:latin typeface="Open Sans"/>
                <a:ea typeface="Open Sans"/>
                <a:cs typeface="Open Sans"/>
                <a:sym typeface="Open Sans"/>
              </a:defRPr>
            </a:pPr>
            <a:r>
              <a:rPr lang="en-US" dirty="0"/>
              <a:t>scott</a:t>
            </a:r>
            <a:r>
              <a:rPr dirty="0"/>
              <a:t>@gideontaylor.com</a:t>
            </a:r>
          </a:p>
          <a:p>
            <a:pPr>
              <a:defRPr sz="1400" b="0">
                <a:solidFill>
                  <a:srgbClr val="FFFFFF"/>
                </a:solidFill>
                <a:latin typeface="Open Sans"/>
                <a:ea typeface="Open Sans"/>
                <a:cs typeface="Open Sans"/>
                <a:sym typeface="Open Sans"/>
              </a:defRPr>
            </a:pPr>
            <a:r>
              <a:rPr dirty="0"/>
              <a:t>www.gideontaylor.com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106" b="15743"/>
          <a:stretch/>
        </p:blipFill>
        <p:spPr>
          <a:xfrm>
            <a:off x="3539919" y="4912273"/>
            <a:ext cx="2855934" cy="685934"/>
          </a:xfrm>
          <a:prstGeom prst="rect">
            <a:avLst/>
          </a:prstGeom>
        </p:spPr>
      </p:pic>
    </p:spTree>
    <p:extLst>
      <p:ext uri="{BB962C8B-B14F-4D97-AF65-F5344CB8AC3E}">
        <p14:creationId xmlns:p14="http://schemas.microsoft.com/office/powerpoint/2010/main" val="233021900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Stock_000012107866Small.jpg" descr="iStock_000012107866Small.jpg"/>
          <p:cNvPicPr>
            <a:picLocks noChangeAspect="1"/>
          </p:cNvPicPr>
          <p:nvPr/>
        </p:nvPicPr>
        <p:blipFill>
          <a:blip r:embed="rId2"/>
          <a:srcRect l="15314" t="244" r="117" b="244"/>
          <a:stretch>
            <a:fillRect/>
          </a:stretch>
        </p:blipFill>
        <p:spPr>
          <a:xfrm>
            <a:off x="5590778" y="1239416"/>
            <a:ext cx="3169543" cy="2482018"/>
          </a:xfrm>
          <a:prstGeom prst="rect">
            <a:avLst/>
          </a:prstGeom>
          <a:ln w="12700">
            <a:miter lim="400000"/>
          </a:ln>
        </p:spPr>
      </p:pic>
      <p:sp>
        <p:nvSpPr>
          <p:cNvPr id="2" name="Title 1">
            <a:extLst>
              <a:ext uri="{FF2B5EF4-FFF2-40B4-BE49-F238E27FC236}">
                <a16:creationId xmlns:a16="http://schemas.microsoft.com/office/drawing/2014/main" id="{3101F7CC-B6F5-489E-84EE-E635F64BA610}"/>
              </a:ext>
            </a:extLst>
          </p:cNvPr>
          <p:cNvSpPr>
            <a:spLocks noGrp="1"/>
          </p:cNvSpPr>
          <p:nvPr>
            <p:ph type="title"/>
          </p:nvPr>
        </p:nvSpPr>
        <p:spPr/>
        <p:txBody>
          <a:bodyPr/>
          <a:lstStyle/>
          <a:p>
            <a:r>
              <a:rPr lang="en-US" dirty="0"/>
              <a:t>Gideon Taylor Consulting</a:t>
            </a:r>
            <a:br>
              <a:rPr lang="en-US" dirty="0"/>
            </a:br>
            <a:endParaRPr lang="en-US" dirty="0"/>
          </a:p>
        </p:txBody>
      </p:sp>
      <p:sp>
        <p:nvSpPr>
          <p:cNvPr id="57" name="Content Placeholder 7"/>
          <p:cNvSpPr txBox="1">
            <a:spLocks noGrp="1"/>
          </p:cNvSpPr>
          <p:nvPr>
            <p:ph type="body" idx="1"/>
          </p:nvPr>
        </p:nvSpPr>
        <p:spPr>
          <a:xfrm>
            <a:off x="256031" y="1325880"/>
            <a:ext cx="4540558" cy="4030663"/>
          </a:xfrm>
          <a:prstGeom prst="rect">
            <a:avLst/>
          </a:prstGeom>
        </p:spPr>
        <p:txBody>
          <a:bodyPr>
            <a:noAutofit/>
          </a:bodyPr>
          <a:lstStyle/>
          <a:p>
            <a:pPr marL="0" indent="0">
              <a:spcBef>
                <a:spcPts val="1200"/>
              </a:spcBef>
              <a:buSzTx/>
              <a:buNone/>
              <a:defRPr sz="1600">
                <a:latin typeface="Open Sans"/>
                <a:ea typeface="Open Sans"/>
                <a:cs typeface="Open Sans"/>
                <a:sym typeface="Open Sans"/>
              </a:defRPr>
            </a:pPr>
            <a:r>
              <a:rPr dirty="0"/>
              <a:t>Gideon Taylor, headquartered in Pleasant Grove, Utah, is a PeopleSoft custom solutions provider for business, education, and government organizations. </a:t>
            </a:r>
          </a:p>
          <a:p>
            <a:pPr marL="0" indent="0">
              <a:spcBef>
                <a:spcPts val="1200"/>
              </a:spcBef>
              <a:buSzTx/>
              <a:buNone/>
              <a:defRPr sz="1600">
                <a:latin typeface="Open Sans"/>
                <a:ea typeface="Open Sans"/>
                <a:cs typeface="Open Sans"/>
                <a:sym typeface="Open Sans"/>
              </a:defRPr>
            </a:pPr>
            <a:r>
              <a:rPr dirty="0"/>
              <a:t>Our </a:t>
            </a:r>
            <a:r>
              <a:rPr dirty="0">
                <a:latin typeface="Open Sans Semibold"/>
                <a:ea typeface="Open Sans Semibold"/>
                <a:cs typeface="Open Sans Semibold"/>
                <a:sym typeface="Open Sans Semibold"/>
              </a:rPr>
              <a:t>MISSION</a:t>
            </a:r>
            <a:r>
              <a:rPr dirty="0"/>
              <a:t> is to </a:t>
            </a:r>
            <a:r>
              <a:rPr b="1" dirty="0">
                <a:latin typeface="Open Sans Semibold"/>
                <a:ea typeface="Open Sans Semibold"/>
                <a:cs typeface="Open Sans Semibold"/>
                <a:sym typeface="Open Sans Semibold"/>
              </a:rPr>
              <a:t>revolutionize business processes</a:t>
            </a:r>
            <a:r>
              <a:rPr dirty="0"/>
              <a:t> through innovative automation strategies, integration and custom development expertise, and electronic forms technology. </a:t>
            </a:r>
          </a:p>
          <a:p>
            <a:pPr marL="0" indent="0">
              <a:spcBef>
                <a:spcPts val="1200"/>
              </a:spcBef>
              <a:buSzTx/>
              <a:buNone/>
              <a:tabLst>
                <a:tab pos="4572000" algn="l"/>
                <a:tab pos="5943600" algn="l"/>
              </a:tabLst>
              <a:defRPr sz="1600">
                <a:latin typeface="Open Sans"/>
                <a:ea typeface="Open Sans"/>
                <a:cs typeface="Open Sans"/>
                <a:sym typeface="Open Sans"/>
              </a:defRPr>
            </a:pPr>
            <a:r>
              <a:rPr dirty="0"/>
              <a:t>Our </a:t>
            </a:r>
            <a:r>
              <a:rPr dirty="0">
                <a:latin typeface="Open Sans Semibold"/>
                <a:ea typeface="Open Sans Semibold"/>
                <a:cs typeface="Open Sans Semibold"/>
                <a:sym typeface="Open Sans Semibold"/>
              </a:rPr>
              <a:t>VISION</a:t>
            </a:r>
            <a:r>
              <a:rPr dirty="0"/>
              <a:t> is to help our clients work </a:t>
            </a:r>
            <a:r>
              <a:rPr b="1" dirty="0">
                <a:latin typeface="Open Sans Semibold"/>
                <a:ea typeface="Open Sans Semibold"/>
                <a:cs typeface="Open Sans Semibold"/>
                <a:sym typeface="Open Sans Semibold"/>
              </a:rPr>
              <a:t>simply</a:t>
            </a:r>
            <a:r>
              <a:rPr dirty="0"/>
              <a:t>, </a:t>
            </a:r>
            <a:r>
              <a:rPr b="1" dirty="0">
                <a:latin typeface="Open Sans Semibold"/>
                <a:ea typeface="Open Sans Semibold"/>
                <a:cs typeface="Open Sans Semibold"/>
                <a:sym typeface="Open Sans Semibold"/>
              </a:rPr>
              <a:t>effectively</a:t>
            </a:r>
            <a:r>
              <a:rPr dirty="0"/>
              <a:t>, </a:t>
            </a:r>
            <a:r>
              <a:rPr b="1" dirty="0">
                <a:latin typeface="Open Sans Semibold"/>
                <a:ea typeface="Open Sans Semibold"/>
                <a:cs typeface="Open Sans Semibold"/>
                <a:sym typeface="Open Sans Semibold"/>
              </a:rPr>
              <a:t>efficiently</a:t>
            </a:r>
            <a:r>
              <a:rPr dirty="0"/>
              <a:t>, and </a:t>
            </a:r>
            <a:r>
              <a:rPr b="1" dirty="0">
                <a:latin typeface="Open Sans Semibold"/>
                <a:ea typeface="Open Sans Semibold"/>
                <a:cs typeface="Open Sans Semibold"/>
                <a:sym typeface="Open Sans Semibold"/>
              </a:rPr>
              <a:t>flexibly</a:t>
            </a:r>
            <a:r>
              <a:rPr dirty="0"/>
              <a:t>.</a:t>
            </a:r>
          </a:p>
          <a:p>
            <a:pPr>
              <a:spcBef>
                <a:spcPts val="1200"/>
              </a:spcBef>
              <a:buSzTx/>
              <a:buNone/>
              <a:defRPr sz="1600">
                <a:latin typeface="Open Sans"/>
                <a:ea typeface="Open Sans"/>
                <a:cs typeface="Open Sans"/>
                <a:sym typeface="Open Sans"/>
              </a:defRPr>
            </a:pPr>
            <a:r>
              <a:rPr dirty="0"/>
              <a:t>Founded in 2001 by Paul Taylor,</a:t>
            </a:r>
          </a:p>
          <a:p>
            <a:pPr>
              <a:spcBef>
                <a:spcPts val="1200"/>
              </a:spcBef>
              <a:buSzTx/>
              <a:buNone/>
              <a:defRPr sz="1600">
                <a:latin typeface="Open Sans"/>
                <a:ea typeface="Open Sans"/>
                <a:cs typeface="Open Sans"/>
                <a:sym typeface="Open Sans"/>
              </a:defRPr>
            </a:pPr>
            <a:r>
              <a:rPr dirty="0"/>
              <a:t>Original creator of GT eForms™  and ePAF™</a:t>
            </a:r>
          </a:p>
        </p:txBody>
      </p:sp>
      <p:sp>
        <p:nvSpPr>
          <p:cNvPr id="62" name="Rectangle"/>
          <p:cNvSpPr/>
          <p:nvPr/>
        </p:nvSpPr>
        <p:spPr>
          <a:xfrm>
            <a:off x="5588000" y="1239416"/>
            <a:ext cx="3175000" cy="2476501"/>
          </a:xfrm>
          <a:prstGeom prst="rect">
            <a:avLst/>
          </a:prstGeom>
          <a:solidFill>
            <a:srgbClr val="FFB669">
              <a:alpha val="40000"/>
            </a:srgbClr>
          </a:solidFill>
          <a:ln w="12700">
            <a:miter lim="400000"/>
          </a:ln>
        </p:spPr>
        <p:txBody>
          <a:bodyPr lIns="45719" rIns="45719" anchor="ctr"/>
          <a:lstStyle/>
          <a:p>
            <a:endParaRPr dirty="0">
              <a:latin typeface="Open Sans"/>
              <a:ea typeface="Open Sans"/>
              <a:cs typeface="Open Sans"/>
            </a:endParaRPr>
          </a:p>
        </p:txBody>
      </p:sp>
      <p:grpSp>
        <p:nvGrpSpPr>
          <p:cNvPr id="13" name="Group">
            <a:extLst>
              <a:ext uri="{FF2B5EF4-FFF2-40B4-BE49-F238E27FC236}">
                <a16:creationId xmlns:a16="http://schemas.microsoft.com/office/drawing/2014/main" id="{EAA3658C-63CD-440B-AE50-9E5B666A0E56}"/>
              </a:ext>
            </a:extLst>
          </p:cNvPr>
          <p:cNvGrpSpPr/>
          <p:nvPr/>
        </p:nvGrpSpPr>
        <p:grpSpPr>
          <a:xfrm>
            <a:off x="5793628" y="5051374"/>
            <a:ext cx="2701757" cy="892579"/>
            <a:chOff x="0" y="0"/>
            <a:chExt cx="2701757" cy="892578"/>
          </a:xfrm>
        </p:grpSpPr>
        <p:pic>
          <p:nvPicPr>
            <p:cNvPr id="14" name="Picture 2" descr="Picture 2">
              <a:extLst>
                <a:ext uri="{FF2B5EF4-FFF2-40B4-BE49-F238E27FC236}">
                  <a16:creationId xmlns:a16="http://schemas.microsoft.com/office/drawing/2014/main" id="{254275AB-3785-4710-A198-77EDE03E4F96}"/>
                </a:ext>
              </a:extLst>
            </p:cNvPr>
            <p:cNvPicPr>
              <a:picLocks noChangeAspect="1"/>
            </p:cNvPicPr>
            <p:nvPr/>
          </p:nvPicPr>
          <p:blipFill>
            <a:blip r:embed="rId3"/>
            <a:stretch>
              <a:fillRect/>
            </a:stretch>
          </p:blipFill>
          <p:spPr>
            <a:xfrm>
              <a:off x="0" y="0"/>
              <a:ext cx="1216355" cy="787568"/>
            </a:xfrm>
            <a:prstGeom prst="rect">
              <a:avLst/>
            </a:prstGeom>
            <a:ln w="12700" cap="flat">
              <a:noFill/>
              <a:miter lim="400000"/>
            </a:ln>
            <a:effectLst/>
          </p:spPr>
        </p:pic>
        <p:pic>
          <p:nvPicPr>
            <p:cNvPr id="15" name="Picture 3" descr="Picture 3">
              <a:extLst>
                <a:ext uri="{FF2B5EF4-FFF2-40B4-BE49-F238E27FC236}">
                  <a16:creationId xmlns:a16="http://schemas.microsoft.com/office/drawing/2014/main" id="{92193C09-2205-4194-A0FD-0A95581D037B}"/>
                </a:ext>
              </a:extLst>
            </p:cNvPr>
            <p:cNvPicPr>
              <a:picLocks noChangeAspect="1"/>
            </p:cNvPicPr>
            <p:nvPr/>
          </p:nvPicPr>
          <p:blipFill>
            <a:blip r:embed="rId4"/>
            <a:stretch>
              <a:fillRect/>
            </a:stretch>
          </p:blipFill>
          <p:spPr>
            <a:xfrm>
              <a:off x="1485402" y="0"/>
              <a:ext cx="1216355" cy="892578"/>
            </a:xfrm>
            <a:prstGeom prst="rect">
              <a:avLst/>
            </a:prstGeom>
            <a:ln w="12700" cap="flat">
              <a:noFill/>
              <a:miter lim="400000"/>
            </a:ln>
            <a:effectLst/>
          </p:spPr>
        </p:pic>
      </p:grpSp>
      <p:pic>
        <p:nvPicPr>
          <p:cNvPr id="4" name="Picture 3">
            <a:extLst>
              <a:ext uri="{FF2B5EF4-FFF2-40B4-BE49-F238E27FC236}">
                <a16:creationId xmlns:a16="http://schemas.microsoft.com/office/drawing/2014/main" id="{F2F6BA00-BBB2-4945-9EA2-B57BB8C3C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3628" y="4043766"/>
            <a:ext cx="2701757" cy="647729"/>
          </a:xfrm>
          <a:prstGeom prst="rect">
            <a:avLst/>
          </a:prstGeom>
        </p:spPr>
      </p:pic>
    </p:spTree>
    <p:extLst>
      <p:ext uri="{BB962C8B-B14F-4D97-AF65-F5344CB8AC3E}">
        <p14:creationId xmlns:p14="http://schemas.microsoft.com/office/powerpoint/2010/main" val="21163560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3DE1-9A25-4A7F-896A-B3DF267BBD77}"/>
              </a:ext>
            </a:extLst>
          </p:cNvPr>
          <p:cNvSpPr>
            <a:spLocks noGrp="1"/>
          </p:cNvSpPr>
          <p:nvPr>
            <p:ph type="title"/>
          </p:nvPr>
        </p:nvSpPr>
        <p:spPr/>
        <p:txBody>
          <a:bodyPr/>
          <a:lstStyle/>
          <a:p>
            <a:r>
              <a:rPr lang="en-US" dirty="0"/>
              <a:t>Experts in PeopleSoft Automation</a:t>
            </a:r>
          </a:p>
        </p:txBody>
      </p:sp>
      <p:graphicFrame>
        <p:nvGraphicFramePr>
          <p:cNvPr id="4" name="Diagram 3">
            <a:extLst>
              <a:ext uri="{FF2B5EF4-FFF2-40B4-BE49-F238E27FC236}">
                <a16:creationId xmlns:a16="http://schemas.microsoft.com/office/drawing/2014/main" id="{7D43105A-013C-4ABE-8A85-9CCFBC739DDE}"/>
              </a:ext>
            </a:extLst>
          </p:cNvPr>
          <p:cNvGraphicFramePr/>
          <p:nvPr>
            <p:extLst>
              <p:ext uri="{D42A27DB-BD31-4B8C-83A1-F6EECF244321}">
                <p14:modId xmlns:p14="http://schemas.microsoft.com/office/powerpoint/2010/main" val="2270199443"/>
              </p:ext>
            </p:extLst>
          </p:nvPr>
        </p:nvGraphicFramePr>
        <p:xfrm>
          <a:off x="1342292" y="1563254"/>
          <a:ext cx="645941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3433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graphicEl>
                                              <a:dgm id="{B2117868-038A-4A4B-8BF6-7077ED2DFE6A}"/>
                                            </p:graphicEl>
                                          </p:spTgt>
                                        </p:tgtEl>
                                        <p:attrNameLst>
                                          <p:attrName>style.visibility</p:attrName>
                                        </p:attrNameLst>
                                      </p:cBhvr>
                                      <p:to>
                                        <p:strVal val="visible"/>
                                      </p:to>
                                    </p:set>
                                    <p:animEffect transition="in" filter="fade">
                                      <p:cBhvr>
                                        <p:cTn id="7" dur="1000"/>
                                        <p:tgtEl>
                                          <p:spTgt spid="4">
                                            <p:graphicEl>
                                              <a:dgm id="{B2117868-038A-4A4B-8BF6-7077ED2DFE6A}"/>
                                            </p:graphicEl>
                                          </p:spTgt>
                                        </p:tgtEl>
                                      </p:cBhvr>
                                    </p:animEffect>
                                    <p:anim calcmode="lin" valueType="num">
                                      <p:cBhvr>
                                        <p:cTn id="8" dur="1000" fill="hold"/>
                                        <p:tgtEl>
                                          <p:spTgt spid="4">
                                            <p:graphicEl>
                                              <a:dgm id="{B2117868-038A-4A4B-8BF6-7077ED2DFE6A}"/>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B2117868-038A-4A4B-8BF6-7077ED2DFE6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1C0CD1FE-1E27-4671-AA30-1D16C7FA8616}"/>
                                            </p:graphicEl>
                                          </p:spTgt>
                                        </p:tgtEl>
                                        <p:attrNameLst>
                                          <p:attrName>style.visibility</p:attrName>
                                        </p:attrNameLst>
                                      </p:cBhvr>
                                      <p:to>
                                        <p:strVal val="visible"/>
                                      </p:to>
                                    </p:set>
                                    <p:animEffect transition="in" filter="fade">
                                      <p:cBhvr>
                                        <p:cTn id="12" dur="1000"/>
                                        <p:tgtEl>
                                          <p:spTgt spid="4">
                                            <p:graphicEl>
                                              <a:dgm id="{1C0CD1FE-1E27-4671-AA30-1D16C7FA8616}"/>
                                            </p:graphicEl>
                                          </p:spTgt>
                                        </p:tgtEl>
                                      </p:cBhvr>
                                    </p:animEffect>
                                    <p:anim calcmode="lin" valueType="num">
                                      <p:cBhvr>
                                        <p:cTn id="13" dur="1000" fill="hold"/>
                                        <p:tgtEl>
                                          <p:spTgt spid="4">
                                            <p:graphicEl>
                                              <a:dgm id="{1C0CD1FE-1E27-4671-AA30-1D16C7FA8616}"/>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1C0CD1FE-1E27-4671-AA30-1D16C7FA8616}"/>
                                            </p:graphic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4">
                                            <p:graphicEl>
                                              <a:dgm id="{7C81A0B7-C919-4EA1-801D-3A670D1FAE55}"/>
                                            </p:graphicEl>
                                          </p:spTgt>
                                        </p:tgtEl>
                                        <p:attrNameLst>
                                          <p:attrName>style.visibility</p:attrName>
                                        </p:attrNameLst>
                                      </p:cBhvr>
                                      <p:to>
                                        <p:strVal val="visible"/>
                                      </p:to>
                                    </p:set>
                                    <p:animEffect transition="in" filter="fade">
                                      <p:cBhvr>
                                        <p:cTn id="18" dur="1000"/>
                                        <p:tgtEl>
                                          <p:spTgt spid="4">
                                            <p:graphicEl>
                                              <a:dgm id="{7C81A0B7-C919-4EA1-801D-3A670D1FAE55}"/>
                                            </p:graphicEl>
                                          </p:spTgt>
                                        </p:tgtEl>
                                      </p:cBhvr>
                                    </p:animEffect>
                                    <p:anim calcmode="lin" valueType="num">
                                      <p:cBhvr>
                                        <p:cTn id="19" dur="1000" fill="hold"/>
                                        <p:tgtEl>
                                          <p:spTgt spid="4">
                                            <p:graphicEl>
                                              <a:dgm id="{7C81A0B7-C919-4EA1-801D-3A670D1FAE55}"/>
                                            </p:graphicEl>
                                          </p:spTgt>
                                        </p:tgtEl>
                                        <p:attrNameLst>
                                          <p:attrName>ppt_x</p:attrName>
                                        </p:attrNameLst>
                                      </p:cBhvr>
                                      <p:tavLst>
                                        <p:tav tm="0">
                                          <p:val>
                                            <p:strVal val="#ppt_x"/>
                                          </p:val>
                                        </p:tav>
                                        <p:tav tm="100000">
                                          <p:val>
                                            <p:strVal val="#ppt_x"/>
                                          </p:val>
                                        </p:tav>
                                      </p:tavLst>
                                    </p:anim>
                                    <p:anim calcmode="lin" valueType="num">
                                      <p:cBhvr>
                                        <p:cTn id="20" dur="1000" fill="hold"/>
                                        <p:tgtEl>
                                          <p:spTgt spid="4">
                                            <p:graphicEl>
                                              <a:dgm id="{7C81A0B7-C919-4EA1-801D-3A670D1FAE55}"/>
                                            </p:graphic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graphicEl>
                                              <a:dgm id="{DDB15781-FDFF-42C1-A7FD-0EB17133F1C8}"/>
                                            </p:graphicEl>
                                          </p:spTgt>
                                        </p:tgtEl>
                                        <p:attrNameLst>
                                          <p:attrName>style.visibility</p:attrName>
                                        </p:attrNameLst>
                                      </p:cBhvr>
                                      <p:to>
                                        <p:strVal val="visible"/>
                                      </p:to>
                                    </p:set>
                                    <p:animEffect transition="in" filter="fade">
                                      <p:cBhvr>
                                        <p:cTn id="23" dur="1000"/>
                                        <p:tgtEl>
                                          <p:spTgt spid="4">
                                            <p:graphicEl>
                                              <a:dgm id="{DDB15781-FDFF-42C1-A7FD-0EB17133F1C8}"/>
                                            </p:graphicEl>
                                          </p:spTgt>
                                        </p:tgtEl>
                                      </p:cBhvr>
                                    </p:animEffect>
                                    <p:anim calcmode="lin" valueType="num">
                                      <p:cBhvr>
                                        <p:cTn id="24" dur="1000" fill="hold"/>
                                        <p:tgtEl>
                                          <p:spTgt spid="4">
                                            <p:graphicEl>
                                              <a:dgm id="{DDB15781-FDFF-42C1-A7FD-0EB17133F1C8}"/>
                                            </p:graphicEl>
                                          </p:spTgt>
                                        </p:tgtEl>
                                        <p:attrNameLst>
                                          <p:attrName>ppt_x</p:attrName>
                                        </p:attrNameLst>
                                      </p:cBhvr>
                                      <p:tavLst>
                                        <p:tav tm="0">
                                          <p:val>
                                            <p:strVal val="#ppt_x"/>
                                          </p:val>
                                        </p:tav>
                                        <p:tav tm="100000">
                                          <p:val>
                                            <p:strVal val="#ppt_x"/>
                                          </p:val>
                                        </p:tav>
                                      </p:tavLst>
                                    </p:anim>
                                    <p:anim calcmode="lin" valueType="num">
                                      <p:cBhvr>
                                        <p:cTn id="25" dur="1000" fill="hold"/>
                                        <p:tgtEl>
                                          <p:spTgt spid="4">
                                            <p:graphicEl>
                                              <a:dgm id="{DDB15781-FDFF-42C1-A7FD-0EB17133F1C8}"/>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
                                            <p:graphicEl>
                                              <a:dgm id="{2A72B7A2-7FE0-44C8-9B14-47BE422D43DA}"/>
                                            </p:graphicEl>
                                          </p:spTgt>
                                        </p:tgtEl>
                                        <p:attrNameLst>
                                          <p:attrName>style.visibility</p:attrName>
                                        </p:attrNameLst>
                                      </p:cBhvr>
                                      <p:to>
                                        <p:strVal val="visible"/>
                                      </p:to>
                                    </p:set>
                                    <p:animEffect transition="in" filter="fade">
                                      <p:cBhvr>
                                        <p:cTn id="29" dur="1000"/>
                                        <p:tgtEl>
                                          <p:spTgt spid="4">
                                            <p:graphicEl>
                                              <a:dgm id="{2A72B7A2-7FE0-44C8-9B14-47BE422D43DA}"/>
                                            </p:graphicEl>
                                          </p:spTgt>
                                        </p:tgtEl>
                                      </p:cBhvr>
                                    </p:animEffect>
                                    <p:anim calcmode="lin" valueType="num">
                                      <p:cBhvr>
                                        <p:cTn id="30" dur="1000" fill="hold"/>
                                        <p:tgtEl>
                                          <p:spTgt spid="4">
                                            <p:graphicEl>
                                              <a:dgm id="{2A72B7A2-7FE0-44C8-9B14-47BE422D43DA}"/>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2A72B7A2-7FE0-44C8-9B14-47BE422D43DA}"/>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graphicEl>
                                              <a:dgm id="{1E98ED6E-87C2-4A99-A879-37A0890F259B}"/>
                                            </p:graphicEl>
                                          </p:spTgt>
                                        </p:tgtEl>
                                        <p:attrNameLst>
                                          <p:attrName>style.visibility</p:attrName>
                                        </p:attrNameLst>
                                      </p:cBhvr>
                                      <p:to>
                                        <p:strVal val="visible"/>
                                      </p:to>
                                    </p:set>
                                    <p:animEffect transition="in" filter="fade">
                                      <p:cBhvr>
                                        <p:cTn id="34" dur="1000"/>
                                        <p:tgtEl>
                                          <p:spTgt spid="4">
                                            <p:graphicEl>
                                              <a:dgm id="{1E98ED6E-87C2-4A99-A879-37A0890F259B}"/>
                                            </p:graphicEl>
                                          </p:spTgt>
                                        </p:tgtEl>
                                      </p:cBhvr>
                                    </p:animEffect>
                                    <p:anim calcmode="lin" valueType="num">
                                      <p:cBhvr>
                                        <p:cTn id="35" dur="1000" fill="hold"/>
                                        <p:tgtEl>
                                          <p:spTgt spid="4">
                                            <p:graphicEl>
                                              <a:dgm id="{1E98ED6E-87C2-4A99-A879-37A0890F259B}"/>
                                            </p:graphicEl>
                                          </p:spTgt>
                                        </p:tgtEl>
                                        <p:attrNameLst>
                                          <p:attrName>ppt_x</p:attrName>
                                        </p:attrNameLst>
                                      </p:cBhvr>
                                      <p:tavLst>
                                        <p:tav tm="0">
                                          <p:val>
                                            <p:strVal val="#ppt_x"/>
                                          </p:val>
                                        </p:tav>
                                        <p:tav tm="100000">
                                          <p:val>
                                            <p:strVal val="#ppt_x"/>
                                          </p:val>
                                        </p:tav>
                                      </p:tavLst>
                                    </p:anim>
                                    <p:anim calcmode="lin" valueType="num">
                                      <p:cBhvr>
                                        <p:cTn id="36" dur="1000" fill="hold"/>
                                        <p:tgtEl>
                                          <p:spTgt spid="4">
                                            <p:graphicEl>
                                              <a:dgm id="{1E98ED6E-87C2-4A99-A879-37A0890F259B}"/>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4">
                                            <p:graphicEl>
                                              <a:dgm id="{B875B025-EAE3-42AE-8BDA-04C0865E70C0}"/>
                                            </p:graphicEl>
                                          </p:spTgt>
                                        </p:tgtEl>
                                        <p:attrNameLst>
                                          <p:attrName>style.visibility</p:attrName>
                                        </p:attrNameLst>
                                      </p:cBhvr>
                                      <p:to>
                                        <p:strVal val="visible"/>
                                      </p:to>
                                    </p:set>
                                    <p:animEffect transition="in" filter="fade">
                                      <p:cBhvr>
                                        <p:cTn id="40" dur="1000"/>
                                        <p:tgtEl>
                                          <p:spTgt spid="4">
                                            <p:graphicEl>
                                              <a:dgm id="{B875B025-EAE3-42AE-8BDA-04C0865E70C0}"/>
                                            </p:graphicEl>
                                          </p:spTgt>
                                        </p:tgtEl>
                                      </p:cBhvr>
                                    </p:animEffect>
                                    <p:anim calcmode="lin" valueType="num">
                                      <p:cBhvr>
                                        <p:cTn id="41" dur="1000" fill="hold"/>
                                        <p:tgtEl>
                                          <p:spTgt spid="4">
                                            <p:graphicEl>
                                              <a:dgm id="{B875B025-EAE3-42AE-8BDA-04C0865E70C0}"/>
                                            </p:graphicEl>
                                          </p:spTgt>
                                        </p:tgtEl>
                                        <p:attrNameLst>
                                          <p:attrName>ppt_x</p:attrName>
                                        </p:attrNameLst>
                                      </p:cBhvr>
                                      <p:tavLst>
                                        <p:tav tm="0">
                                          <p:val>
                                            <p:strVal val="#ppt_x"/>
                                          </p:val>
                                        </p:tav>
                                        <p:tav tm="100000">
                                          <p:val>
                                            <p:strVal val="#ppt_x"/>
                                          </p:val>
                                        </p:tav>
                                      </p:tavLst>
                                    </p:anim>
                                    <p:anim calcmode="lin" valueType="num">
                                      <p:cBhvr>
                                        <p:cTn id="42" dur="1000" fill="hold"/>
                                        <p:tgtEl>
                                          <p:spTgt spid="4">
                                            <p:graphicEl>
                                              <a:dgm id="{B875B025-EAE3-42AE-8BDA-04C0865E70C0}"/>
                                            </p:graphic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graphicEl>
                                              <a:dgm id="{C15A242B-6EC4-4180-BA23-3F664CB83C58}"/>
                                            </p:graphicEl>
                                          </p:spTgt>
                                        </p:tgtEl>
                                        <p:attrNameLst>
                                          <p:attrName>style.visibility</p:attrName>
                                        </p:attrNameLst>
                                      </p:cBhvr>
                                      <p:to>
                                        <p:strVal val="visible"/>
                                      </p:to>
                                    </p:set>
                                    <p:animEffect transition="in" filter="fade">
                                      <p:cBhvr>
                                        <p:cTn id="45" dur="1000"/>
                                        <p:tgtEl>
                                          <p:spTgt spid="4">
                                            <p:graphicEl>
                                              <a:dgm id="{C15A242B-6EC4-4180-BA23-3F664CB83C58}"/>
                                            </p:graphicEl>
                                          </p:spTgt>
                                        </p:tgtEl>
                                      </p:cBhvr>
                                    </p:animEffect>
                                    <p:anim calcmode="lin" valueType="num">
                                      <p:cBhvr>
                                        <p:cTn id="46" dur="1000" fill="hold"/>
                                        <p:tgtEl>
                                          <p:spTgt spid="4">
                                            <p:graphicEl>
                                              <a:dgm id="{C15A242B-6EC4-4180-BA23-3F664CB83C58}"/>
                                            </p:graphicEl>
                                          </p:spTgt>
                                        </p:tgtEl>
                                        <p:attrNameLst>
                                          <p:attrName>ppt_x</p:attrName>
                                        </p:attrNameLst>
                                      </p:cBhvr>
                                      <p:tavLst>
                                        <p:tav tm="0">
                                          <p:val>
                                            <p:strVal val="#ppt_x"/>
                                          </p:val>
                                        </p:tav>
                                        <p:tav tm="100000">
                                          <p:val>
                                            <p:strVal val="#ppt_x"/>
                                          </p:val>
                                        </p:tav>
                                      </p:tavLst>
                                    </p:anim>
                                    <p:anim calcmode="lin" valueType="num">
                                      <p:cBhvr>
                                        <p:cTn id="47" dur="1000" fill="hold"/>
                                        <p:tgtEl>
                                          <p:spTgt spid="4">
                                            <p:graphicEl>
                                              <a:dgm id="{C15A242B-6EC4-4180-BA23-3F664CB83C58}"/>
                                            </p:graphicEl>
                                          </p:spTgt>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4">
                                            <p:graphicEl>
                                              <a:dgm id="{D3F2CB5B-C75F-4C02-B02D-693985266A32}"/>
                                            </p:graphicEl>
                                          </p:spTgt>
                                        </p:tgtEl>
                                        <p:attrNameLst>
                                          <p:attrName>style.visibility</p:attrName>
                                        </p:attrNameLst>
                                      </p:cBhvr>
                                      <p:to>
                                        <p:strVal val="visible"/>
                                      </p:to>
                                    </p:set>
                                    <p:animEffect transition="in" filter="fade">
                                      <p:cBhvr>
                                        <p:cTn id="51" dur="1000"/>
                                        <p:tgtEl>
                                          <p:spTgt spid="4">
                                            <p:graphicEl>
                                              <a:dgm id="{D3F2CB5B-C75F-4C02-B02D-693985266A32}"/>
                                            </p:graphicEl>
                                          </p:spTgt>
                                        </p:tgtEl>
                                      </p:cBhvr>
                                    </p:animEffect>
                                    <p:anim calcmode="lin" valueType="num">
                                      <p:cBhvr>
                                        <p:cTn id="52" dur="1000" fill="hold"/>
                                        <p:tgtEl>
                                          <p:spTgt spid="4">
                                            <p:graphicEl>
                                              <a:dgm id="{D3F2CB5B-C75F-4C02-B02D-693985266A32}"/>
                                            </p:graphicEl>
                                          </p:spTgt>
                                        </p:tgtEl>
                                        <p:attrNameLst>
                                          <p:attrName>ppt_x</p:attrName>
                                        </p:attrNameLst>
                                      </p:cBhvr>
                                      <p:tavLst>
                                        <p:tav tm="0">
                                          <p:val>
                                            <p:strVal val="#ppt_x"/>
                                          </p:val>
                                        </p:tav>
                                        <p:tav tm="100000">
                                          <p:val>
                                            <p:strVal val="#ppt_x"/>
                                          </p:val>
                                        </p:tav>
                                      </p:tavLst>
                                    </p:anim>
                                    <p:anim calcmode="lin" valueType="num">
                                      <p:cBhvr>
                                        <p:cTn id="53" dur="1000" fill="hold"/>
                                        <p:tgtEl>
                                          <p:spTgt spid="4">
                                            <p:graphicEl>
                                              <a:dgm id="{D3F2CB5B-C75F-4C02-B02D-693985266A32}"/>
                                            </p:graphic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
                                            <p:graphicEl>
                                              <a:dgm id="{D8D150EC-6744-45A6-B9C6-33C2840628AA}"/>
                                            </p:graphicEl>
                                          </p:spTgt>
                                        </p:tgtEl>
                                        <p:attrNameLst>
                                          <p:attrName>style.visibility</p:attrName>
                                        </p:attrNameLst>
                                      </p:cBhvr>
                                      <p:to>
                                        <p:strVal val="visible"/>
                                      </p:to>
                                    </p:set>
                                    <p:animEffect transition="in" filter="fade">
                                      <p:cBhvr>
                                        <p:cTn id="56" dur="1000"/>
                                        <p:tgtEl>
                                          <p:spTgt spid="4">
                                            <p:graphicEl>
                                              <a:dgm id="{D8D150EC-6744-45A6-B9C6-33C2840628AA}"/>
                                            </p:graphicEl>
                                          </p:spTgt>
                                        </p:tgtEl>
                                      </p:cBhvr>
                                    </p:animEffect>
                                    <p:anim calcmode="lin" valueType="num">
                                      <p:cBhvr>
                                        <p:cTn id="57" dur="1000" fill="hold"/>
                                        <p:tgtEl>
                                          <p:spTgt spid="4">
                                            <p:graphicEl>
                                              <a:dgm id="{D8D150EC-6744-45A6-B9C6-33C2840628AA}"/>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D8D150EC-6744-45A6-B9C6-33C2840628A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4"/>
          <p:cNvSpPr>
            <a:spLocks noChangeArrowheads="1"/>
          </p:cNvSpPr>
          <p:nvPr/>
        </p:nvSpPr>
        <p:spPr bwMode="auto">
          <a:xfrm>
            <a:off x="741936" y="1276088"/>
            <a:ext cx="7620783" cy="4378016"/>
          </a:xfrm>
          <a:prstGeom prst="roundRect">
            <a:avLst>
              <a:gd name="adj" fmla="val 16667"/>
            </a:avLst>
          </a:prstGeom>
          <a:solidFill>
            <a:schemeClr val="bg1"/>
          </a:solidFill>
          <a:ln w="44450" cmpd="thickThin">
            <a:solidFill>
              <a:schemeClr val="accent5">
                <a:lumMod val="50000"/>
              </a:schemeClr>
            </a:solidFill>
            <a:round/>
            <a:headEnd/>
            <a:tailEnd/>
          </a:ln>
          <a:effectLst>
            <a:prstShdw prst="shdw17" dist="17961" dir="2700000">
              <a:srgbClr val="375663"/>
            </a:prstShdw>
          </a:effectLst>
          <a:scene3d>
            <a:camera prst="orthographicFront"/>
            <a:lightRig rig="threePt" dir="t"/>
          </a:scene3d>
          <a:sp3d>
            <a:bevelT w="165100" prst="coolSlant"/>
          </a:sp3d>
        </p:spPr>
        <p:txBody>
          <a:bodyPr wrap="none" anchor="ctr"/>
          <a:lstStyle/>
          <a:p>
            <a:endParaRPr lang="en-US"/>
          </a:p>
        </p:txBody>
      </p:sp>
      <p:sp>
        <p:nvSpPr>
          <p:cNvPr id="24" name="Gideon Taylor Consulting">
            <a:extLst>
              <a:ext uri="{FF2B5EF4-FFF2-40B4-BE49-F238E27FC236}">
                <a16:creationId xmlns:a16="http://schemas.microsoft.com/office/drawing/2014/main" id="{13E1DD63-B5EB-4139-B4EE-9196196E282F}"/>
              </a:ext>
            </a:extLst>
          </p:cNvPr>
          <p:cNvSpPr txBox="1"/>
          <p:nvPr/>
        </p:nvSpPr>
        <p:spPr>
          <a:xfrm>
            <a:off x="321332" y="324353"/>
            <a:ext cx="6687692" cy="730092"/>
          </a:xfrm>
          <a:prstGeom prst="rect">
            <a:avLst/>
          </a:prstGeom>
          <a:solidFill>
            <a:srgbClr val="FFFFFF">
              <a:alpha val="0"/>
            </a:srgbClr>
          </a:solidFill>
          <a:ln w="12700">
            <a:miter lim="400000"/>
          </a:ln>
          <a:extLst>
            <a:ext uri="{C572A759-6A51-4108-AA02-DFA0A04FC94B}">
              <ma14:wrappingTextBoxFlag xmlns="" xmlns:ma14="http://schemas.microsoft.com/office/mac/drawingml/2011/main"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dirty="0"/>
              <a:t>Some of our clients…</a:t>
            </a:r>
            <a:endParaRPr dirty="0"/>
          </a:p>
        </p:txBody>
      </p:sp>
      <p:pic>
        <p:nvPicPr>
          <p:cNvPr id="5" name="Picture 4" descr="C:\Users\jdwoodrum\Pictures\Customer\logo.png"/>
          <p:cNvPicPr>
            <a:picLocks noChangeAspect="1" noChangeArrowheads="1"/>
          </p:cNvPicPr>
          <p:nvPr/>
        </p:nvPicPr>
        <p:blipFill>
          <a:blip r:embed="rId2" cstate="print"/>
          <a:srcRect/>
          <a:stretch>
            <a:fillRect/>
          </a:stretch>
        </p:blipFill>
        <p:spPr bwMode="auto">
          <a:xfrm>
            <a:off x="3077181" y="1424383"/>
            <a:ext cx="930275" cy="911225"/>
          </a:xfrm>
          <a:prstGeom prst="rect">
            <a:avLst/>
          </a:prstGeom>
          <a:noFill/>
          <a:ln w="9525">
            <a:noFill/>
            <a:miter lim="800000"/>
            <a:headEnd/>
            <a:tailEnd/>
          </a:ln>
        </p:spPr>
      </p:pic>
      <p:pic>
        <p:nvPicPr>
          <p:cNvPr id="7" name="Picture 6" descr="C:\Users\jdwoodrum\Pictures\Customer\UF-Signature-Themeline.gif"/>
          <p:cNvPicPr>
            <a:picLocks noChangeAspect="1" noChangeArrowheads="1"/>
          </p:cNvPicPr>
          <p:nvPr/>
        </p:nvPicPr>
        <p:blipFill>
          <a:blip r:embed="rId3" cstate="print"/>
          <a:srcRect/>
          <a:stretch>
            <a:fillRect/>
          </a:stretch>
        </p:blipFill>
        <p:spPr bwMode="auto">
          <a:xfrm>
            <a:off x="1593389" y="4973611"/>
            <a:ext cx="1528754" cy="424405"/>
          </a:xfrm>
          <a:prstGeom prst="rect">
            <a:avLst/>
          </a:prstGeom>
          <a:noFill/>
          <a:ln w="9525">
            <a:noFill/>
            <a:miter lim="800000"/>
            <a:headEnd/>
            <a:tailEnd/>
          </a:ln>
        </p:spPr>
      </p:pic>
      <p:pic>
        <p:nvPicPr>
          <p:cNvPr id="8" name="Picture 9" descr="C:\Users\jdwoodrum\Pictures\Customer\ShopRiteLogo.jpg"/>
          <p:cNvPicPr>
            <a:picLocks noChangeAspect="1" noChangeArrowheads="1"/>
          </p:cNvPicPr>
          <p:nvPr/>
        </p:nvPicPr>
        <p:blipFill>
          <a:blip r:embed="rId4" cstate="print"/>
          <a:srcRect/>
          <a:stretch>
            <a:fillRect/>
          </a:stretch>
        </p:blipFill>
        <p:spPr bwMode="auto">
          <a:xfrm>
            <a:off x="3517189" y="2636669"/>
            <a:ext cx="1063625" cy="820738"/>
          </a:xfrm>
          <a:prstGeom prst="rect">
            <a:avLst/>
          </a:prstGeom>
          <a:noFill/>
          <a:ln w="9525">
            <a:noFill/>
            <a:miter lim="800000"/>
            <a:headEnd/>
            <a:tailEnd/>
          </a:ln>
        </p:spPr>
      </p:pic>
      <p:pic>
        <p:nvPicPr>
          <p:cNvPr id="9" name="Picture 10" descr="C:\Users\jdwoodrum\Pictures\Customer\ULogoForHead.png"/>
          <p:cNvPicPr>
            <a:picLocks noChangeAspect="1" noChangeArrowheads="1"/>
          </p:cNvPicPr>
          <p:nvPr/>
        </p:nvPicPr>
        <p:blipFill>
          <a:blip r:embed="rId5" cstate="print"/>
          <a:srcRect/>
          <a:stretch>
            <a:fillRect/>
          </a:stretch>
        </p:blipFill>
        <p:spPr bwMode="auto">
          <a:xfrm>
            <a:off x="5362818" y="3622746"/>
            <a:ext cx="1430029" cy="389657"/>
          </a:xfrm>
          <a:prstGeom prst="rect">
            <a:avLst/>
          </a:prstGeom>
          <a:noFill/>
          <a:ln w="9525">
            <a:noFill/>
            <a:miter lim="800000"/>
            <a:headEnd/>
            <a:tailEnd/>
          </a:ln>
        </p:spPr>
      </p:pic>
      <p:pic>
        <p:nvPicPr>
          <p:cNvPr id="13" name="Picture 12" descr="NAU_PrimH_web.gif"/>
          <p:cNvPicPr>
            <a:picLocks noChangeAspect="1"/>
          </p:cNvPicPr>
          <p:nvPr/>
        </p:nvPicPr>
        <p:blipFill>
          <a:blip r:embed="rId6" cstate="print"/>
          <a:stretch>
            <a:fillRect/>
          </a:stretch>
        </p:blipFill>
        <p:spPr>
          <a:xfrm>
            <a:off x="5972063" y="5025634"/>
            <a:ext cx="1464271" cy="48739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9893" y="4883121"/>
            <a:ext cx="1244867" cy="58301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2281" y="4189401"/>
            <a:ext cx="1889516" cy="533993"/>
          </a:xfrm>
          <a:prstGeom prst="rect">
            <a:avLst/>
          </a:prstGeom>
        </p:spPr>
      </p:pic>
      <p:pic>
        <p:nvPicPr>
          <p:cNvPr id="19" name="Picture 18" descr="UM_H_RGB"/>
          <p:cNvPicPr/>
          <p:nvPr/>
        </p:nvPicPr>
        <p:blipFill>
          <a:blip r:embed="rId9" cstate="print"/>
          <a:srcRect/>
          <a:stretch>
            <a:fillRect/>
          </a:stretch>
        </p:blipFill>
        <p:spPr bwMode="auto">
          <a:xfrm>
            <a:off x="2895536" y="3429000"/>
            <a:ext cx="2160594" cy="549356"/>
          </a:xfrm>
          <a:prstGeom prst="rect">
            <a:avLst/>
          </a:prstGeom>
          <a:noFill/>
          <a:ln w="9525">
            <a:noFill/>
            <a:miter lim="800000"/>
            <a:headEnd/>
            <a:tailEnd/>
          </a:ln>
        </p:spPr>
      </p:pic>
      <p:pic>
        <p:nvPicPr>
          <p:cNvPr id="2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0062" y="1772363"/>
            <a:ext cx="883696" cy="8836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27"/>
          <p:cNvPicPr>
            <a:picLocks noChangeAspect="1"/>
          </p:cNvPicPr>
          <p:nvPr/>
        </p:nvPicPr>
        <p:blipFill>
          <a:blip r:embed="rId11"/>
          <a:stretch>
            <a:fillRect/>
          </a:stretch>
        </p:blipFill>
        <p:spPr>
          <a:xfrm>
            <a:off x="4194458" y="1558632"/>
            <a:ext cx="2249562" cy="443749"/>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33454" y="3924666"/>
            <a:ext cx="1293424" cy="765093"/>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16004" y="1493503"/>
            <a:ext cx="746363" cy="791145"/>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03348" y="1962359"/>
            <a:ext cx="1306823" cy="1118137"/>
          </a:xfrm>
          <a:prstGeom prst="rect">
            <a:avLst/>
          </a:prstGeom>
        </p:spPr>
      </p:pic>
      <p:pic>
        <p:nvPicPr>
          <p:cNvPr id="6" name="Picture 5" descr="C:\Users\jdwoodrum\Pictures\Customer\logoimage-ouhsclogo.gif"/>
          <p:cNvPicPr>
            <a:picLocks noChangeAspect="1" noChangeArrowheads="1"/>
          </p:cNvPicPr>
          <p:nvPr/>
        </p:nvPicPr>
        <p:blipFill>
          <a:blip r:embed="rId15" cstate="print"/>
          <a:srcRect/>
          <a:stretch>
            <a:fillRect/>
          </a:stretch>
        </p:blipFill>
        <p:spPr bwMode="auto">
          <a:xfrm>
            <a:off x="1272925" y="2754971"/>
            <a:ext cx="1953539" cy="417941"/>
          </a:xfrm>
          <a:prstGeom prst="rect">
            <a:avLst/>
          </a:prstGeom>
          <a:noFill/>
          <a:ln w="9525">
            <a:noFill/>
            <a:miter lim="800000"/>
            <a:headEnd/>
            <a:tailEnd/>
          </a:ln>
        </p:spPr>
      </p:pic>
      <p:pic>
        <p:nvPicPr>
          <p:cNvPr id="17"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40944" y="1493503"/>
            <a:ext cx="1101146" cy="8416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Title 24">
            <a:extLst>
              <a:ext uri="{FF2B5EF4-FFF2-40B4-BE49-F238E27FC236}">
                <a16:creationId xmlns:a16="http://schemas.microsoft.com/office/drawing/2014/main" id="{D21034DA-C9C9-4149-958D-154E77ABCDEA}"/>
              </a:ext>
            </a:extLst>
          </p:cNvPr>
          <p:cNvSpPr>
            <a:spLocks noGrp="1"/>
          </p:cNvSpPr>
          <p:nvPr>
            <p:ph type="title"/>
          </p:nvPr>
        </p:nvSpPr>
        <p:spPr/>
        <p:txBody>
          <a:bodyPr/>
          <a:lstStyle/>
          <a:p>
            <a:r>
              <a:rPr lang="en-US" dirty="0"/>
              <a:t>Some of our clients…</a:t>
            </a:r>
          </a:p>
        </p:txBody>
      </p:sp>
      <p:pic>
        <p:nvPicPr>
          <p:cNvPr id="27" name="Picture 26">
            <a:extLst>
              <a:ext uri="{FF2B5EF4-FFF2-40B4-BE49-F238E27FC236}">
                <a16:creationId xmlns:a16="http://schemas.microsoft.com/office/drawing/2014/main" id="{1C3B2B5B-8CD1-48E7-9B96-F94CEFEDB46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10238" y="4196756"/>
            <a:ext cx="1564172" cy="394893"/>
          </a:xfrm>
          <a:prstGeom prst="rect">
            <a:avLst/>
          </a:prstGeom>
        </p:spPr>
      </p:pic>
      <p:pic>
        <p:nvPicPr>
          <p:cNvPr id="3" name="Picture 2">
            <a:extLst>
              <a:ext uri="{FF2B5EF4-FFF2-40B4-BE49-F238E27FC236}">
                <a16:creationId xmlns:a16="http://schemas.microsoft.com/office/drawing/2014/main" id="{DCB6BAD7-73BB-40D1-8863-530B9B8D55C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4410" y="2157076"/>
            <a:ext cx="1953539" cy="700099"/>
          </a:xfrm>
          <a:prstGeom prst="rect">
            <a:avLst/>
          </a:prstGeom>
        </p:spPr>
      </p:pic>
      <p:pic>
        <p:nvPicPr>
          <p:cNvPr id="26" name="Picture 25">
            <a:extLst>
              <a:ext uri="{FF2B5EF4-FFF2-40B4-BE49-F238E27FC236}">
                <a16:creationId xmlns:a16="http://schemas.microsoft.com/office/drawing/2014/main" id="{6985F95E-A3C6-4CF3-8669-AA891FA5733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20937" y="3391697"/>
            <a:ext cx="1566672" cy="422148"/>
          </a:xfrm>
          <a:prstGeom prst="rect">
            <a:avLst/>
          </a:prstGeom>
        </p:spPr>
      </p:pic>
      <p:pic>
        <p:nvPicPr>
          <p:cNvPr id="30" name="Picture 29">
            <a:extLst>
              <a:ext uri="{FF2B5EF4-FFF2-40B4-BE49-F238E27FC236}">
                <a16:creationId xmlns:a16="http://schemas.microsoft.com/office/drawing/2014/main" id="{F1904D5F-A40A-4547-B807-6FE51C95444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24947" y="2976018"/>
            <a:ext cx="1953540" cy="385060"/>
          </a:xfrm>
          <a:prstGeom prst="rect">
            <a:avLst/>
          </a:prstGeom>
        </p:spPr>
      </p:pic>
      <p:pic>
        <p:nvPicPr>
          <p:cNvPr id="32" name="Picture 31">
            <a:extLst>
              <a:ext uri="{FF2B5EF4-FFF2-40B4-BE49-F238E27FC236}">
                <a16:creationId xmlns:a16="http://schemas.microsoft.com/office/drawing/2014/main" id="{97DCB8AB-1988-46E9-824A-78B54A3EB2C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33690" y="3465096"/>
            <a:ext cx="1278143" cy="1184413"/>
          </a:xfrm>
          <a:prstGeom prst="rect">
            <a:avLst/>
          </a:prstGeom>
        </p:spPr>
      </p:pic>
    </p:spTree>
    <p:extLst>
      <p:ext uri="{BB962C8B-B14F-4D97-AF65-F5344CB8AC3E}">
        <p14:creationId xmlns:p14="http://schemas.microsoft.com/office/powerpoint/2010/main" val="156195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500"/>
                                        <p:tgtEl>
                                          <p:spTgt spid="3"/>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IIS_4C Logo.jpg"/>
          <p:cNvPicPr>
            <a:picLocks noChangeAspect="1"/>
          </p:cNvPicPr>
          <p:nvPr/>
        </p:nvPicPr>
        <p:blipFill>
          <a:blip r:embed="rId3" cstate="print"/>
          <a:stretch>
            <a:fillRect/>
          </a:stretch>
        </p:blipFill>
        <p:spPr>
          <a:xfrm>
            <a:off x="5268280" y="1106067"/>
            <a:ext cx="3755068" cy="704077"/>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125" t="18752" r="14618" b="2861"/>
          <a:stretch/>
        </p:blipFill>
        <p:spPr bwMode="auto">
          <a:xfrm>
            <a:off x="5268280" y="2047531"/>
            <a:ext cx="3760246" cy="35607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200" dirty="0"/>
              <a:t>About Canon Information &amp; Imaging Solutions</a:t>
            </a:r>
          </a:p>
        </p:txBody>
      </p:sp>
      <p:sp>
        <p:nvSpPr>
          <p:cNvPr id="10" name="Content Placeholder 9"/>
          <p:cNvSpPr>
            <a:spLocks noGrp="1"/>
          </p:cNvSpPr>
          <p:nvPr>
            <p:ph type="body" idx="1"/>
          </p:nvPr>
        </p:nvSpPr>
        <p:spPr>
          <a:xfrm>
            <a:off x="115475" y="1413797"/>
            <a:ext cx="5167739" cy="3708062"/>
          </a:xfrm>
        </p:spPr>
        <p:txBody>
          <a:bodyPr>
            <a:noAutofit/>
          </a:bodyPr>
          <a:lstStyle/>
          <a:p>
            <a:pPr>
              <a:spcBef>
                <a:spcPts val="600"/>
              </a:spcBef>
            </a:pPr>
            <a:r>
              <a:rPr lang="en-US" b="1" dirty="0"/>
              <a:t>Canon USA established in 1969</a:t>
            </a:r>
          </a:p>
          <a:p>
            <a:pPr lvl="1">
              <a:spcBef>
                <a:spcPts val="600"/>
              </a:spcBef>
            </a:pPr>
            <a:r>
              <a:rPr lang="en-US" dirty="0"/>
              <a:t>America’s Headquarters in Melville, NY</a:t>
            </a:r>
          </a:p>
          <a:p>
            <a:pPr lvl="1">
              <a:spcBef>
                <a:spcPts val="600"/>
              </a:spcBef>
            </a:pPr>
            <a:r>
              <a:rPr lang="en-US" dirty="0"/>
              <a:t>As a technology innovator, Canon Inc. ranked third in U.S. patents registered in 2016 (with 3,665 patents filed)</a:t>
            </a:r>
          </a:p>
          <a:p>
            <a:pPr>
              <a:spcBef>
                <a:spcPts val="600"/>
              </a:spcBef>
            </a:pPr>
            <a:r>
              <a:rPr lang="en-US" b="1" dirty="0"/>
              <a:t>Canon Information &amp; Imaging Solutions</a:t>
            </a:r>
          </a:p>
          <a:p>
            <a:pPr lvl="1">
              <a:spcBef>
                <a:spcPts val="600"/>
              </a:spcBef>
            </a:pPr>
            <a:r>
              <a:rPr lang="en-US" dirty="0"/>
              <a:t>A wholly owned subsidiary of Canon, Inc. established </a:t>
            </a:r>
            <a:br>
              <a:rPr lang="en-US" dirty="0"/>
            </a:br>
            <a:r>
              <a:rPr lang="en-US" dirty="0"/>
              <a:t>in 2011</a:t>
            </a:r>
          </a:p>
          <a:p>
            <a:pPr lvl="1">
              <a:spcBef>
                <a:spcPts val="600"/>
              </a:spcBef>
            </a:pPr>
            <a:r>
              <a:rPr lang="en-US" dirty="0"/>
              <a:t>CIIS brings together Canon’s best-in class imaging technology and information management expertise to deliver value-added solutions.</a:t>
            </a:r>
          </a:p>
          <a:p>
            <a:pPr>
              <a:spcBef>
                <a:spcPts val="600"/>
              </a:spcBef>
            </a:pPr>
            <a:r>
              <a:rPr lang="en-US" b="1" dirty="0"/>
              <a:t>2017 Institute of Finance &amp; Management Game Changer Award Winner</a:t>
            </a:r>
          </a:p>
          <a:p>
            <a:pPr>
              <a:spcBef>
                <a:spcPts val="600"/>
              </a:spcBef>
            </a:pPr>
            <a:endParaRPr lang="en-US" dirty="0"/>
          </a:p>
        </p:txBody>
      </p:sp>
      <p:sp>
        <p:nvSpPr>
          <p:cNvPr id="9" name="Rectangle 8"/>
          <p:cNvSpPr/>
          <p:nvPr/>
        </p:nvSpPr>
        <p:spPr>
          <a:xfrm>
            <a:off x="115475" y="5871471"/>
            <a:ext cx="8913051" cy="300082"/>
          </a:xfrm>
          <a:prstGeom prst="rect">
            <a:avLst/>
          </a:prstGeom>
          <a:noFill/>
          <a:ln w="9525" cap="flat" cmpd="sng" algn="ctr">
            <a:noFill/>
            <a:prstDash val="solid"/>
          </a:ln>
          <a:effectLst/>
        </p:spPr>
        <p:txBody>
          <a:bodyPr wrap="square">
            <a:spAutoFit/>
          </a:bodyPr>
          <a:lstStyle/>
          <a:p>
            <a:pPr algn="ctr">
              <a:defRPr/>
            </a:pPr>
            <a:r>
              <a:rPr lang="en-US" sz="1350" dirty="0">
                <a:solidFill>
                  <a:schemeClr val="bg1"/>
                </a:solidFill>
                <a:ea typeface="Optic Sans 401 Bold" pitchFamily="2" charset="0"/>
                <a:cs typeface="Calibri" panose="020F0502020204030204" pitchFamily="34" charset="0"/>
              </a:rPr>
              <a:t>Solving Business Problems Today by Delivering Future Focused Solutions</a:t>
            </a:r>
          </a:p>
        </p:txBody>
      </p:sp>
    </p:spTree>
    <p:extLst>
      <p:ext uri="{BB962C8B-B14F-4D97-AF65-F5344CB8AC3E}">
        <p14:creationId xmlns:p14="http://schemas.microsoft.com/office/powerpoint/2010/main" val="28167128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3096364">
            <a:off x="2080168" y="1918998"/>
            <a:ext cx="4983662" cy="4256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54000" y="1096338"/>
            <a:ext cx="8514219" cy="496438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dirty="0"/>
          </a:p>
        </p:txBody>
      </p:sp>
      <p:sp>
        <p:nvSpPr>
          <p:cNvPr id="4" name="Title 3"/>
          <p:cNvSpPr>
            <a:spLocks noGrp="1"/>
          </p:cNvSpPr>
          <p:nvPr>
            <p:ph type="title"/>
          </p:nvPr>
        </p:nvSpPr>
        <p:spPr/>
        <p:txBody>
          <a:bodyPr/>
          <a:lstStyle/>
          <a:p>
            <a:r>
              <a:rPr lang="en-US" sz="3200" dirty="0"/>
              <a:t>The Problem with Manual, Paper-Based Processes</a:t>
            </a:r>
          </a:p>
        </p:txBody>
      </p:sp>
      <p:sp>
        <p:nvSpPr>
          <p:cNvPr id="3" name="Content Placeholder 2"/>
          <p:cNvSpPr>
            <a:spLocks noGrp="1"/>
          </p:cNvSpPr>
          <p:nvPr>
            <p:ph type="body" idx="1"/>
          </p:nvPr>
        </p:nvSpPr>
        <p:spPr>
          <a:xfrm>
            <a:off x="393818" y="1795289"/>
            <a:ext cx="3836438" cy="3569917"/>
          </a:xfrm>
        </p:spPr>
        <p:txBody>
          <a:bodyPr>
            <a:noAutofit/>
          </a:bodyPr>
          <a:lstStyle/>
          <a:p>
            <a:pPr>
              <a:lnSpc>
                <a:spcPct val="120000"/>
              </a:lnSpc>
              <a:spcBef>
                <a:spcPts val="450"/>
              </a:spcBef>
            </a:pPr>
            <a:r>
              <a:rPr lang="en-US" sz="2000" dirty="0">
                <a:latin typeface="Open Sans"/>
              </a:rPr>
              <a:t>Essential data is not captured</a:t>
            </a:r>
          </a:p>
          <a:p>
            <a:pPr>
              <a:lnSpc>
                <a:spcPct val="120000"/>
              </a:lnSpc>
              <a:spcBef>
                <a:spcPts val="450"/>
              </a:spcBef>
            </a:pPr>
            <a:r>
              <a:rPr lang="en-US" sz="2000" dirty="0">
                <a:latin typeface="Open Sans"/>
              </a:rPr>
              <a:t>Data is poorly organized</a:t>
            </a:r>
          </a:p>
          <a:p>
            <a:pPr>
              <a:lnSpc>
                <a:spcPct val="120000"/>
              </a:lnSpc>
              <a:spcBef>
                <a:spcPts val="450"/>
              </a:spcBef>
            </a:pPr>
            <a:r>
              <a:rPr lang="en-US" sz="2000" dirty="0">
                <a:latin typeface="Open Sans"/>
              </a:rPr>
              <a:t>Data is not timely</a:t>
            </a:r>
          </a:p>
          <a:p>
            <a:pPr>
              <a:lnSpc>
                <a:spcPct val="120000"/>
              </a:lnSpc>
              <a:spcBef>
                <a:spcPts val="450"/>
              </a:spcBef>
            </a:pPr>
            <a:r>
              <a:rPr lang="en-US" sz="2000" dirty="0">
                <a:latin typeface="Open Sans"/>
              </a:rPr>
              <a:t>Systems are not well integrated</a:t>
            </a:r>
          </a:p>
          <a:p>
            <a:pPr>
              <a:lnSpc>
                <a:spcPct val="120000"/>
              </a:lnSpc>
              <a:spcBef>
                <a:spcPts val="450"/>
              </a:spcBef>
            </a:pPr>
            <a:r>
              <a:rPr lang="en-US" sz="2000" dirty="0">
                <a:latin typeface="Open Sans"/>
              </a:rPr>
              <a:t>Difficult to track the status of authorization</a:t>
            </a:r>
          </a:p>
        </p:txBody>
      </p:sp>
      <p:sp>
        <p:nvSpPr>
          <p:cNvPr id="6" name="Content Placeholder 2"/>
          <p:cNvSpPr txBox="1">
            <a:spLocks/>
          </p:cNvSpPr>
          <p:nvPr/>
        </p:nvSpPr>
        <p:spPr bwMode="auto">
          <a:xfrm>
            <a:off x="4530860" y="1799989"/>
            <a:ext cx="3911177" cy="3546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450"/>
              </a:spcBef>
            </a:pPr>
            <a:r>
              <a:rPr lang="en-US" sz="2000" b="0" dirty="0">
                <a:latin typeface="Open Sans"/>
              </a:rPr>
              <a:t>Higher costs</a:t>
            </a:r>
          </a:p>
          <a:p>
            <a:pPr>
              <a:lnSpc>
                <a:spcPct val="120000"/>
              </a:lnSpc>
              <a:spcBef>
                <a:spcPts val="450"/>
              </a:spcBef>
            </a:pPr>
            <a:r>
              <a:rPr lang="en-US" sz="2000" b="0" dirty="0">
                <a:latin typeface="Open Sans"/>
              </a:rPr>
              <a:t>More exceptions</a:t>
            </a:r>
          </a:p>
          <a:p>
            <a:pPr>
              <a:lnSpc>
                <a:spcPct val="120000"/>
              </a:lnSpc>
              <a:spcBef>
                <a:spcPts val="450"/>
              </a:spcBef>
            </a:pPr>
            <a:r>
              <a:rPr lang="en-US" sz="2000" b="0" dirty="0">
                <a:latin typeface="Open Sans"/>
              </a:rPr>
              <a:t>Longer cycles</a:t>
            </a:r>
          </a:p>
          <a:p>
            <a:pPr>
              <a:lnSpc>
                <a:spcPct val="120000"/>
              </a:lnSpc>
              <a:spcBef>
                <a:spcPts val="450"/>
              </a:spcBef>
            </a:pPr>
            <a:r>
              <a:rPr lang="en-US" sz="2000" b="0" dirty="0">
                <a:latin typeface="Open Sans"/>
              </a:rPr>
              <a:t>Lots of departmental inquiries</a:t>
            </a:r>
          </a:p>
          <a:p>
            <a:pPr>
              <a:lnSpc>
                <a:spcPct val="120000"/>
              </a:lnSpc>
              <a:spcBef>
                <a:spcPts val="450"/>
              </a:spcBef>
            </a:pPr>
            <a:r>
              <a:rPr lang="en-US" sz="2000" b="0" dirty="0">
                <a:latin typeface="Open Sans"/>
              </a:rPr>
              <a:t>Compliance risks</a:t>
            </a:r>
          </a:p>
          <a:p>
            <a:pPr>
              <a:lnSpc>
                <a:spcPct val="120000"/>
              </a:lnSpc>
              <a:spcBef>
                <a:spcPts val="450"/>
              </a:spcBef>
            </a:pPr>
            <a:r>
              <a:rPr lang="en-US" sz="2000" b="0" dirty="0">
                <a:latin typeface="Open Sans"/>
              </a:rPr>
              <a:t>Harder to implement best-in-class processes</a:t>
            </a:r>
          </a:p>
        </p:txBody>
      </p:sp>
    </p:spTree>
    <p:extLst>
      <p:ext uri="{BB962C8B-B14F-4D97-AF65-F5344CB8AC3E}">
        <p14:creationId xmlns:p14="http://schemas.microsoft.com/office/powerpoint/2010/main" val="400461106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Down Information Silos</a:t>
            </a:r>
          </a:p>
        </p:txBody>
      </p:sp>
      <p:sp>
        <p:nvSpPr>
          <p:cNvPr id="11" name="Content Placeholder 10"/>
          <p:cNvSpPr>
            <a:spLocks noGrp="1"/>
          </p:cNvSpPr>
          <p:nvPr>
            <p:ph type="body" idx="1"/>
          </p:nvPr>
        </p:nvSpPr>
        <p:spPr>
          <a:xfrm>
            <a:off x="4468305" y="1394867"/>
            <a:ext cx="4410867" cy="4114800"/>
          </a:xfrm>
        </p:spPr>
        <p:txBody>
          <a:bodyPr>
            <a:normAutofit/>
          </a:bodyPr>
          <a:lstStyle/>
          <a:p>
            <a:pPr marL="0" indent="0">
              <a:buNone/>
            </a:pPr>
            <a:r>
              <a:rPr lang="en-US" sz="2000" b="1" dirty="0">
                <a:solidFill>
                  <a:schemeClr val="bg2"/>
                </a:solidFill>
              </a:rPr>
              <a:t>Departments are now focused on working collaboratively</a:t>
            </a:r>
          </a:p>
          <a:p>
            <a:pPr lvl="1"/>
            <a:r>
              <a:rPr lang="en-US" dirty="0">
                <a:solidFill>
                  <a:schemeClr val="accent2"/>
                </a:solidFill>
              </a:rPr>
              <a:t>Many stakeholders, using different systems</a:t>
            </a:r>
          </a:p>
          <a:p>
            <a:pPr lvl="1"/>
            <a:r>
              <a:rPr lang="en-US" dirty="0">
                <a:solidFill>
                  <a:schemeClr val="accent2"/>
                </a:solidFill>
              </a:rPr>
              <a:t>Information coming from the same documents</a:t>
            </a:r>
          </a:p>
        </p:txBody>
      </p:sp>
      <p:sp>
        <p:nvSpPr>
          <p:cNvPr id="25" name="Rectangle 24"/>
          <p:cNvSpPr/>
          <p:nvPr/>
        </p:nvSpPr>
        <p:spPr>
          <a:xfrm>
            <a:off x="3678487" y="4129058"/>
            <a:ext cx="2756611" cy="1906796"/>
          </a:xfrm>
          <a:prstGeom prst="rect">
            <a:avLst/>
          </a:prstGeom>
          <a:solidFill>
            <a:srgbClr val="E6E6E6"/>
          </a:solidFill>
          <a:ln w="25400" cap="flat" cmpd="sng" algn="ctr">
            <a:noFill/>
            <a:prstDash val="solid"/>
          </a:ln>
          <a:effectLst/>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26" name="Rounded Rectangle 25"/>
          <p:cNvSpPr/>
          <p:nvPr/>
        </p:nvSpPr>
        <p:spPr>
          <a:xfrm>
            <a:off x="3733394" y="4205948"/>
            <a:ext cx="2646323" cy="386409"/>
          </a:xfrm>
          <a:prstGeom prst="roundRect">
            <a:avLst/>
          </a:prstGeom>
          <a:solidFill>
            <a:schemeClr val="accent2"/>
          </a:solidFill>
          <a:ln w="25400" cap="flat" cmpd="sng" algn="ctr">
            <a:noFill/>
            <a:prstDash val="solid"/>
          </a:ln>
          <a:effectLst/>
          <a:scene3d>
            <a:camera prst="orthographicFront"/>
            <a:lightRig rig="threePt" dir="t"/>
          </a:scene3d>
          <a:sp3d>
            <a:bevelT w="63500" h="635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31" name="Rounded Rectangle 30"/>
          <p:cNvSpPr/>
          <p:nvPr/>
        </p:nvSpPr>
        <p:spPr>
          <a:xfrm>
            <a:off x="3733394" y="4692162"/>
            <a:ext cx="2646323" cy="386409"/>
          </a:xfrm>
          <a:prstGeom prst="roundRect">
            <a:avLst/>
          </a:prstGeom>
          <a:solidFill>
            <a:schemeClr val="accent2"/>
          </a:solidFill>
          <a:ln w="25400" cap="flat" cmpd="sng" algn="ctr">
            <a:noFill/>
            <a:prstDash val="solid"/>
          </a:ln>
          <a:effectLst/>
          <a:scene3d>
            <a:camera prst="orthographicFront"/>
            <a:lightRig rig="threePt" dir="t"/>
          </a:scene3d>
          <a:sp3d>
            <a:bevelT w="63500" h="635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32" name="Rounded Rectangle 31"/>
          <p:cNvSpPr/>
          <p:nvPr/>
        </p:nvSpPr>
        <p:spPr>
          <a:xfrm>
            <a:off x="3733394" y="5143840"/>
            <a:ext cx="2646323" cy="386661"/>
          </a:xfrm>
          <a:prstGeom prst="roundRect">
            <a:avLst/>
          </a:prstGeom>
          <a:solidFill>
            <a:schemeClr val="accent2"/>
          </a:solidFill>
          <a:ln w="25400" cap="flat" cmpd="sng" algn="ctr">
            <a:noFill/>
            <a:prstDash val="solid"/>
          </a:ln>
          <a:effectLst/>
          <a:scene3d>
            <a:camera prst="orthographicFront"/>
            <a:lightRig rig="threePt" dir="t"/>
          </a:scene3d>
          <a:sp3d>
            <a:bevelT w="63500" h="63500"/>
          </a:sp3d>
        </p:spPr>
        <p:txBody>
          <a:bodyPr rtlCol="0" anchor="ctr"/>
          <a:lstStyle/>
          <a:p>
            <a:pPr algn="ctr" defTabSz="342900" hangingPunct="1">
              <a:defRPr/>
            </a:pPr>
            <a:endParaRPr lang="en-US" sz="1350">
              <a:solidFill>
                <a:srgbClr val="FFFFFF"/>
              </a:solidFill>
              <a:latin typeface="Trebuchet MS"/>
              <a:ea typeface="ＭＳ Ｐゴシック"/>
            </a:endParaRPr>
          </a:p>
        </p:txBody>
      </p:sp>
      <p:grpSp>
        <p:nvGrpSpPr>
          <p:cNvPr id="33" name="Group 32"/>
          <p:cNvGrpSpPr/>
          <p:nvPr/>
        </p:nvGrpSpPr>
        <p:grpSpPr>
          <a:xfrm>
            <a:off x="3629132" y="4053277"/>
            <a:ext cx="2885574" cy="2051953"/>
            <a:chOff x="274321" y="1346265"/>
            <a:chExt cx="5232661" cy="2152855"/>
          </a:xfrm>
        </p:grpSpPr>
        <p:sp>
          <p:nvSpPr>
            <p:cNvPr id="34" name="Freeform 33"/>
            <p:cNvSpPr/>
            <p:nvPr userDrawn="1"/>
          </p:nvSpPr>
          <p:spPr>
            <a:xfrm>
              <a:off x="274321" y="1346265"/>
              <a:ext cx="5228402" cy="144153"/>
            </a:xfrm>
            <a:custGeom>
              <a:avLst/>
              <a:gdLst>
                <a:gd name="connsiteX0" fmla="*/ 0 w 7468583"/>
                <a:gd name="connsiteY0" fmla="*/ 147484 h 153383"/>
                <a:gd name="connsiteX1" fmla="*/ 0 w 7468583"/>
                <a:gd name="connsiteY1" fmla="*/ 5899 h 153383"/>
                <a:gd name="connsiteX2" fmla="*/ 7468583 w 7468583"/>
                <a:gd name="connsiteY2" fmla="*/ 0 h 153383"/>
                <a:gd name="connsiteX3" fmla="*/ 7462684 w 7468583"/>
                <a:gd name="connsiteY3" fmla="*/ 153383 h 153383"/>
                <a:gd name="connsiteX4" fmla="*/ 7468583 w 7468583"/>
                <a:gd name="connsiteY4" fmla="*/ 153383 h 15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583" h="153383">
                  <a:moveTo>
                    <a:pt x="0" y="147484"/>
                  </a:moveTo>
                  <a:lnTo>
                    <a:pt x="0" y="5899"/>
                  </a:lnTo>
                  <a:lnTo>
                    <a:pt x="7468583" y="0"/>
                  </a:lnTo>
                  <a:lnTo>
                    <a:pt x="7462684" y="153383"/>
                  </a:lnTo>
                  <a:lnTo>
                    <a:pt x="7468583" y="153383"/>
                  </a:lnTo>
                </a:path>
              </a:pathLst>
            </a:custGeom>
            <a:noFill/>
            <a:ln w="12700" cap="flat" cmpd="sng" algn="ctr">
              <a:solidFill>
                <a:srgbClr val="FFFFFF">
                  <a:lumMod val="65000"/>
                </a:srgbClr>
              </a:solidFill>
              <a:prstDash val="solid"/>
            </a:ln>
            <a:effectLst/>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35" name="Freeform 34"/>
            <p:cNvSpPr/>
            <p:nvPr userDrawn="1"/>
          </p:nvSpPr>
          <p:spPr>
            <a:xfrm flipV="1">
              <a:off x="278580" y="3354967"/>
              <a:ext cx="5228402" cy="144153"/>
            </a:xfrm>
            <a:custGeom>
              <a:avLst/>
              <a:gdLst>
                <a:gd name="connsiteX0" fmla="*/ 0 w 7468583"/>
                <a:gd name="connsiteY0" fmla="*/ 147484 h 153383"/>
                <a:gd name="connsiteX1" fmla="*/ 0 w 7468583"/>
                <a:gd name="connsiteY1" fmla="*/ 5899 h 153383"/>
                <a:gd name="connsiteX2" fmla="*/ 7468583 w 7468583"/>
                <a:gd name="connsiteY2" fmla="*/ 0 h 153383"/>
                <a:gd name="connsiteX3" fmla="*/ 7462684 w 7468583"/>
                <a:gd name="connsiteY3" fmla="*/ 153383 h 153383"/>
                <a:gd name="connsiteX4" fmla="*/ 7468583 w 7468583"/>
                <a:gd name="connsiteY4" fmla="*/ 153383 h 15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583" h="153383">
                  <a:moveTo>
                    <a:pt x="0" y="147484"/>
                  </a:moveTo>
                  <a:lnTo>
                    <a:pt x="0" y="5899"/>
                  </a:lnTo>
                  <a:lnTo>
                    <a:pt x="7468583" y="0"/>
                  </a:lnTo>
                  <a:lnTo>
                    <a:pt x="7462684" y="153383"/>
                  </a:lnTo>
                  <a:lnTo>
                    <a:pt x="7468583" y="153383"/>
                  </a:lnTo>
                </a:path>
              </a:pathLst>
            </a:custGeom>
            <a:noFill/>
            <a:ln w="12700" cap="flat" cmpd="sng" algn="ctr">
              <a:solidFill>
                <a:srgbClr val="FFFFFF">
                  <a:lumMod val="65000"/>
                </a:srgbClr>
              </a:solidFill>
              <a:prstDash val="solid"/>
            </a:ln>
            <a:effectLst/>
          </p:spPr>
          <p:txBody>
            <a:bodyPr rtlCol="0" anchor="ctr"/>
            <a:lstStyle/>
            <a:p>
              <a:pPr algn="ctr" defTabSz="342900" hangingPunct="1">
                <a:defRPr/>
              </a:pPr>
              <a:endParaRPr lang="en-US" sz="1350">
                <a:solidFill>
                  <a:srgbClr val="FFFFFF"/>
                </a:solidFill>
                <a:latin typeface="Trebuchet MS"/>
                <a:ea typeface="ＭＳ Ｐゴシック"/>
              </a:endParaRPr>
            </a:p>
          </p:txBody>
        </p:sp>
      </p:grpSp>
      <p:sp>
        <p:nvSpPr>
          <p:cNvPr id="36" name="Text Placeholder 17"/>
          <p:cNvSpPr txBox="1">
            <a:spLocks/>
          </p:cNvSpPr>
          <p:nvPr/>
        </p:nvSpPr>
        <p:spPr>
          <a:xfrm>
            <a:off x="3783919" y="4219033"/>
            <a:ext cx="2592880" cy="386653"/>
          </a:xfrm>
          <a:prstGeom prst="rect">
            <a:avLst/>
          </a:prstGeom>
        </p:spPr>
        <p:txBody>
          <a:bodyPr anchor="ctr" anchorCtr="0">
            <a:noAutofit/>
          </a:bodyPr>
          <a:lstStyle>
            <a:lvl1pPr marL="231775" indent="-231775" algn="l" defTabSz="914400" rtl="0" eaLnBrk="1" latinLnBrk="0" hangingPunct="1">
              <a:lnSpc>
                <a:spcPts val="1500"/>
              </a:lnSpc>
              <a:spcBef>
                <a:spcPts val="768"/>
              </a:spcBef>
              <a:spcAft>
                <a:spcPts val="0"/>
              </a:spcAft>
              <a:buClr>
                <a:schemeClr val="bg1"/>
              </a:buClr>
              <a:buSzPct val="70000"/>
              <a:buFont typeface="Wingdings 3" panose="05040102010807070707" pitchFamily="18" charset="2"/>
              <a:buChar char=""/>
              <a:defRPr sz="1400" b="1" kern="1200" baseline="0">
                <a:solidFill>
                  <a:srgbClr val="FFFFFF"/>
                </a:solidFill>
                <a:latin typeface="Trebuchet MS" panose="020B0603020202020204" pitchFamily="34" charset="0"/>
                <a:ea typeface="+mn-ea"/>
                <a:cs typeface="+mn-cs"/>
              </a:defRPr>
            </a:lvl1pPr>
            <a:lvl2pPr marL="740664" indent="-283464" algn="l" defTabSz="914400" rtl="0" eaLnBrk="1" latinLnBrk="0" hangingPunct="1">
              <a:spcBef>
                <a:spcPts val="672"/>
              </a:spcBef>
              <a:buSzPct val="100000"/>
              <a:buFontTx/>
              <a:buBlip>
                <a:blip r:embed="rId3"/>
              </a:buBlip>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SzPct val="100000"/>
              <a:buFontTx/>
              <a:buBlip>
                <a:blip r:embed="rId4"/>
              </a:buBlip>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ts val="480"/>
              </a:spcBef>
              <a:buSzPct val="100000"/>
              <a:buFontTx/>
              <a:buBlip>
                <a:blip r:embed="rId5"/>
              </a:buBlip>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SzPct val="100000"/>
              <a:buFontTx/>
              <a:buBlip>
                <a:blip r:embed="rId6"/>
              </a:buBlip>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20000"/>
              </a:spcBef>
              <a:buClr>
                <a:prstClr val="white"/>
              </a:buClr>
            </a:pPr>
            <a:r>
              <a:rPr lang="en-US" sz="1050" dirty="0">
                <a:latin typeface="Trebuchet MS"/>
              </a:rPr>
              <a:t>Maximize Budgets/Working Capital</a:t>
            </a:r>
          </a:p>
        </p:txBody>
      </p:sp>
      <p:sp>
        <p:nvSpPr>
          <p:cNvPr id="37" name="Text Placeholder 17"/>
          <p:cNvSpPr txBox="1">
            <a:spLocks/>
          </p:cNvSpPr>
          <p:nvPr/>
        </p:nvSpPr>
        <p:spPr>
          <a:xfrm>
            <a:off x="3783918" y="4703618"/>
            <a:ext cx="2503759" cy="336027"/>
          </a:xfrm>
          <a:prstGeom prst="rect">
            <a:avLst/>
          </a:prstGeom>
        </p:spPr>
        <p:txBody>
          <a:bodyPr anchor="ctr" anchorCtr="0">
            <a:noAutofit/>
          </a:bodyPr>
          <a:lstStyle>
            <a:lvl1pPr marL="231775" indent="-231775" algn="l" defTabSz="914400" rtl="0" eaLnBrk="1" latinLnBrk="0" hangingPunct="1">
              <a:lnSpc>
                <a:spcPts val="1500"/>
              </a:lnSpc>
              <a:spcBef>
                <a:spcPts val="768"/>
              </a:spcBef>
              <a:spcAft>
                <a:spcPts val="0"/>
              </a:spcAft>
              <a:buClr>
                <a:schemeClr val="bg1"/>
              </a:buClr>
              <a:buSzPct val="70000"/>
              <a:buFont typeface="Wingdings 3" panose="05040102010807070707" pitchFamily="18" charset="2"/>
              <a:buChar char=""/>
              <a:defRPr sz="1400" b="1" kern="1200" baseline="0">
                <a:solidFill>
                  <a:schemeClr val="bg1"/>
                </a:solidFill>
                <a:latin typeface="Trebuchet MS" panose="020B0603020202020204" pitchFamily="34" charset="0"/>
                <a:ea typeface="+mn-ea"/>
                <a:cs typeface="+mn-cs"/>
              </a:defRPr>
            </a:lvl1pPr>
            <a:lvl2pPr marL="740664" indent="-283464" algn="l" defTabSz="914400" rtl="0" eaLnBrk="1" latinLnBrk="0" hangingPunct="1">
              <a:spcBef>
                <a:spcPts val="672"/>
              </a:spcBef>
              <a:buSzPct val="100000"/>
              <a:buFontTx/>
              <a:buBlip>
                <a:blip r:embed="rId3"/>
              </a:buBlip>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SzPct val="100000"/>
              <a:buFontTx/>
              <a:buBlip>
                <a:blip r:embed="rId4"/>
              </a:buBlip>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ts val="480"/>
              </a:spcBef>
              <a:buSzPct val="100000"/>
              <a:buFontTx/>
              <a:buBlip>
                <a:blip r:embed="rId5"/>
              </a:buBlip>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SzPct val="100000"/>
              <a:buFontTx/>
              <a:buBlip>
                <a:blip r:embed="rId6"/>
              </a:buBlip>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20000"/>
              </a:spcBef>
              <a:buClr>
                <a:prstClr val="white"/>
              </a:buClr>
            </a:pPr>
            <a:r>
              <a:rPr lang="en-US" sz="1050" dirty="0">
                <a:solidFill>
                  <a:prstClr val="white"/>
                </a:solidFill>
                <a:latin typeface="Trebuchet MS"/>
              </a:rPr>
              <a:t>Improve Workforce Productivity</a:t>
            </a:r>
          </a:p>
        </p:txBody>
      </p:sp>
      <p:sp>
        <p:nvSpPr>
          <p:cNvPr id="38" name="Text Placeholder 17"/>
          <p:cNvSpPr txBox="1">
            <a:spLocks/>
          </p:cNvSpPr>
          <p:nvPr/>
        </p:nvSpPr>
        <p:spPr>
          <a:xfrm>
            <a:off x="3783919" y="5143839"/>
            <a:ext cx="2403032" cy="412481"/>
          </a:xfrm>
          <a:prstGeom prst="rect">
            <a:avLst/>
          </a:prstGeom>
        </p:spPr>
        <p:txBody>
          <a:bodyPr anchor="ctr" anchorCtr="0">
            <a:noAutofit/>
          </a:bodyPr>
          <a:lstStyle>
            <a:lvl1pPr marL="231775" indent="-231775" algn="l" defTabSz="914400" rtl="0" eaLnBrk="1" latinLnBrk="0" hangingPunct="1">
              <a:lnSpc>
                <a:spcPts val="1500"/>
              </a:lnSpc>
              <a:spcBef>
                <a:spcPts val="768"/>
              </a:spcBef>
              <a:spcAft>
                <a:spcPts val="0"/>
              </a:spcAft>
              <a:buClr>
                <a:schemeClr val="bg1"/>
              </a:buClr>
              <a:buSzPct val="70000"/>
              <a:buFont typeface="Wingdings 3" panose="05040102010807070707" pitchFamily="18" charset="2"/>
              <a:buChar char=""/>
              <a:defRPr sz="1400" b="1" kern="1200" baseline="0">
                <a:solidFill>
                  <a:schemeClr val="bg1"/>
                </a:solidFill>
                <a:latin typeface="Trebuchet MS" panose="020B0603020202020204" pitchFamily="34" charset="0"/>
                <a:ea typeface="+mn-ea"/>
                <a:cs typeface="+mn-cs"/>
              </a:defRPr>
            </a:lvl1pPr>
            <a:lvl2pPr marL="740664" indent="-283464" algn="l" defTabSz="914400" rtl="0" eaLnBrk="1" latinLnBrk="0" hangingPunct="1">
              <a:spcBef>
                <a:spcPts val="672"/>
              </a:spcBef>
              <a:buSzPct val="100000"/>
              <a:buFontTx/>
              <a:buBlip>
                <a:blip r:embed="rId3"/>
              </a:buBlip>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SzPct val="100000"/>
              <a:buFontTx/>
              <a:buBlip>
                <a:blip r:embed="rId4"/>
              </a:buBlip>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ts val="480"/>
              </a:spcBef>
              <a:buSzPct val="100000"/>
              <a:buFontTx/>
              <a:buBlip>
                <a:blip r:embed="rId5"/>
              </a:buBlip>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SzPct val="100000"/>
              <a:buFontTx/>
              <a:buBlip>
                <a:blip r:embed="rId6"/>
              </a:buBlip>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20000"/>
              </a:spcBef>
              <a:buClr>
                <a:prstClr val="white"/>
              </a:buClr>
            </a:pPr>
            <a:r>
              <a:rPr lang="en-US" sz="1050" dirty="0">
                <a:solidFill>
                  <a:prstClr val="white"/>
                </a:solidFill>
                <a:latin typeface="Trebuchet MS"/>
              </a:rPr>
              <a:t>Relationship Management</a:t>
            </a:r>
          </a:p>
        </p:txBody>
      </p:sp>
      <p:grpSp>
        <p:nvGrpSpPr>
          <p:cNvPr id="39" name="Group 38"/>
          <p:cNvGrpSpPr/>
          <p:nvPr/>
        </p:nvGrpSpPr>
        <p:grpSpPr>
          <a:xfrm>
            <a:off x="7084500" y="4053277"/>
            <a:ext cx="1934618" cy="2051953"/>
            <a:chOff x="274321" y="1346265"/>
            <a:chExt cx="5232661" cy="2152855"/>
          </a:xfrm>
        </p:grpSpPr>
        <p:sp>
          <p:nvSpPr>
            <p:cNvPr id="40" name="Freeform 39"/>
            <p:cNvSpPr/>
            <p:nvPr userDrawn="1"/>
          </p:nvSpPr>
          <p:spPr>
            <a:xfrm>
              <a:off x="274321" y="1346265"/>
              <a:ext cx="5228402" cy="144153"/>
            </a:xfrm>
            <a:custGeom>
              <a:avLst/>
              <a:gdLst>
                <a:gd name="connsiteX0" fmla="*/ 0 w 7468583"/>
                <a:gd name="connsiteY0" fmla="*/ 147484 h 153383"/>
                <a:gd name="connsiteX1" fmla="*/ 0 w 7468583"/>
                <a:gd name="connsiteY1" fmla="*/ 5899 h 153383"/>
                <a:gd name="connsiteX2" fmla="*/ 7468583 w 7468583"/>
                <a:gd name="connsiteY2" fmla="*/ 0 h 153383"/>
                <a:gd name="connsiteX3" fmla="*/ 7462684 w 7468583"/>
                <a:gd name="connsiteY3" fmla="*/ 153383 h 153383"/>
                <a:gd name="connsiteX4" fmla="*/ 7468583 w 7468583"/>
                <a:gd name="connsiteY4" fmla="*/ 153383 h 15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583" h="153383">
                  <a:moveTo>
                    <a:pt x="0" y="147484"/>
                  </a:moveTo>
                  <a:lnTo>
                    <a:pt x="0" y="5899"/>
                  </a:lnTo>
                  <a:lnTo>
                    <a:pt x="7468583" y="0"/>
                  </a:lnTo>
                  <a:lnTo>
                    <a:pt x="7462684" y="153383"/>
                  </a:lnTo>
                  <a:lnTo>
                    <a:pt x="7468583" y="153383"/>
                  </a:lnTo>
                </a:path>
              </a:pathLst>
            </a:custGeom>
            <a:noFill/>
            <a:ln w="12700" cap="flat" cmpd="sng" algn="ctr">
              <a:solidFill>
                <a:srgbClr val="FFFFFF">
                  <a:lumMod val="65000"/>
                </a:srgbClr>
              </a:solidFill>
              <a:prstDash val="solid"/>
            </a:ln>
            <a:effectLst/>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41" name="Freeform 40"/>
            <p:cNvSpPr/>
            <p:nvPr userDrawn="1"/>
          </p:nvSpPr>
          <p:spPr>
            <a:xfrm flipV="1">
              <a:off x="278580" y="3354967"/>
              <a:ext cx="5228402" cy="144153"/>
            </a:xfrm>
            <a:custGeom>
              <a:avLst/>
              <a:gdLst>
                <a:gd name="connsiteX0" fmla="*/ 0 w 7468583"/>
                <a:gd name="connsiteY0" fmla="*/ 147484 h 153383"/>
                <a:gd name="connsiteX1" fmla="*/ 0 w 7468583"/>
                <a:gd name="connsiteY1" fmla="*/ 5899 h 153383"/>
                <a:gd name="connsiteX2" fmla="*/ 7468583 w 7468583"/>
                <a:gd name="connsiteY2" fmla="*/ 0 h 153383"/>
                <a:gd name="connsiteX3" fmla="*/ 7462684 w 7468583"/>
                <a:gd name="connsiteY3" fmla="*/ 153383 h 153383"/>
                <a:gd name="connsiteX4" fmla="*/ 7468583 w 7468583"/>
                <a:gd name="connsiteY4" fmla="*/ 153383 h 15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583" h="153383">
                  <a:moveTo>
                    <a:pt x="0" y="147484"/>
                  </a:moveTo>
                  <a:lnTo>
                    <a:pt x="0" y="5899"/>
                  </a:lnTo>
                  <a:lnTo>
                    <a:pt x="7468583" y="0"/>
                  </a:lnTo>
                  <a:lnTo>
                    <a:pt x="7462684" y="153383"/>
                  </a:lnTo>
                  <a:lnTo>
                    <a:pt x="7468583" y="153383"/>
                  </a:lnTo>
                </a:path>
              </a:pathLst>
            </a:custGeom>
            <a:noFill/>
            <a:ln w="12700" cap="flat" cmpd="sng" algn="ctr">
              <a:solidFill>
                <a:srgbClr val="FFFFFF">
                  <a:lumMod val="65000"/>
                </a:srgbClr>
              </a:solidFill>
              <a:prstDash val="solid"/>
            </a:ln>
            <a:effectLst/>
          </p:spPr>
          <p:txBody>
            <a:bodyPr rtlCol="0" anchor="ctr"/>
            <a:lstStyle/>
            <a:p>
              <a:pPr algn="ctr" defTabSz="342900" hangingPunct="1">
                <a:defRPr/>
              </a:pPr>
              <a:endParaRPr lang="en-US" sz="1350">
                <a:solidFill>
                  <a:srgbClr val="FFFFFF"/>
                </a:solidFill>
                <a:latin typeface="Trebuchet MS"/>
                <a:ea typeface="ＭＳ Ｐゴシック"/>
              </a:endParaRPr>
            </a:p>
          </p:txBody>
        </p:sp>
      </p:grpSp>
      <p:sp>
        <p:nvSpPr>
          <p:cNvPr id="42" name="Rectangle 41"/>
          <p:cNvSpPr/>
          <p:nvPr/>
        </p:nvSpPr>
        <p:spPr>
          <a:xfrm>
            <a:off x="7164769" y="4129057"/>
            <a:ext cx="1760992" cy="1938011"/>
          </a:xfrm>
          <a:prstGeom prst="rect">
            <a:avLst/>
          </a:prstGeom>
          <a:solidFill>
            <a:srgbClr val="E6E6E6"/>
          </a:solidFill>
          <a:ln w="25400" cap="flat" cmpd="sng" algn="ctr">
            <a:noFill/>
            <a:prstDash val="solid"/>
          </a:ln>
          <a:effectLst/>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43" name="Rounded Rectangle 42"/>
          <p:cNvSpPr/>
          <p:nvPr/>
        </p:nvSpPr>
        <p:spPr>
          <a:xfrm>
            <a:off x="7214295" y="4205948"/>
            <a:ext cx="1623120" cy="402377"/>
          </a:xfrm>
          <a:prstGeom prst="roundRect">
            <a:avLst/>
          </a:prstGeom>
          <a:solidFill>
            <a:schemeClr val="accent2"/>
          </a:solidFill>
          <a:ln w="25400" cap="flat" cmpd="sng" algn="ctr">
            <a:noFill/>
            <a:prstDash val="solid"/>
          </a:ln>
          <a:effectLst/>
          <a:scene3d>
            <a:camera prst="orthographicFront"/>
            <a:lightRig rig="threePt" dir="t"/>
          </a:scene3d>
          <a:sp3d>
            <a:bevelT w="63500" h="635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44" name="Rounded Rectangle 43"/>
          <p:cNvSpPr/>
          <p:nvPr/>
        </p:nvSpPr>
        <p:spPr>
          <a:xfrm>
            <a:off x="7214295" y="4692162"/>
            <a:ext cx="1623120" cy="402377"/>
          </a:xfrm>
          <a:prstGeom prst="roundRect">
            <a:avLst/>
          </a:prstGeom>
          <a:solidFill>
            <a:schemeClr val="accent2"/>
          </a:solidFill>
          <a:ln w="25400" cap="flat" cmpd="sng" algn="ctr">
            <a:noFill/>
            <a:prstDash val="solid"/>
          </a:ln>
          <a:effectLst/>
          <a:scene3d>
            <a:camera prst="orthographicFront"/>
            <a:lightRig rig="threePt" dir="t"/>
          </a:scene3d>
          <a:sp3d>
            <a:bevelT w="63500" h="635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45" name="Rounded Rectangle 44"/>
          <p:cNvSpPr/>
          <p:nvPr/>
        </p:nvSpPr>
        <p:spPr>
          <a:xfrm>
            <a:off x="7214295" y="5153267"/>
            <a:ext cx="1623120" cy="402639"/>
          </a:xfrm>
          <a:prstGeom prst="roundRect">
            <a:avLst/>
          </a:prstGeom>
          <a:solidFill>
            <a:schemeClr val="accent2"/>
          </a:solidFill>
          <a:ln w="25400" cap="flat" cmpd="sng" algn="ctr">
            <a:noFill/>
            <a:prstDash val="solid"/>
          </a:ln>
          <a:effectLst/>
          <a:scene3d>
            <a:camera prst="orthographicFront"/>
            <a:lightRig rig="threePt" dir="t"/>
          </a:scene3d>
          <a:sp3d>
            <a:bevelT w="63500" h="635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46" name="Text Placeholder 17"/>
          <p:cNvSpPr txBox="1">
            <a:spLocks/>
          </p:cNvSpPr>
          <p:nvPr/>
        </p:nvSpPr>
        <p:spPr>
          <a:xfrm>
            <a:off x="7286064" y="4208730"/>
            <a:ext cx="1259049" cy="377429"/>
          </a:xfrm>
          <a:prstGeom prst="rect">
            <a:avLst/>
          </a:prstGeom>
        </p:spPr>
        <p:txBody>
          <a:bodyPr anchor="ctr" anchorCtr="0">
            <a:noAutofit/>
          </a:bodyPr>
          <a:lstStyle>
            <a:lvl1pPr marL="231775" indent="-231775" algn="l" defTabSz="914400" rtl="0" eaLnBrk="1" latinLnBrk="0" hangingPunct="1">
              <a:lnSpc>
                <a:spcPts val="1500"/>
              </a:lnSpc>
              <a:spcBef>
                <a:spcPct val="20000"/>
              </a:spcBef>
              <a:buClr>
                <a:schemeClr val="bg1"/>
              </a:buClr>
              <a:buSzPct val="70000"/>
              <a:buFont typeface="Wingdings 3" panose="05040102010807070707" pitchFamily="18" charset="2"/>
              <a:buChar char=""/>
              <a:defRPr sz="1400" kern="1200" baseline="0">
                <a:solidFill>
                  <a:srgbClr val="FFFFF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831" indent="-173831" defTabSz="685800">
              <a:lnSpc>
                <a:spcPts val="1125"/>
              </a:lnSpc>
              <a:buClr>
                <a:srgbClr val="FFFFFF"/>
              </a:buClr>
              <a:defRPr/>
            </a:pPr>
            <a:r>
              <a:rPr lang="en-US" sz="1050" dirty="0">
                <a:latin typeface="Trebuchet MS"/>
                <a:ea typeface="ＭＳ Ｐゴシック"/>
              </a:rPr>
              <a:t>Finance</a:t>
            </a:r>
          </a:p>
        </p:txBody>
      </p:sp>
      <p:sp>
        <p:nvSpPr>
          <p:cNvPr id="47" name="Text Placeholder 17"/>
          <p:cNvSpPr txBox="1">
            <a:spLocks/>
          </p:cNvSpPr>
          <p:nvPr/>
        </p:nvSpPr>
        <p:spPr>
          <a:xfrm>
            <a:off x="7286065" y="4693315"/>
            <a:ext cx="1487621" cy="377429"/>
          </a:xfrm>
          <a:prstGeom prst="rect">
            <a:avLst/>
          </a:prstGeom>
        </p:spPr>
        <p:txBody>
          <a:bodyPr anchor="ctr" anchorCtr="0">
            <a:noAutofit/>
          </a:bodyPr>
          <a:lstStyle>
            <a:lvl1pPr marL="231775" indent="-231775" algn="l" defTabSz="914400" rtl="0" eaLnBrk="1" latinLnBrk="0" hangingPunct="1">
              <a:lnSpc>
                <a:spcPts val="1500"/>
              </a:lnSpc>
              <a:spcBef>
                <a:spcPct val="20000"/>
              </a:spcBef>
              <a:buClr>
                <a:schemeClr val="bg1"/>
              </a:buClr>
              <a:buSzPct val="70000"/>
              <a:buFont typeface="Wingdings 3" panose="05040102010807070707" pitchFamily="18" charset="2"/>
              <a:buChar char=""/>
              <a:defRPr sz="14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831" indent="-173831" defTabSz="685800">
              <a:lnSpc>
                <a:spcPts val="1125"/>
              </a:lnSpc>
              <a:buClr>
                <a:srgbClr val="FFFFFF"/>
              </a:buClr>
              <a:defRPr/>
            </a:pPr>
            <a:r>
              <a:rPr lang="en-US" sz="1050" dirty="0">
                <a:solidFill>
                  <a:srgbClr val="FFFFFF"/>
                </a:solidFill>
                <a:latin typeface="Trebuchet MS"/>
                <a:ea typeface="ＭＳ Ｐゴシック"/>
              </a:rPr>
              <a:t>Human Resources</a:t>
            </a:r>
          </a:p>
        </p:txBody>
      </p:sp>
      <p:sp>
        <p:nvSpPr>
          <p:cNvPr id="48" name="Text Placeholder 17"/>
          <p:cNvSpPr txBox="1">
            <a:spLocks/>
          </p:cNvSpPr>
          <p:nvPr/>
        </p:nvSpPr>
        <p:spPr>
          <a:xfrm>
            <a:off x="7286064" y="5171245"/>
            <a:ext cx="1445115" cy="377429"/>
          </a:xfrm>
          <a:prstGeom prst="rect">
            <a:avLst/>
          </a:prstGeom>
        </p:spPr>
        <p:txBody>
          <a:bodyPr anchor="ctr" anchorCtr="0">
            <a:noAutofit/>
          </a:bodyPr>
          <a:lstStyle>
            <a:lvl1pPr marL="231775" indent="-231775" algn="l" defTabSz="914400" rtl="0" eaLnBrk="1" latinLnBrk="0" hangingPunct="1">
              <a:lnSpc>
                <a:spcPts val="1500"/>
              </a:lnSpc>
              <a:spcBef>
                <a:spcPct val="20000"/>
              </a:spcBef>
              <a:buClr>
                <a:schemeClr val="bg1"/>
              </a:buClr>
              <a:buSzPct val="70000"/>
              <a:buFont typeface="Wingdings 3" panose="05040102010807070707" pitchFamily="18" charset="2"/>
              <a:buChar char=""/>
              <a:defRPr sz="14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831" indent="-173831" defTabSz="685800">
              <a:lnSpc>
                <a:spcPts val="1125"/>
              </a:lnSpc>
              <a:buClr>
                <a:srgbClr val="FFFFFF"/>
              </a:buClr>
              <a:defRPr/>
            </a:pPr>
            <a:r>
              <a:rPr lang="en-US" sz="1050" dirty="0">
                <a:solidFill>
                  <a:srgbClr val="FFFFFF"/>
                </a:solidFill>
                <a:latin typeface="Trebuchet MS"/>
                <a:ea typeface="ＭＳ Ｐゴシック"/>
              </a:rPr>
              <a:t>Procurement</a:t>
            </a:r>
          </a:p>
        </p:txBody>
      </p:sp>
      <p:sp>
        <p:nvSpPr>
          <p:cNvPr id="49" name="Right Arrow 48"/>
          <p:cNvSpPr/>
          <p:nvPr/>
        </p:nvSpPr>
        <p:spPr>
          <a:xfrm>
            <a:off x="6575044" y="4757039"/>
            <a:ext cx="498089" cy="270588"/>
          </a:xfrm>
          <a:prstGeom prst="rightArrow">
            <a:avLst/>
          </a:prstGeom>
          <a:solidFill>
            <a:schemeClr val="bg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50" name="Right Arrow 49"/>
          <p:cNvSpPr/>
          <p:nvPr/>
        </p:nvSpPr>
        <p:spPr>
          <a:xfrm>
            <a:off x="6589862" y="4253874"/>
            <a:ext cx="498089" cy="270588"/>
          </a:xfrm>
          <a:prstGeom prst="rightArrow">
            <a:avLst/>
          </a:prstGeom>
          <a:solidFill>
            <a:schemeClr val="bg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51" name="Right Arrow 50"/>
          <p:cNvSpPr/>
          <p:nvPr/>
        </p:nvSpPr>
        <p:spPr>
          <a:xfrm>
            <a:off x="6575044" y="5197261"/>
            <a:ext cx="498089" cy="270588"/>
          </a:xfrm>
          <a:prstGeom prst="rightArrow">
            <a:avLst/>
          </a:prstGeom>
          <a:solidFill>
            <a:schemeClr val="bg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342900" hangingPunct="1">
              <a:defRPr/>
            </a:pPr>
            <a:endParaRPr lang="en-US" sz="1350">
              <a:solidFill>
                <a:srgbClr val="FFFFFF"/>
              </a:solidFill>
              <a:latin typeface="Trebuchet MS"/>
              <a:ea typeface="ＭＳ Ｐゴシック"/>
            </a:endParaRPr>
          </a:p>
        </p:txBody>
      </p:sp>
      <p:graphicFrame>
        <p:nvGraphicFramePr>
          <p:cNvPr id="3" name="Diagram 2">
            <a:extLst>
              <a:ext uri="{FF2B5EF4-FFF2-40B4-BE49-F238E27FC236}">
                <a16:creationId xmlns:a16="http://schemas.microsoft.com/office/drawing/2014/main" id="{E1FF93C7-68D4-41F7-89D5-3607611D52ED}"/>
              </a:ext>
            </a:extLst>
          </p:cNvPr>
          <p:cNvGraphicFramePr/>
          <p:nvPr>
            <p:extLst>
              <p:ext uri="{D42A27DB-BD31-4B8C-83A1-F6EECF244321}">
                <p14:modId xmlns:p14="http://schemas.microsoft.com/office/powerpoint/2010/main" val="1083751210"/>
              </p:ext>
            </p:extLst>
          </p:nvPr>
        </p:nvGraphicFramePr>
        <p:xfrm>
          <a:off x="32981" y="822145"/>
          <a:ext cx="5095199" cy="48852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6" name="Rounded Rectangle 31">
            <a:extLst>
              <a:ext uri="{FF2B5EF4-FFF2-40B4-BE49-F238E27FC236}">
                <a16:creationId xmlns:a16="http://schemas.microsoft.com/office/drawing/2014/main" id="{E9A13B2E-27F0-4E16-92BB-A3EEB955D993}"/>
              </a:ext>
            </a:extLst>
          </p:cNvPr>
          <p:cNvSpPr/>
          <p:nvPr/>
        </p:nvSpPr>
        <p:spPr>
          <a:xfrm>
            <a:off x="3733394" y="5598083"/>
            <a:ext cx="2646323" cy="386661"/>
          </a:xfrm>
          <a:prstGeom prst="roundRect">
            <a:avLst/>
          </a:prstGeom>
          <a:solidFill>
            <a:schemeClr val="accent2"/>
          </a:solidFill>
          <a:ln w="25400" cap="flat" cmpd="sng" algn="ctr">
            <a:noFill/>
            <a:prstDash val="solid"/>
          </a:ln>
          <a:effectLst/>
          <a:scene3d>
            <a:camera prst="orthographicFront"/>
            <a:lightRig rig="threePt" dir="t"/>
          </a:scene3d>
          <a:sp3d>
            <a:bevelT w="63500" h="635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73" name="Text Placeholder 17">
            <a:extLst>
              <a:ext uri="{FF2B5EF4-FFF2-40B4-BE49-F238E27FC236}">
                <a16:creationId xmlns:a16="http://schemas.microsoft.com/office/drawing/2014/main" id="{8D58C6A9-7AEE-4FF8-BE72-C396FA7C0C8D}"/>
              </a:ext>
            </a:extLst>
          </p:cNvPr>
          <p:cNvSpPr txBox="1">
            <a:spLocks/>
          </p:cNvSpPr>
          <p:nvPr/>
        </p:nvSpPr>
        <p:spPr>
          <a:xfrm>
            <a:off x="3783919" y="5598082"/>
            <a:ext cx="2503758" cy="412481"/>
          </a:xfrm>
          <a:prstGeom prst="rect">
            <a:avLst/>
          </a:prstGeom>
        </p:spPr>
        <p:txBody>
          <a:bodyPr anchor="ctr" anchorCtr="0">
            <a:noAutofit/>
          </a:bodyPr>
          <a:lstStyle>
            <a:lvl1pPr marL="231775" indent="-231775" algn="l" defTabSz="914400" rtl="0" eaLnBrk="1" latinLnBrk="0" hangingPunct="1">
              <a:lnSpc>
                <a:spcPts val="1500"/>
              </a:lnSpc>
              <a:spcBef>
                <a:spcPts val="768"/>
              </a:spcBef>
              <a:spcAft>
                <a:spcPts val="0"/>
              </a:spcAft>
              <a:buClr>
                <a:schemeClr val="bg1"/>
              </a:buClr>
              <a:buSzPct val="70000"/>
              <a:buFont typeface="Wingdings 3" panose="05040102010807070707" pitchFamily="18" charset="2"/>
              <a:buChar char=""/>
              <a:defRPr sz="1400" b="1" kern="1200" baseline="0">
                <a:solidFill>
                  <a:schemeClr val="bg1"/>
                </a:solidFill>
                <a:latin typeface="Trebuchet MS" panose="020B0603020202020204" pitchFamily="34" charset="0"/>
                <a:ea typeface="+mn-ea"/>
                <a:cs typeface="+mn-cs"/>
              </a:defRPr>
            </a:lvl1pPr>
            <a:lvl2pPr marL="740664" indent="-283464" algn="l" defTabSz="914400" rtl="0" eaLnBrk="1" latinLnBrk="0" hangingPunct="1">
              <a:spcBef>
                <a:spcPts val="672"/>
              </a:spcBef>
              <a:buSzPct val="100000"/>
              <a:buFontTx/>
              <a:buBlip>
                <a:blip r:embed="rId3"/>
              </a:buBlip>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SzPct val="100000"/>
              <a:buFontTx/>
              <a:buBlip>
                <a:blip r:embed="rId4"/>
              </a:buBlip>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ts val="480"/>
              </a:spcBef>
              <a:buSzPct val="100000"/>
              <a:buFontTx/>
              <a:buBlip>
                <a:blip r:embed="rId5"/>
              </a:buBlip>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SzPct val="100000"/>
              <a:buFontTx/>
              <a:buBlip>
                <a:blip r:embed="rId6"/>
              </a:buBlip>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20000"/>
              </a:spcBef>
              <a:buClr>
                <a:prstClr val="white"/>
              </a:buClr>
            </a:pPr>
            <a:r>
              <a:rPr lang="en-US" sz="1050" dirty="0">
                <a:solidFill>
                  <a:prstClr val="white"/>
                </a:solidFill>
                <a:latin typeface="Trebuchet MS"/>
              </a:rPr>
              <a:t>Increase Performance/Retention</a:t>
            </a:r>
          </a:p>
        </p:txBody>
      </p:sp>
      <p:sp>
        <p:nvSpPr>
          <p:cNvPr id="74" name="Rounded Rectangle 44">
            <a:extLst>
              <a:ext uri="{FF2B5EF4-FFF2-40B4-BE49-F238E27FC236}">
                <a16:creationId xmlns:a16="http://schemas.microsoft.com/office/drawing/2014/main" id="{7566EC2E-123D-4C42-A5D5-DF6D92DD0E5C}"/>
              </a:ext>
            </a:extLst>
          </p:cNvPr>
          <p:cNvSpPr/>
          <p:nvPr/>
        </p:nvSpPr>
        <p:spPr>
          <a:xfrm>
            <a:off x="7214295" y="5626364"/>
            <a:ext cx="1623120" cy="402639"/>
          </a:xfrm>
          <a:prstGeom prst="roundRect">
            <a:avLst/>
          </a:prstGeom>
          <a:solidFill>
            <a:schemeClr val="accent2"/>
          </a:solidFill>
          <a:ln w="25400" cap="flat" cmpd="sng" algn="ctr">
            <a:noFill/>
            <a:prstDash val="solid"/>
          </a:ln>
          <a:effectLst/>
          <a:scene3d>
            <a:camera prst="orthographicFront"/>
            <a:lightRig rig="threePt" dir="t"/>
          </a:scene3d>
          <a:sp3d>
            <a:bevelT w="63500" h="63500"/>
          </a:sp3d>
        </p:spPr>
        <p:txBody>
          <a:bodyPr rtlCol="0" anchor="ctr"/>
          <a:lstStyle/>
          <a:p>
            <a:pPr algn="ctr" defTabSz="342900" hangingPunct="1">
              <a:defRPr/>
            </a:pPr>
            <a:endParaRPr lang="en-US" sz="1350">
              <a:solidFill>
                <a:srgbClr val="FFFFFF"/>
              </a:solidFill>
              <a:latin typeface="Trebuchet MS"/>
              <a:ea typeface="ＭＳ Ｐゴシック"/>
            </a:endParaRPr>
          </a:p>
        </p:txBody>
      </p:sp>
      <p:sp>
        <p:nvSpPr>
          <p:cNvPr id="75" name="Text Placeholder 17">
            <a:extLst>
              <a:ext uri="{FF2B5EF4-FFF2-40B4-BE49-F238E27FC236}">
                <a16:creationId xmlns:a16="http://schemas.microsoft.com/office/drawing/2014/main" id="{84D74A40-B75D-4FAC-884A-83F964271879}"/>
              </a:ext>
            </a:extLst>
          </p:cNvPr>
          <p:cNvSpPr txBox="1">
            <a:spLocks/>
          </p:cNvSpPr>
          <p:nvPr/>
        </p:nvSpPr>
        <p:spPr>
          <a:xfrm>
            <a:off x="7286064" y="5644342"/>
            <a:ext cx="1445115" cy="377429"/>
          </a:xfrm>
          <a:prstGeom prst="rect">
            <a:avLst/>
          </a:prstGeom>
        </p:spPr>
        <p:txBody>
          <a:bodyPr anchor="ctr" anchorCtr="0">
            <a:noAutofit/>
          </a:bodyPr>
          <a:lstStyle>
            <a:lvl1pPr marL="231775" indent="-231775" algn="l" defTabSz="914400" rtl="0" eaLnBrk="1" latinLnBrk="0" hangingPunct="1">
              <a:lnSpc>
                <a:spcPts val="1500"/>
              </a:lnSpc>
              <a:spcBef>
                <a:spcPct val="20000"/>
              </a:spcBef>
              <a:buClr>
                <a:schemeClr val="bg1"/>
              </a:buClr>
              <a:buSzPct val="70000"/>
              <a:buFont typeface="Wingdings 3" panose="05040102010807070707" pitchFamily="18" charset="2"/>
              <a:buChar char=""/>
              <a:defRPr sz="14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831" indent="-173831" defTabSz="685800">
              <a:lnSpc>
                <a:spcPts val="1125"/>
              </a:lnSpc>
              <a:buClr>
                <a:srgbClr val="FFFFFF"/>
              </a:buClr>
              <a:defRPr/>
            </a:pPr>
            <a:r>
              <a:rPr lang="en-US" sz="1050" dirty="0">
                <a:solidFill>
                  <a:srgbClr val="FFFFFF"/>
                </a:solidFill>
                <a:latin typeface="Trebuchet MS"/>
                <a:ea typeface="ＭＳ Ｐゴシック"/>
              </a:rPr>
              <a:t>Student</a:t>
            </a:r>
          </a:p>
        </p:txBody>
      </p:sp>
      <p:sp>
        <p:nvSpPr>
          <p:cNvPr id="76" name="Right Arrow 50">
            <a:extLst>
              <a:ext uri="{FF2B5EF4-FFF2-40B4-BE49-F238E27FC236}">
                <a16:creationId xmlns:a16="http://schemas.microsoft.com/office/drawing/2014/main" id="{A5CC0D86-EFE9-46EA-A8D2-0962D912D50E}"/>
              </a:ext>
            </a:extLst>
          </p:cNvPr>
          <p:cNvSpPr/>
          <p:nvPr/>
        </p:nvSpPr>
        <p:spPr>
          <a:xfrm>
            <a:off x="6575044" y="5651504"/>
            <a:ext cx="498089" cy="270588"/>
          </a:xfrm>
          <a:prstGeom prst="rightArrow">
            <a:avLst/>
          </a:prstGeom>
          <a:solidFill>
            <a:schemeClr val="bg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342900" hangingPunct="1">
              <a:defRPr/>
            </a:pPr>
            <a:endParaRPr lang="en-US" sz="1350">
              <a:solidFill>
                <a:srgbClr val="FFFFFF"/>
              </a:solidFill>
              <a:latin typeface="Trebuchet MS"/>
              <a:ea typeface="ＭＳ Ｐゴシック"/>
            </a:endParaRPr>
          </a:p>
        </p:txBody>
      </p:sp>
    </p:spTree>
    <p:extLst>
      <p:ext uri="{BB962C8B-B14F-4D97-AF65-F5344CB8AC3E}">
        <p14:creationId xmlns:p14="http://schemas.microsoft.com/office/powerpoint/2010/main" val="14388305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is the Answer</a:t>
            </a:r>
            <a:br>
              <a:rPr lang="en-US" dirty="0"/>
            </a:br>
            <a:r>
              <a:rPr lang="en-US" sz="2000" b="0" dirty="0"/>
              <a:t>Helping Solve Paper, Processing, and Management Challenges</a:t>
            </a:r>
          </a:p>
        </p:txBody>
      </p:sp>
      <p:sp>
        <p:nvSpPr>
          <p:cNvPr id="3" name="Content Placeholder 2"/>
          <p:cNvSpPr>
            <a:spLocks noGrp="1"/>
          </p:cNvSpPr>
          <p:nvPr>
            <p:ph type="body" idx="1"/>
          </p:nvPr>
        </p:nvSpPr>
        <p:spPr>
          <a:xfrm>
            <a:off x="497330" y="1538821"/>
            <a:ext cx="7821170" cy="4114800"/>
          </a:xfrm>
        </p:spPr>
        <p:txBody>
          <a:bodyPr>
            <a:noAutofit/>
          </a:bodyPr>
          <a:lstStyle/>
          <a:p>
            <a:pPr>
              <a:lnSpc>
                <a:spcPct val="120000"/>
              </a:lnSpc>
              <a:spcBef>
                <a:spcPts val="338"/>
              </a:spcBef>
            </a:pPr>
            <a:r>
              <a:rPr lang="en-US" sz="1800" dirty="0">
                <a:solidFill>
                  <a:schemeClr val="tx1"/>
                </a:solidFill>
              </a:rPr>
              <a:t>Intelligent document capture</a:t>
            </a:r>
          </a:p>
          <a:p>
            <a:pPr>
              <a:lnSpc>
                <a:spcPct val="120000"/>
              </a:lnSpc>
              <a:spcBef>
                <a:spcPts val="338"/>
              </a:spcBef>
            </a:pPr>
            <a:r>
              <a:rPr lang="en-US" sz="1800" dirty="0">
                <a:solidFill>
                  <a:schemeClr val="tx1"/>
                </a:solidFill>
              </a:rPr>
              <a:t>Configurable workflows</a:t>
            </a:r>
          </a:p>
          <a:p>
            <a:pPr>
              <a:lnSpc>
                <a:spcPct val="120000"/>
              </a:lnSpc>
              <a:spcBef>
                <a:spcPts val="338"/>
              </a:spcBef>
            </a:pPr>
            <a:r>
              <a:rPr lang="en-US" sz="1800" dirty="0">
                <a:solidFill>
                  <a:schemeClr val="tx1"/>
                </a:solidFill>
              </a:rPr>
              <a:t>Contextual tools for exceptions resolution</a:t>
            </a:r>
          </a:p>
          <a:p>
            <a:pPr>
              <a:lnSpc>
                <a:spcPct val="120000"/>
              </a:lnSpc>
              <a:spcBef>
                <a:spcPts val="338"/>
              </a:spcBef>
            </a:pPr>
            <a:r>
              <a:rPr lang="en-US" sz="1800" dirty="0">
                <a:solidFill>
                  <a:schemeClr val="tx1"/>
                </a:solidFill>
              </a:rPr>
              <a:t>Scalable &amp; adaptable for growing organizations</a:t>
            </a:r>
          </a:p>
          <a:p>
            <a:pPr>
              <a:lnSpc>
                <a:spcPct val="120000"/>
              </a:lnSpc>
              <a:spcBef>
                <a:spcPts val="338"/>
              </a:spcBef>
            </a:pPr>
            <a:r>
              <a:rPr lang="en-US" sz="1800" dirty="0">
                <a:solidFill>
                  <a:schemeClr val="tx1"/>
                </a:solidFill>
              </a:rPr>
              <a:t>Transparent process – with visibility to process-related documents, status, and mobile access</a:t>
            </a:r>
          </a:p>
          <a:p>
            <a:pPr>
              <a:lnSpc>
                <a:spcPct val="120000"/>
              </a:lnSpc>
              <a:spcBef>
                <a:spcPts val="338"/>
              </a:spcBef>
            </a:pPr>
            <a:r>
              <a:rPr lang="en-US" sz="1800" dirty="0">
                <a:solidFill>
                  <a:schemeClr val="tx1"/>
                </a:solidFill>
              </a:rPr>
              <a:t>Seamless – with multi-channel document capture and ERP integration</a:t>
            </a:r>
          </a:p>
          <a:p>
            <a:pPr>
              <a:lnSpc>
                <a:spcPct val="120000"/>
              </a:lnSpc>
              <a:spcBef>
                <a:spcPts val="338"/>
              </a:spcBef>
            </a:pPr>
            <a:r>
              <a:rPr lang="en-US" sz="1800" dirty="0">
                <a:solidFill>
                  <a:schemeClr val="tx1"/>
                </a:solidFill>
              </a:rPr>
              <a:t>Document collaboration across ERP and non-ERP users</a:t>
            </a:r>
          </a:p>
          <a:p>
            <a:pPr>
              <a:lnSpc>
                <a:spcPct val="120000"/>
              </a:lnSpc>
              <a:spcBef>
                <a:spcPts val="338"/>
              </a:spcBef>
            </a:pPr>
            <a:r>
              <a:rPr lang="en-US" sz="1800" dirty="0">
                <a:solidFill>
                  <a:schemeClr val="tx1"/>
                </a:solidFill>
              </a:rPr>
              <a:t>Optimized processes with efficient resource utilization and process accuracy </a:t>
            </a:r>
          </a:p>
          <a:p>
            <a:pPr>
              <a:lnSpc>
                <a:spcPct val="120000"/>
              </a:lnSpc>
              <a:spcBef>
                <a:spcPts val="338"/>
              </a:spcBef>
            </a:pPr>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1801802141"/>
      </p:ext>
    </p:extLst>
  </p:cSld>
  <p:clrMapOvr>
    <a:masterClrMapping/>
  </p:clrMapOvr>
  <p:transition spd="med"/>
</p:sld>
</file>

<file path=ppt/theme/theme1.xml><?xml version="1.0" encoding="utf-8"?>
<a:theme xmlns:a="http://schemas.openxmlformats.org/drawingml/2006/main" name="2_mwi_presentation01">
  <a:themeElements>
    <a:clrScheme name="Gideon Taylor">
      <a:dk1>
        <a:srgbClr val="000000"/>
      </a:dk1>
      <a:lt1>
        <a:srgbClr val="FFFFFF"/>
      </a:lt1>
      <a:dk2>
        <a:srgbClr val="C0C0C0"/>
      </a:dk2>
      <a:lt2>
        <a:srgbClr val="424242"/>
      </a:lt2>
      <a:accent1>
        <a:srgbClr val="262D30"/>
      </a:accent1>
      <a:accent2>
        <a:srgbClr val="5C90A5"/>
      </a:accent2>
      <a:accent3>
        <a:srgbClr val="CC6600"/>
      </a:accent3>
      <a:accent4>
        <a:srgbClr val="D18315"/>
      </a:accent4>
      <a:accent5>
        <a:srgbClr val="FFB669"/>
      </a:accent5>
      <a:accent6>
        <a:srgbClr val="477081"/>
      </a:accent6>
      <a:hlink>
        <a:srgbClr val="FEFFFF"/>
      </a:hlink>
      <a:folHlink>
        <a:srgbClr val="FFFFFF"/>
      </a:folHlink>
    </a:clrScheme>
    <a:fontScheme name="2_mwi_presentation01">
      <a:majorFont>
        <a:latin typeface="Arial"/>
        <a:ea typeface="Arial"/>
        <a:cs typeface="Arial"/>
      </a:majorFont>
      <a:minorFont>
        <a:latin typeface="Helvetica"/>
        <a:ea typeface="Helvetica"/>
        <a:cs typeface="Helvetica"/>
      </a:minorFont>
    </a:fontScheme>
    <a:fmtScheme name="2_mwi_presentation0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T_Template_Final" id="{A868C1C4-711C-7E4E-B001-9266EDCE9DC7}" vid="{62E35002-89D5-4940-B7A9-EEE536FF35D8}"/>
    </a:ext>
  </a:extLst>
</a:theme>
</file>

<file path=ppt/theme/theme2.xml><?xml version="1.0" encoding="utf-8"?>
<a:theme xmlns:a="http://schemas.openxmlformats.org/drawingml/2006/main" name="2_mwi_presentation01">
  <a:themeElements>
    <a:clrScheme name="2_mwi_presentation0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2_mwi_presentation01">
      <a:majorFont>
        <a:latin typeface="Arial"/>
        <a:ea typeface="Arial"/>
        <a:cs typeface="Arial"/>
      </a:majorFont>
      <a:minorFont>
        <a:latin typeface="Helvetica"/>
        <a:ea typeface="Helvetica"/>
        <a:cs typeface="Helvetica"/>
      </a:minorFont>
    </a:fontScheme>
    <a:fmtScheme name="2_mwi_presentation0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GT_Template_Final</Template>
  <TotalTime>4540</TotalTime>
  <Words>2451</Words>
  <Application>Microsoft Office PowerPoint</Application>
  <PresentationFormat>On-screen Show (4:3)</PresentationFormat>
  <Paragraphs>314</Paragraphs>
  <Slides>25</Slides>
  <Notes>17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Calibri</vt:lpstr>
      <vt:lpstr>Cambria</vt:lpstr>
      <vt:lpstr>Courier New</vt:lpstr>
      <vt:lpstr>Helvetica</vt:lpstr>
      <vt:lpstr>Open Sans</vt:lpstr>
      <vt:lpstr>Open Sans Light</vt:lpstr>
      <vt:lpstr>Open Sans Semibold</vt:lpstr>
      <vt:lpstr>Tahoma</vt:lpstr>
      <vt:lpstr>Trebuchet MS</vt:lpstr>
      <vt:lpstr>Wingdings</vt:lpstr>
      <vt:lpstr>Wingdings 3</vt:lpstr>
      <vt:lpstr>2_mwi_presentation01</vt:lpstr>
      <vt:lpstr>Digitization and Automation: Unleashing PeopleSoft Productivity for HR, Finance and Student</vt:lpstr>
      <vt:lpstr>Agenda</vt:lpstr>
      <vt:lpstr>Gideon Taylor Consulting </vt:lpstr>
      <vt:lpstr>Experts in PeopleSoft Automation</vt:lpstr>
      <vt:lpstr>Some of our clients…</vt:lpstr>
      <vt:lpstr>About Canon Information &amp; Imaging Solutions</vt:lpstr>
      <vt:lpstr>The Problem with Manual, Paper-Based Processes</vt:lpstr>
      <vt:lpstr>Breaking Down Information Silos</vt:lpstr>
      <vt:lpstr>Automation is the Answer Helping Solve Paper, Processing, and Management Challenges</vt:lpstr>
      <vt:lpstr>As percentage of automation goes UP…</vt:lpstr>
      <vt:lpstr>Gideon Taylor and Canon Partnership</vt:lpstr>
      <vt:lpstr>PowerPoint Presentation</vt:lpstr>
      <vt:lpstr>PowerPoint Presentation</vt:lpstr>
      <vt:lpstr>Solution Demonstration</vt:lpstr>
      <vt:lpstr>Canon’s Enterprise Imaging Platform</vt:lpstr>
      <vt:lpstr>Solution Sample - Automated AP Process</vt:lpstr>
      <vt:lpstr>Receive- Scan- Extract - Verify</vt:lpstr>
      <vt:lpstr>PeopleSoft Split Screen </vt:lpstr>
      <vt:lpstr>Solution Sample - Automated AP Process</vt:lpstr>
      <vt:lpstr>Growing Hospitality Company</vt:lpstr>
      <vt:lpstr>Growing Hospitality Company</vt:lpstr>
      <vt:lpstr>Benefits of Canon’s Solution</vt:lpstr>
      <vt:lpstr>Impact of Gideon Taylor Solutions for PeopleSoft</vt:lpstr>
      <vt:lpstr>GT eForms + Canon Enterprise Imaging: Bringing it all together</vt:lpstr>
      <vt:lpstr>Scott Antin VP Business Development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 eForms™ Demonstration and Discussion</dc:title>
  <dc:subject/>
  <dc:creator>Scott Antin</dc:creator>
  <cp:keywords/>
  <dc:description/>
  <cp:lastModifiedBy>Scott Antin</cp:lastModifiedBy>
  <cp:revision>85</cp:revision>
  <dcterms:created xsi:type="dcterms:W3CDTF">2017-08-30T17:58:05Z</dcterms:created>
  <dcterms:modified xsi:type="dcterms:W3CDTF">2020-06-15T15:41:16Z</dcterms:modified>
  <cp:category/>
</cp:coreProperties>
</file>