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88" r:id="rId5"/>
  </p:sldMasterIdLst>
  <p:notesMasterIdLst>
    <p:notesMasterId r:id="rId43"/>
  </p:notesMasterIdLst>
  <p:sldIdLst>
    <p:sldId id="267" r:id="rId6"/>
    <p:sldId id="1989" r:id="rId7"/>
    <p:sldId id="1996" r:id="rId8"/>
    <p:sldId id="1980" r:id="rId9"/>
    <p:sldId id="264" r:id="rId10"/>
    <p:sldId id="926" r:id="rId11"/>
    <p:sldId id="891" r:id="rId12"/>
    <p:sldId id="1992" r:id="rId13"/>
    <p:sldId id="924" r:id="rId14"/>
    <p:sldId id="1995" r:id="rId15"/>
    <p:sldId id="892" r:id="rId16"/>
    <p:sldId id="1993" r:id="rId17"/>
    <p:sldId id="893" r:id="rId18"/>
    <p:sldId id="894" r:id="rId19"/>
    <p:sldId id="895" r:id="rId20"/>
    <p:sldId id="896" r:id="rId21"/>
    <p:sldId id="898" r:id="rId22"/>
    <p:sldId id="899" r:id="rId23"/>
    <p:sldId id="900" r:id="rId24"/>
    <p:sldId id="901" r:id="rId25"/>
    <p:sldId id="925" r:id="rId26"/>
    <p:sldId id="902" r:id="rId27"/>
    <p:sldId id="915" r:id="rId28"/>
    <p:sldId id="916" r:id="rId29"/>
    <p:sldId id="917" r:id="rId30"/>
    <p:sldId id="903" r:id="rId31"/>
    <p:sldId id="904" r:id="rId32"/>
    <p:sldId id="905" r:id="rId33"/>
    <p:sldId id="906" r:id="rId34"/>
    <p:sldId id="907" r:id="rId35"/>
    <p:sldId id="908" r:id="rId36"/>
    <p:sldId id="1971" r:id="rId37"/>
    <p:sldId id="1994" r:id="rId38"/>
    <p:sldId id="261" r:id="rId39"/>
    <p:sldId id="270" r:id="rId40"/>
    <p:sldId id="314" r:id="rId41"/>
    <p:sldId id="265"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Cambria" panose="02040503050406030204" pitchFamily="18" charset="0"/>
      <p:regular r:id="rId50"/>
      <p:bold r:id="rId51"/>
      <p:italic r:id="rId52"/>
      <p:boldItalic r:id="rId53"/>
    </p:embeddedFont>
    <p:embeddedFont>
      <p:font typeface="Comic Sans MS" panose="030F0702030302020204" pitchFamily="66" charset="0"/>
      <p:regular r:id="rId54"/>
      <p:bold r:id="rId55"/>
      <p:italic r:id="rId56"/>
      <p:boldItalic r:id="rId57"/>
    </p:embeddedFont>
    <p:embeddedFont>
      <p:font typeface="Open Sans" panose="020B0606030504020204" pitchFamily="34" charset="0"/>
      <p:regular r:id="rId58"/>
      <p:bold r:id="rId59"/>
      <p:italic r:id="rId60"/>
      <p:boldItalic r:id="rId61"/>
    </p:embeddedFont>
    <p:embeddedFont>
      <p:font typeface="STIXGeneral-Regular" charset="2"/>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583B7F-2C49-47B6-9FB6-AD16FBBB9A17}">
          <p14:sldIdLst>
            <p14:sldId id="267"/>
            <p14:sldId id="1989"/>
            <p14:sldId id="1996"/>
            <p14:sldId id="1980"/>
            <p14:sldId id="264"/>
            <p14:sldId id="926"/>
            <p14:sldId id="891"/>
            <p14:sldId id="1992"/>
            <p14:sldId id="924"/>
            <p14:sldId id="1995"/>
            <p14:sldId id="892"/>
            <p14:sldId id="1993"/>
            <p14:sldId id="893"/>
            <p14:sldId id="894"/>
            <p14:sldId id="895"/>
            <p14:sldId id="896"/>
            <p14:sldId id="898"/>
            <p14:sldId id="899"/>
            <p14:sldId id="900"/>
            <p14:sldId id="901"/>
            <p14:sldId id="925"/>
            <p14:sldId id="902"/>
            <p14:sldId id="915"/>
            <p14:sldId id="916"/>
            <p14:sldId id="917"/>
            <p14:sldId id="903"/>
            <p14:sldId id="904"/>
            <p14:sldId id="905"/>
            <p14:sldId id="906"/>
            <p14:sldId id="907"/>
            <p14:sldId id="908"/>
            <p14:sldId id="1971"/>
            <p14:sldId id="1994"/>
            <p14:sldId id="261"/>
            <p14:sldId id="270"/>
            <p14:sldId id="314"/>
            <p14:sldId id="265"/>
          </p14:sldIdLst>
        </p14:section>
        <p14:section name="4 slides Template" id="{11D0F413-D9F9-4450-9D48-C61582EA409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45E"/>
    <a:srgbClr val="FF7900"/>
    <a:srgbClr val="0156ED"/>
    <a:srgbClr val="DF6706"/>
    <a:srgbClr val="667B68"/>
    <a:srgbClr val="A3B899"/>
    <a:srgbClr val="7F3800"/>
    <a:srgbClr val="DDE6D5"/>
    <a:srgbClr val="B357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14" autoAdjust="0"/>
    <p:restoredTop sz="94660"/>
  </p:normalViewPr>
  <p:slideViewPr>
    <p:cSldViewPr snapToGrid="0">
      <p:cViewPr varScale="1">
        <p:scale>
          <a:sx n="79" d="100"/>
          <a:sy n="79" d="100"/>
        </p:scale>
        <p:origin x="581" y="72"/>
      </p:cViewPr>
      <p:guideLst/>
    </p:cSldViewPr>
  </p:slideViewPr>
  <p:notesTextViewPr>
    <p:cViewPr>
      <p:scale>
        <a:sx n="1" d="1"/>
        <a:sy n="1" d="1"/>
      </p:scale>
      <p:origin x="0" y="0"/>
    </p:cViewPr>
  </p:notesTextViewPr>
  <p:sorterViewPr>
    <p:cViewPr>
      <p:scale>
        <a:sx n="100" d="100"/>
        <a:sy n="100" d="100"/>
      </p:scale>
      <p:origin x="0" y="-2448"/>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font" Target="fonts/font1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font" Target="fonts/font16.fntdata"/></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Effort</c:v>
                </c:pt>
              </c:strCache>
            </c:strRef>
          </c:tx>
          <c:spPr>
            <a:effectLst>
              <a:outerShdw blurRad="50800" dist="38100" dir="2700000" algn="tl" rotWithShape="0">
                <a:prstClr val="black">
                  <a:alpha val="40000"/>
                </a:prstClr>
              </a:outerShdw>
            </a:effectLst>
          </c:spPr>
          <c:dPt>
            <c:idx val="0"/>
            <c:bubble3D val="0"/>
            <c:explosion val="4"/>
            <c:extLst>
              <c:ext xmlns:c16="http://schemas.microsoft.com/office/drawing/2014/chart" uri="{C3380CC4-5D6E-409C-BE32-E72D297353CC}">
                <c16:uniqueId val="{00000001-AB10-478C-9EEA-D13503CD2433}"/>
              </c:ext>
            </c:extLst>
          </c:dPt>
          <c:dPt>
            <c:idx val="1"/>
            <c:bubble3D val="0"/>
            <c:explosion val="7"/>
            <c:extLst>
              <c:ext xmlns:c16="http://schemas.microsoft.com/office/drawing/2014/chart" uri="{C3380CC4-5D6E-409C-BE32-E72D297353CC}">
                <c16:uniqueId val="{00000003-AB10-478C-9EEA-D13503CD2433}"/>
              </c:ext>
            </c:extLst>
          </c:dPt>
          <c:dPt>
            <c:idx val="2"/>
            <c:bubble3D val="0"/>
            <c:explosion val="1"/>
            <c:extLst>
              <c:ext xmlns:c16="http://schemas.microsoft.com/office/drawing/2014/chart" uri="{C3380CC4-5D6E-409C-BE32-E72D297353CC}">
                <c16:uniqueId val="{00000005-AB10-478C-9EEA-D13503CD2433}"/>
              </c:ext>
            </c:extLst>
          </c:dPt>
          <c:dPt>
            <c:idx val="3"/>
            <c:bubble3D val="0"/>
            <c:explosion val="6"/>
            <c:extLst>
              <c:ext xmlns:c16="http://schemas.microsoft.com/office/drawing/2014/chart" uri="{C3380CC4-5D6E-409C-BE32-E72D297353CC}">
                <c16:uniqueId val="{00000007-AB10-478C-9EEA-D13503CD2433}"/>
              </c:ext>
            </c:extLst>
          </c:dPt>
          <c:dLbls>
            <c:dLbl>
              <c:idx val="0"/>
              <c:layout>
                <c:manualLayout>
                  <c:x val="-6.1531889763779393E-2"/>
                  <c:y val="0.15206647216542349"/>
                </c:manualLayout>
              </c:layout>
              <c:spPr/>
              <c:txPr>
                <a:bodyPr/>
                <a:lstStyle/>
                <a:p>
                  <a:pPr>
                    <a:defRPr sz="2800" b="1">
                      <a:solidFill>
                        <a:schemeClr val="bg1"/>
                      </a:solidFill>
                      <a:latin typeface="Calibri Light"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B10-478C-9EEA-D13503CD2433}"/>
                </c:ext>
              </c:extLst>
            </c:dLbl>
            <c:dLbl>
              <c:idx val="1"/>
              <c:layout>
                <c:manualLayout>
                  <c:x val="-0.14265433070866143"/>
                  <c:y val="-7.406744389942084E-2"/>
                </c:manualLayout>
              </c:layout>
              <c:tx>
                <c:rich>
                  <a:bodyPr/>
                  <a:lstStyle/>
                  <a:p>
                    <a:r>
                      <a:rPr lang="en-US" sz="2800" b="1" dirty="0">
                        <a:solidFill>
                          <a:schemeClr val="bg1"/>
                        </a:solidFill>
                        <a:latin typeface="Calibri Light" pitchFamily="34" charset="0"/>
                      </a:rPr>
                      <a:t>40%</a:t>
                    </a:r>
                    <a:endParaRPr lang="en-US" b="0" dirty="0">
                      <a:solidFill>
                        <a:schemeClr val="bg1"/>
                      </a:solidFill>
                      <a:latin typeface="Calibri" pitchFamily="34" charset="0"/>
                    </a:endParaRP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AB10-478C-9EEA-D13503CD2433}"/>
                </c:ext>
              </c:extLst>
            </c:dLbl>
            <c:dLbl>
              <c:idx val="2"/>
              <c:delete val="1"/>
              <c:extLst>
                <c:ext xmlns:c15="http://schemas.microsoft.com/office/drawing/2012/chart" uri="{CE6537A1-D6FC-4f65-9D91-7224C49458BB}"/>
                <c:ext xmlns:c16="http://schemas.microsoft.com/office/drawing/2014/chart" uri="{C3380CC4-5D6E-409C-BE32-E72D297353CC}">
                  <c16:uniqueId val="{00000005-AB10-478C-9EEA-D13503CD2433}"/>
                </c:ext>
              </c:extLst>
            </c:dLbl>
            <c:dLbl>
              <c:idx val="3"/>
              <c:layout>
                <c:manualLayout>
                  <c:x val="0.15072742782152246"/>
                  <c:y val="7.321196416420242E-2"/>
                </c:manualLayout>
              </c:layout>
              <c:tx>
                <c:rich>
                  <a:bodyPr/>
                  <a:lstStyle/>
                  <a:p>
                    <a:pPr algn="ctr" rtl="0">
                      <a:defRPr lang="en-US" sz="2800" b="1" i="0" u="none" strike="noStrike" kern="1200" baseline="0" dirty="0">
                        <a:solidFill>
                          <a:prstClr val="white"/>
                        </a:solidFill>
                        <a:latin typeface="Calibri Light" pitchFamily="34" charset="0"/>
                        <a:ea typeface="+mn-ea"/>
                        <a:cs typeface="+mn-cs"/>
                      </a:defRPr>
                    </a:pPr>
                    <a:r>
                      <a:rPr lang="en-US" sz="2800" b="1" i="0" u="none" strike="noStrike" kern="1200" baseline="0" dirty="0">
                        <a:solidFill>
                          <a:prstClr val="white"/>
                        </a:solidFill>
                        <a:latin typeface="Calibri Light" pitchFamily="34" charset="0"/>
                        <a:ea typeface="+mn-ea"/>
                        <a:cs typeface="+mn-cs"/>
                      </a:rPr>
                      <a:t>40%</a:t>
                    </a:r>
                  </a:p>
                </c:rich>
              </c:tx>
              <c:spPr/>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AB10-478C-9EEA-D13503CD2433}"/>
                </c:ext>
              </c:extLst>
            </c:dLbl>
            <c:dLbl>
              <c:idx val="4"/>
              <c:delete val="1"/>
              <c:extLst>
                <c:ext xmlns:c15="http://schemas.microsoft.com/office/drawing/2012/chart" uri="{CE6537A1-D6FC-4f65-9D91-7224C49458BB}"/>
                <c:ext xmlns:c16="http://schemas.microsoft.com/office/drawing/2014/chart" uri="{C3380CC4-5D6E-409C-BE32-E72D297353CC}">
                  <c16:uniqueId val="{00000008-AB10-478C-9EEA-D13503CD2433}"/>
                </c:ext>
              </c:extLst>
            </c:dLbl>
            <c:spPr>
              <a:noFill/>
              <a:ln>
                <a:noFill/>
              </a:ln>
              <a:effectLst/>
            </c:spPr>
            <c:txPr>
              <a:bodyPr/>
              <a:lstStyle/>
              <a:p>
                <a:pPr>
                  <a:defRPr sz="2800" b="1">
                    <a:latin typeface="Calibri Light"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4"/>
                <c:pt idx="0">
                  <c:v>Rehost</c:v>
                </c:pt>
                <c:pt idx="1">
                  <c:v>Simplify</c:v>
                </c:pt>
                <c:pt idx="2">
                  <c:v>Workflow</c:v>
                </c:pt>
                <c:pt idx="3">
                  <c:v>Automate</c:v>
                </c:pt>
              </c:strCache>
            </c:strRef>
          </c:cat>
          <c:val>
            <c:numRef>
              <c:f>Sheet1!$B$2:$B$6</c:f>
              <c:numCache>
                <c:formatCode>General</c:formatCode>
                <c:ptCount val="5"/>
                <c:pt idx="0">
                  <c:v>10</c:v>
                </c:pt>
                <c:pt idx="1">
                  <c:v>40</c:v>
                </c:pt>
                <c:pt idx="2">
                  <c:v>10</c:v>
                </c:pt>
                <c:pt idx="3">
                  <c:v>40</c:v>
                </c:pt>
              </c:numCache>
            </c:numRef>
          </c:val>
          <c:extLst>
            <c:ext xmlns:c16="http://schemas.microsoft.com/office/drawing/2014/chart" uri="{C3380CC4-5D6E-409C-BE32-E72D297353CC}">
              <c16:uniqueId val="{00000009-AB10-478C-9EEA-D13503CD2433}"/>
            </c:ext>
          </c:extLst>
        </c:ser>
        <c:dLbls>
          <c:showLegendKey val="0"/>
          <c:showVal val="0"/>
          <c:showCatName val="1"/>
          <c:showSerName val="0"/>
          <c:showPercent val="1"/>
          <c:showBubbleSize val="0"/>
          <c:showLeaderLines val="0"/>
        </c:dLbls>
        <c:firstSliceAng val="0"/>
      </c:pieChart>
    </c:plotArea>
    <c:plotVisOnly val="1"/>
    <c:dispBlanksAs val="zero"/>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RPA Cost</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Placement Restarts</c:v>
                </c:pt>
                <c:pt idx="1">
                  <c:v>VMS Time Recon</c:v>
                </c:pt>
                <c:pt idx="2">
                  <c:v>Termination</c:v>
                </c:pt>
                <c:pt idx="3">
                  <c:v>Contractor Time Entry</c:v>
                </c:pt>
                <c:pt idx="4">
                  <c:v>AP Invoice Automation</c:v>
                </c:pt>
              </c:strCache>
            </c:strRef>
          </c:cat>
          <c:val>
            <c:numRef>
              <c:f>Sheet1!$B$2:$B$6</c:f>
              <c:numCache>
                <c:formatCode>"$"#,##0_);[Red]\("$"#,##0\)</c:formatCode>
                <c:ptCount val="5"/>
                <c:pt idx="0">
                  <c:v>13200</c:v>
                </c:pt>
                <c:pt idx="1">
                  <c:v>26200</c:v>
                </c:pt>
                <c:pt idx="2">
                  <c:v>4500</c:v>
                </c:pt>
                <c:pt idx="3">
                  <c:v>28200</c:v>
                </c:pt>
                <c:pt idx="4">
                  <c:v>10000</c:v>
                </c:pt>
              </c:numCache>
            </c:numRef>
          </c:val>
          <c:extLst>
            <c:ext xmlns:c16="http://schemas.microsoft.com/office/drawing/2014/chart" uri="{C3380CC4-5D6E-409C-BE32-E72D297353CC}">
              <c16:uniqueId val="{00000000-5D05-4C07-B6E2-03A1952C113C}"/>
            </c:ext>
          </c:extLst>
        </c:ser>
        <c:ser>
          <c:idx val="1"/>
          <c:order val="1"/>
          <c:tx>
            <c:strRef>
              <c:f>Sheet1!$C$1</c:f>
              <c:strCache>
                <c:ptCount val="1"/>
                <c:pt idx="0">
                  <c:v>3 Year ROI</c:v>
                </c:pt>
              </c:strCache>
            </c:strRef>
          </c:tx>
          <c:spPr>
            <a:solidFill>
              <a:schemeClr val="accent3">
                <a:lumMod val="20000"/>
                <a:lumOff val="80000"/>
              </a:schemeClr>
            </a:solidFill>
            <a:ln>
              <a:noFill/>
            </a:ln>
            <a:effectLst/>
          </c:spPr>
          <c:invertIfNegative val="0"/>
          <c:dLbls>
            <c:dLbl>
              <c:idx val="0"/>
              <c:layout>
                <c:manualLayout>
                  <c:x val="0"/>
                  <c:y val="-0.1248135985889840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D05-4C07-B6E2-03A1952C113C}"/>
                </c:ext>
              </c:extLst>
            </c:dLbl>
            <c:dLbl>
              <c:idx val="1"/>
              <c:layout>
                <c:manualLayout>
                  <c:x val="0"/>
                  <c:y val="-0.2690426458473653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D05-4C07-B6E2-03A1952C113C}"/>
                </c:ext>
              </c:extLst>
            </c:dLbl>
            <c:dLbl>
              <c:idx val="2"/>
              <c:layout>
                <c:manualLayout>
                  <c:x val="-6.5291054803580443E-17"/>
                  <c:y val="-0.116492692016384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D05-4C07-B6E2-03A1952C113C}"/>
                </c:ext>
              </c:extLst>
            </c:dLbl>
            <c:dLbl>
              <c:idx val="3"/>
              <c:layout>
                <c:manualLayout>
                  <c:x val="0"/>
                  <c:y val="-0.1026245143953868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D05-4C07-B6E2-03A1952C113C}"/>
                </c:ext>
              </c:extLst>
            </c:dLbl>
            <c:dLbl>
              <c:idx val="4"/>
              <c:layout>
                <c:manualLayout>
                  <c:x val="0"/>
                  <c:y val="-0.1553235893551800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D05-4C07-B6E2-03A1952C113C}"/>
                </c:ext>
              </c:extLst>
            </c:dLbl>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Placement Restarts</c:v>
                </c:pt>
                <c:pt idx="1">
                  <c:v>VMS Time Recon</c:v>
                </c:pt>
                <c:pt idx="2">
                  <c:v>Termination</c:v>
                </c:pt>
                <c:pt idx="3">
                  <c:v>Contractor Time Entry</c:v>
                </c:pt>
                <c:pt idx="4">
                  <c:v>AP Invoice Automation</c:v>
                </c:pt>
              </c:strCache>
            </c:strRef>
          </c:cat>
          <c:val>
            <c:numRef>
              <c:f>Sheet1!$C$2:$C$6</c:f>
              <c:numCache>
                <c:formatCode>"$"#,##0_);[Red]\("$"#,##0\)</c:formatCode>
                <c:ptCount val="5"/>
                <c:pt idx="0">
                  <c:v>40400</c:v>
                </c:pt>
                <c:pt idx="1">
                  <c:v>122400</c:v>
                </c:pt>
                <c:pt idx="2">
                  <c:v>23550</c:v>
                </c:pt>
                <c:pt idx="3">
                  <c:v>29400</c:v>
                </c:pt>
                <c:pt idx="4">
                  <c:v>56000</c:v>
                </c:pt>
              </c:numCache>
            </c:numRef>
          </c:val>
          <c:extLst>
            <c:ext xmlns:c16="http://schemas.microsoft.com/office/drawing/2014/chart" uri="{C3380CC4-5D6E-409C-BE32-E72D297353CC}">
              <c16:uniqueId val="{00000001-5D05-4C07-B6E2-03A1952C113C}"/>
            </c:ext>
          </c:extLst>
        </c:ser>
        <c:dLbls>
          <c:dLblPos val="ctr"/>
          <c:showLegendKey val="0"/>
          <c:showVal val="1"/>
          <c:showCatName val="0"/>
          <c:showSerName val="0"/>
          <c:showPercent val="0"/>
          <c:showBubbleSize val="0"/>
        </c:dLbls>
        <c:gapWidth val="129"/>
        <c:overlap val="100"/>
        <c:axId val="1253833823"/>
        <c:axId val="1253835471"/>
      </c:barChart>
      <c:catAx>
        <c:axId val="1253833823"/>
        <c:scaling>
          <c:orientation val="minMax"/>
        </c:scaling>
        <c:delete val="0"/>
        <c:axPos val="b"/>
        <c:numFmt formatCode="General" sourceLinked="1"/>
        <c:majorTickMark val="none"/>
        <c:minorTickMark val="none"/>
        <c:tickLblPos val="low"/>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1253835471"/>
        <c:crosses val="autoZero"/>
        <c:auto val="1"/>
        <c:lblAlgn val="ctr"/>
        <c:lblOffset val="100"/>
        <c:noMultiLvlLbl val="0"/>
      </c:catAx>
      <c:valAx>
        <c:axId val="1253835471"/>
        <c:scaling>
          <c:orientation val="minMax"/>
        </c:scaling>
        <c:delete val="0"/>
        <c:axPos val="l"/>
        <c:majorGridlines>
          <c:spPr>
            <a:ln>
              <a:solidFill>
                <a:schemeClr val="tx1">
                  <a:lumMod val="15000"/>
                  <a:lumOff val="85000"/>
                </a:schemeClr>
              </a:solidFill>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125383382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0634EE-EFD4-4D53-A077-E9FE16845EB2}" type="doc">
      <dgm:prSet loTypeId="urn:microsoft.com/office/officeart/2005/8/layout/list1" loCatId="list" qsTypeId="urn:microsoft.com/office/officeart/2005/8/quickstyle/simple5" qsCatId="simple" csTypeId="urn:microsoft.com/office/officeart/2005/8/colors/colorful1#1" csCatId="colorful" phldr="1"/>
      <dgm:spPr/>
      <dgm:t>
        <a:bodyPr/>
        <a:lstStyle/>
        <a:p>
          <a:endParaRPr lang="en-US"/>
        </a:p>
      </dgm:t>
    </dgm:pt>
    <dgm:pt modelId="{0AAE49CF-78B1-4952-89F9-9C287BF19D83}">
      <dgm:prSet phldrT="[Text]" custT="1"/>
      <dgm:spPr>
        <a:xfrm>
          <a:off x="213814" y="7539"/>
          <a:ext cx="2902768" cy="67896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5400" b="1" dirty="0">
              <a:solidFill>
                <a:sysClr val="window" lastClr="FFFFFF"/>
              </a:solidFill>
              <a:latin typeface="Arial"/>
              <a:ea typeface="+mn-ea"/>
              <a:cs typeface="+mn-cs"/>
            </a:rPr>
            <a:t>S</a:t>
          </a:r>
          <a:r>
            <a:rPr lang="en-US" sz="2400" dirty="0">
              <a:solidFill>
                <a:sysClr val="window" lastClr="FFFFFF"/>
              </a:solidFill>
              <a:latin typeface="Arial"/>
              <a:ea typeface="+mn-ea"/>
              <a:cs typeface="+mn-cs"/>
            </a:rPr>
            <a:t>imple</a:t>
          </a:r>
        </a:p>
      </dgm:t>
    </dgm:pt>
    <dgm:pt modelId="{301E6632-7448-4C12-81D0-21D23EF76E21}" type="parTrans" cxnId="{1F15437C-8704-4309-8F13-802140E380D3}">
      <dgm:prSet/>
      <dgm:spPr/>
      <dgm:t>
        <a:bodyPr/>
        <a:lstStyle/>
        <a:p>
          <a:endParaRPr lang="en-US"/>
        </a:p>
      </dgm:t>
    </dgm:pt>
    <dgm:pt modelId="{356C691C-CA4C-453B-8636-4EA843148690}" type="sibTrans" cxnId="{1F15437C-8704-4309-8F13-802140E380D3}">
      <dgm:prSet/>
      <dgm:spPr/>
      <dgm:t>
        <a:bodyPr/>
        <a:lstStyle/>
        <a:p>
          <a:endParaRPr lang="en-US"/>
        </a:p>
      </dgm:t>
    </dgm:pt>
    <dgm:pt modelId="{2556B0A2-4F54-4306-A2C3-4D0AE1989F9F}">
      <dgm:prSet phldrT="[Text]" custT="1"/>
      <dgm:spPr>
        <a:xfrm>
          <a:off x="213814" y="1050819"/>
          <a:ext cx="2902768" cy="67896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5400" b="1" dirty="0">
              <a:solidFill>
                <a:sysClr val="window" lastClr="FFFFFF"/>
              </a:solidFill>
              <a:latin typeface="Arial"/>
              <a:ea typeface="+mn-ea"/>
              <a:cs typeface="+mn-cs"/>
            </a:rPr>
            <a:t>E</a:t>
          </a:r>
          <a:r>
            <a:rPr lang="en-US" sz="2400" dirty="0">
              <a:solidFill>
                <a:sysClr val="window" lastClr="FFFFFF"/>
              </a:solidFill>
              <a:latin typeface="Arial"/>
              <a:ea typeface="+mn-ea"/>
              <a:cs typeface="+mn-cs"/>
            </a:rPr>
            <a:t>ffective</a:t>
          </a:r>
        </a:p>
      </dgm:t>
    </dgm:pt>
    <dgm:pt modelId="{4FD2B7DC-F1DE-40CA-805E-3B4B8ABD0DDD}" type="parTrans" cxnId="{DD1B4681-5EC3-4EC6-BD3C-385E25D6FF28}">
      <dgm:prSet/>
      <dgm:spPr/>
      <dgm:t>
        <a:bodyPr/>
        <a:lstStyle/>
        <a:p>
          <a:endParaRPr lang="en-US"/>
        </a:p>
      </dgm:t>
    </dgm:pt>
    <dgm:pt modelId="{95DCD672-2930-483B-BB25-A4F3EDCC6F7C}" type="sibTrans" cxnId="{DD1B4681-5EC3-4EC6-BD3C-385E25D6FF28}">
      <dgm:prSet/>
      <dgm:spPr/>
      <dgm:t>
        <a:bodyPr/>
        <a:lstStyle/>
        <a:p>
          <a:endParaRPr lang="en-US"/>
        </a:p>
      </dgm:t>
    </dgm:pt>
    <dgm:pt modelId="{98FB9317-22CB-4A73-9186-F662FAE6A70C}">
      <dgm:prSet phldrT="[Text]" custT="1"/>
      <dgm:spPr>
        <a:xfrm>
          <a:off x="213814" y="2094100"/>
          <a:ext cx="2902768" cy="67896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5400" b="1" dirty="0">
              <a:solidFill>
                <a:sysClr val="window" lastClr="FFFFFF"/>
              </a:solidFill>
              <a:latin typeface="Arial"/>
              <a:ea typeface="+mn-ea"/>
              <a:cs typeface="+mn-cs"/>
            </a:rPr>
            <a:t>E</a:t>
          </a:r>
          <a:r>
            <a:rPr lang="en-US" sz="2400" dirty="0">
              <a:solidFill>
                <a:sysClr val="window" lastClr="FFFFFF"/>
              </a:solidFill>
              <a:latin typeface="Arial"/>
              <a:ea typeface="+mn-ea"/>
              <a:cs typeface="+mn-cs"/>
            </a:rPr>
            <a:t>fficient</a:t>
          </a:r>
        </a:p>
      </dgm:t>
    </dgm:pt>
    <dgm:pt modelId="{3EAD6349-5A44-48C5-9AB8-DAD1E734BCE1}" type="parTrans" cxnId="{9F4ED0DD-C046-4E8C-9408-0D48B2B454BB}">
      <dgm:prSet/>
      <dgm:spPr/>
      <dgm:t>
        <a:bodyPr/>
        <a:lstStyle/>
        <a:p>
          <a:endParaRPr lang="en-US"/>
        </a:p>
      </dgm:t>
    </dgm:pt>
    <dgm:pt modelId="{392C2003-8810-443A-964E-772B6A5E66B9}" type="sibTrans" cxnId="{9F4ED0DD-C046-4E8C-9408-0D48B2B454BB}">
      <dgm:prSet/>
      <dgm:spPr/>
      <dgm:t>
        <a:bodyPr/>
        <a:lstStyle/>
        <a:p>
          <a:endParaRPr lang="en-US"/>
        </a:p>
      </dgm:t>
    </dgm:pt>
    <dgm:pt modelId="{12A2A4BB-6D3E-467E-9C97-38C9D96A95D1}">
      <dgm:prSet phldrT="[Text]" custT="1"/>
      <dgm:spPr>
        <a:xfrm>
          <a:off x="213814" y="3137380"/>
          <a:ext cx="2902768" cy="67896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US" sz="5400" b="1" dirty="0">
              <a:solidFill>
                <a:sysClr val="window" lastClr="FFFFFF"/>
              </a:solidFill>
              <a:latin typeface="Arial"/>
              <a:ea typeface="+mn-ea"/>
              <a:cs typeface="+mn-cs"/>
            </a:rPr>
            <a:t>F</a:t>
          </a:r>
          <a:r>
            <a:rPr lang="en-US" sz="2400" dirty="0">
              <a:solidFill>
                <a:sysClr val="window" lastClr="FFFFFF"/>
              </a:solidFill>
              <a:latin typeface="Arial"/>
              <a:ea typeface="+mn-ea"/>
              <a:cs typeface="+mn-cs"/>
            </a:rPr>
            <a:t>lexible</a:t>
          </a:r>
        </a:p>
      </dgm:t>
    </dgm:pt>
    <dgm:pt modelId="{7FA07858-1F97-4800-8291-4A74479D5CA8}" type="parTrans" cxnId="{C15DE241-B6EA-47E2-9E4D-CDCA57C804A4}">
      <dgm:prSet/>
      <dgm:spPr/>
      <dgm:t>
        <a:bodyPr/>
        <a:lstStyle/>
        <a:p>
          <a:endParaRPr lang="en-US"/>
        </a:p>
      </dgm:t>
    </dgm:pt>
    <dgm:pt modelId="{F3959D09-10E6-4B6B-8294-3DF8BF5E6500}" type="sibTrans" cxnId="{C15DE241-B6EA-47E2-9E4D-CDCA57C804A4}">
      <dgm:prSet/>
      <dgm:spPr/>
      <dgm:t>
        <a:bodyPr/>
        <a:lstStyle/>
        <a:p>
          <a:endParaRPr lang="en-US"/>
        </a:p>
      </dgm:t>
    </dgm:pt>
    <dgm:pt modelId="{AA2CEA49-7267-414F-A943-6D148882E7CD}" type="pres">
      <dgm:prSet presAssocID="{B80634EE-EFD4-4D53-A077-E9FE16845EB2}" presName="linear" presStyleCnt="0">
        <dgm:presLayoutVars>
          <dgm:dir/>
          <dgm:animLvl val="lvl"/>
          <dgm:resizeHandles val="exact"/>
        </dgm:presLayoutVars>
      </dgm:prSet>
      <dgm:spPr/>
    </dgm:pt>
    <dgm:pt modelId="{CDBE727F-3D5A-48B1-9626-3F955E0085E5}" type="pres">
      <dgm:prSet presAssocID="{0AAE49CF-78B1-4952-89F9-9C287BF19D83}" presName="parentLin" presStyleCnt="0"/>
      <dgm:spPr/>
    </dgm:pt>
    <dgm:pt modelId="{08E5B80C-A13B-4712-B9BF-1EAF36E6B547}" type="pres">
      <dgm:prSet presAssocID="{0AAE49CF-78B1-4952-89F9-9C287BF19D83}" presName="parentLeftMargin" presStyleLbl="node1" presStyleIdx="0" presStyleCnt="4"/>
      <dgm:spPr/>
    </dgm:pt>
    <dgm:pt modelId="{C32A9F32-F534-41B7-87EF-F9FF5829D545}" type="pres">
      <dgm:prSet presAssocID="{0AAE49CF-78B1-4952-89F9-9C287BF19D83}" presName="parentText" presStyleLbl="node1" presStyleIdx="0" presStyleCnt="4" custScaleX="96972">
        <dgm:presLayoutVars>
          <dgm:chMax val="0"/>
          <dgm:bulletEnabled val="1"/>
        </dgm:presLayoutVars>
      </dgm:prSet>
      <dgm:spPr/>
    </dgm:pt>
    <dgm:pt modelId="{8164F246-DB62-4C1A-A1EE-FCA65EE4A9DA}" type="pres">
      <dgm:prSet presAssocID="{0AAE49CF-78B1-4952-89F9-9C287BF19D83}" presName="negativeSpace" presStyleCnt="0"/>
      <dgm:spPr/>
    </dgm:pt>
    <dgm:pt modelId="{DD6C4F07-3CA3-4695-A7DA-05CDFDDFC4D9}" type="pres">
      <dgm:prSet presAssocID="{0AAE49CF-78B1-4952-89F9-9C287BF19D83}" presName="childText" presStyleLbl="conFgAcc1" presStyleIdx="0" presStyleCnt="4">
        <dgm:presLayoutVars>
          <dgm:bulletEnabled val="1"/>
        </dgm:presLayoutVars>
      </dgm:prSet>
      <dgm:spPr>
        <a:xfrm>
          <a:off x="0" y="347020"/>
          <a:ext cx="4276298" cy="579600"/>
        </a:xfrm>
        <a:prstGeom prst="rect">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dgm:spPr>
    </dgm:pt>
    <dgm:pt modelId="{2E3A76CB-3A05-4805-B0E2-EF230BAA5A01}" type="pres">
      <dgm:prSet presAssocID="{356C691C-CA4C-453B-8636-4EA843148690}" presName="spaceBetweenRectangles" presStyleCnt="0"/>
      <dgm:spPr/>
    </dgm:pt>
    <dgm:pt modelId="{4CC68F98-4534-4F8D-9828-75A3BED5B5A5}" type="pres">
      <dgm:prSet presAssocID="{2556B0A2-4F54-4306-A2C3-4D0AE1989F9F}" presName="parentLin" presStyleCnt="0"/>
      <dgm:spPr/>
    </dgm:pt>
    <dgm:pt modelId="{49B7E4F3-174D-4097-8489-14B527832DDA}" type="pres">
      <dgm:prSet presAssocID="{2556B0A2-4F54-4306-A2C3-4D0AE1989F9F}" presName="parentLeftMargin" presStyleLbl="node1" presStyleIdx="0" presStyleCnt="4"/>
      <dgm:spPr/>
    </dgm:pt>
    <dgm:pt modelId="{4C268CFF-6567-4226-9F35-63F1E31E74CC}" type="pres">
      <dgm:prSet presAssocID="{2556B0A2-4F54-4306-A2C3-4D0AE1989F9F}" presName="parentText" presStyleLbl="node1" presStyleIdx="1" presStyleCnt="4" custScaleX="96972">
        <dgm:presLayoutVars>
          <dgm:chMax val="0"/>
          <dgm:bulletEnabled val="1"/>
        </dgm:presLayoutVars>
      </dgm:prSet>
      <dgm:spPr/>
    </dgm:pt>
    <dgm:pt modelId="{CABEBFBE-58A7-4120-B5F1-4F029F319344}" type="pres">
      <dgm:prSet presAssocID="{2556B0A2-4F54-4306-A2C3-4D0AE1989F9F}" presName="negativeSpace" presStyleCnt="0"/>
      <dgm:spPr/>
    </dgm:pt>
    <dgm:pt modelId="{659BD7C7-4A28-449C-84EA-F27FD463F64D}" type="pres">
      <dgm:prSet presAssocID="{2556B0A2-4F54-4306-A2C3-4D0AE1989F9F}" presName="childText" presStyleLbl="conFgAcc1" presStyleIdx="1" presStyleCnt="4">
        <dgm:presLayoutVars>
          <dgm:bulletEnabled val="1"/>
        </dgm:presLayoutVars>
      </dgm:prSet>
      <dgm:spPr>
        <a:xfrm>
          <a:off x="0" y="1390300"/>
          <a:ext cx="4276298" cy="579600"/>
        </a:xfrm>
        <a:prstGeom prst="rect">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dgm:spPr>
    </dgm:pt>
    <dgm:pt modelId="{284E9955-DCBC-438F-96B1-38690BAED358}" type="pres">
      <dgm:prSet presAssocID="{95DCD672-2930-483B-BB25-A4F3EDCC6F7C}" presName="spaceBetweenRectangles" presStyleCnt="0"/>
      <dgm:spPr/>
    </dgm:pt>
    <dgm:pt modelId="{E9B96FD4-6415-453B-ABFE-28C5762C0E85}" type="pres">
      <dgm:prSet presAssocID="{98FB9317-22CB-4A73-9186-F662FAE6A70C}" presName="parentLin" presStyleCnt="0"/>
      <dgm:spPr/>
    </dgm:pt>
    <dgm:pt modelId="{D16A7958-5600-4F1A-9F07-4FCE407316C7}" type="pres">
      <dgm:prSet presAssocID="{98FB9317-22CB-4A73-9186-F662FAE6A70C}" presName="parentLeftMargin" presStyleLbl="node1" presStyleIdx="1" presStyleCnt="4"/>
      <dgm:spPr/>
    </dgm:pt>
    <dgm:pt modelId="{B8356B96-7835-4EBC-8D63-38F199F4A4D5}" type="pres">
      <dgm:prSet presAssocID="{98FB9317-22CB-4A73-9186-F662FAE6A70C}" presName="parentText" presStyleLbl="node1" presStyleIdx="2" presStyleCnt="4" custScaleX="96972">
        <dgm:presLayoutVars>
          <dgm:chMax val="0"/>
          <dgm:bulletEnabled val="1"/>
        </dgm:presLayoutVars>
      </dgm:prSet>
      <dgm:spPr/>
    </dgm:pt>
    <dgm:pt modelId="{D5E69C84-6285-4C07-AFB2-2937691D9BD2}" type="pres">
      <dgm:prSet presAssocID="{98FB9317-22CB-4A73-9186-F662FAE6A70C}" presName="negativeSpace" presStyleCnt="0"/>
      <dgm:spPr/>
    </dgm:pt>
    <dgm:pt modelId="{C412F172-611C-48B1-AF3B-EC3ABCAA7311}" type="pres">
      <dgm:prSet presAssocID="{98FB9317-22CB-4A73-9186-F662FAE6A70C}" presName="childText" presStyleLbl="conFgAcc1" presStyleIdx="2" presStyleCnt="4">
        <dgm:presLayoutVars>
          <dgm:bulletEnabled val="1"/>
        </dgm:presLayoutVars>
      </dgm:prSet>
      <dgm:spPr>
        <a:xfrm>
          <a:off x="0" y="2433580"/>
          <a:ext cx="4276298" cy="579600"/>
        </a:xfrm>
        <a:prstGeom prst="rect">
          <a:avLst/>
        </a:prstGeom>
        <a:solidFill>
          <a:sysClr val="window" lastClr="FFFFFF">
            <a:alpha val="90000"/>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dgm:spPr>
    </dgm:pt>
    <dgm:pt modelId="{A4F4011A-00E3-4D57-93E0-638EB1F297EB}" type="pres">
      <dgm:prSet presAssocID="{392C2003-8810-443A-964E-772B6A5E66B9}" presName="spaceBetweenRectangles" presStyleCnt="0"/>
      <dgm:spPr/>
    </dgm:pt>
    <dgm:pt modelId="{CEA6B280-05E0-42FA-AD37-43EB6A38453F}" type="pres">
      <dgm:prSet presAssocID="{12A2A4BB-6D3E-467E-9C97-38C9D96A95D1}" presName="parentLin" presStyleCnt="0"/>
      <dgm:spPr/>
    </dgm:pt>
    <dgm:pt modelId="{4B35D4FA-5A7C-49EC-BAE6-92805A434738}" type="pres">
      <dgm:prSet presAssocID="{12A2A4BB-6D3E-467E-9C97-38C9D96A95D1}" presName="parentLeftMargin" presStyleLbl="node1" presStyleIdx="2" presStyleCnt="4"/>
      <dgm:spPr/>
    </dgm:pt>
    <dgm:pt modelId="{C14A580B-4628-4E93-995F-C0F2D9883E63}" type="pres">
      <dgm:prSet presAssocID="{12A2A4BB-6D3E-467E-9C97-38C9D96A95D1}" presName="parentText" presStyleLbl="node1" presStyleIdx="3" presStyleCnt="4" custScaleX="96972">
        <dgm:presLayoutVars>
          <dgm:chMax val="0"/>
          <dgm:bulletEnabled val="1"/>
        </dgm:presLayoutVars>
      </dgm:prSet>
      <dgm:spPr/>
    </dgm:pt>
    <dgm:pt modelId="{65C35BEC-5855-46EF-B543-DDBE3A06D525}" type="pres">
      <dgm:prSet presAssocID="{12A2A4BB-6D3E-467E-9C97-38C9D96A95D1}" presName="negativeSpace" presStyleCnt="0"/>
      <dgm:spPr/>
    </dgm:pt>
    <dgm:pt modelId="{F135D3B9-6B03-42B7-82E5-638159E6E0E1}" type="pres">
      <dgm:prSet presAssocID="{12A2A4BB-6D3E-467E-9C97-38C9D96A95D1}" presName="childText" presStyleLbl="conFgAcc1" presStyleIdx="3" presStyleCnt="4">
        <dgm:presLayoutVars>
          <dgm:bulletEnabled val="1"/>
        </dgm:presLayoutVars>
      </dgm:prSet>
      <dgm:spPr>
        <a:xfrm>
          <a:off x="0" y="3476860"/>
          <a:ext cx="4276298" cy="579600"/>
        </a:xfrm>
        <a:prstGeom prst="rect">
          <a:avLst/>
        </a:prstGeom>
        <a:solidFill>
          <a:sysClr val="window" lastClr="FFFFFF">
            <a:alpha val="90000"/>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dgm:spPr>
    </dgm:pt>
  </dgm:ptLst>
  <dgm:cxnLst>
    <dgm:cxn modelId="{C15DE241-B6EA-47E2-9E4D-CDCA57C804A4}" srcId="{B80634EE-EFD4-4D53-A077-E9FE16845EB2}" destId="{12A2A4BB-6D3E-467E-9C97-38C9D96A95D1}" srcOrd="3" destOrd="0" parTransId="{7FA07858-1F97-4800-8291-4A74479D5CA8}" sibTransId="{F3959D09-10E6-4B6B-8294-3DF8BF5E6500}"/>
    <dgm:cxn modelId="{65480D63-A47C-48E1-9808-B3C30BC45474}" type="presOf" srcId="{2556B0A2-4F54-4306-A2C3-4D0AE1989F9F}" destId="{49B7E4F3-174D-4097-8489-14B527832DDA}" srcOrd="0" destOrd="0" presId="urn:microsoft.com/office/officeart/2005/8/layout/list1"/>
    <dgm:cxn modelId="{B73EE446-6BD1-438C-8CB0-A685545E9C31}" type="presOf" srcId="{B80634EE-EFD4-4D53-A077-E9FE16845EB2}" destId="{AA2CEA49-7267-414F-A943-6D148882E7CD}" srcOrd="0" destOrd="0" presId="urn:microsoft.com/office/officeart/2005/8/layout/list1"/>
    <dgm:cxn modelId="{67140647-9E6D-42A4-B81F-7F512EB95930}" type="presOf" srcId="{2556B0A2-4F54-4306-A2C3-4D0AE1989F9F}" destId="{4C268CFF-6567-4226-9F35-63F1E31E74CC}" srcOrd="1" destOrd="0" presId="urn:microsoft.com/office/officeart/2005/8/layout/list1"/>
    <dgm:cxn modelId="{C285A86A-4979-4204-8A85-65143B8F881D}" type="presOf" srcId="{12A2A4BB-6D3E-467E-9C97-38C9D96A95D1}" destId="{C14A580B-4628-4E93-995F-C0F2D9883E63}" srcOrd="1" destOrd="0" presId="urn:microsoft.com/office/officeart/2005/8/layout/list1"/>
    <dgm:cxn modelId="{C2776252-7F7D-4FE6-A543-EA00648B0FFA}" type="presOf" srcId="{0AAE49CF-78B1-4952-89F9-9C287BF19D83}" destId="{C32A9F32-F534-41B7-87EF-F9FF5829D545}" srcOrd="1" destOrd="0" presId="urn:microsoft.com/office/officeart/2005/8/layout/list1"/>
    <dgm:cxn modelId="{1F15437C-8704-4309-8F13-802140E380D3}" srcId="{B80634EE-EFD4-4D53-A077-E9FE16845EB2}" destId="{0AAE49CF-78B1-4952-89F9-9C287BF19D83}" srcOrd="0" destOrd="0" parTransId="{301E6632-7448-4C12-81D0-21D23EF76E21}" sibTransId="{356C691C-CA4C-453B-8636-4EA843148690}"/>
    <dgm:cxn modelId="{DD1B4681-5EC3-4EC6-BD3C-385E25D6FF28}" srcId="{B80634EE-EFD4-4D53-A077-E9FE16845EB2}" destId="{2556B0A2-4F54-4306-A2C3-4D0AE1989F9F}" srcOrd="1" destOrd="0" parTransId="{4FD2B7DC-F1DE-40CA-805E-3B4B8ABD0DDD}" sibTransId="{95DCD672-2930-483B-BB25-A4F3EDCC6F7C}"/>
    <dgm:cxn modelId="{F37FBAA2-3961-4FEA-9486-2AFF834F99E7}" type="presOf" srcId="{0AAE49CF-78B1-4952-89F9-9C287BF19D83}" destId="{08E5B80C-A13B-4712-B9BF-1EAF36E6B547}" srcOrd="0" destOrd="0" presId="urn:microsoft.com/office/officeart/2005/8/layout/list1"/>
    <dgm:cxn modelId="{EC4EB6A7-0CBD-4174-909D-57CAA75FFECD}" type="presOf" srcId="{98FB9317-22CB-4A73-9186-F662FAE6A70C}" destId="{D16A7958-5600-4F1A-9F07-4FCE407316C7}" srcOrd="0" destOrd="0" presId="urn:microsoft.com/office/officeart/2005/8/layout/list1"/>
    <dgm:cxn modelId="{9F4ED0DD-C046-4E8C-9408-0D48B2B454BB}" srcId="{B80634EE-EFD4-4D53-A077-E9FE16845EB2}" destId="{98FB9317-22CB-4A73-9186-F662FAE6A70C}" srcOrd="2" destOrd="0" parTransId="{3EAD6349-5A44-48C5-9AB8-DAD1E734BCE1}" sibTransId="{392C2003-8810-443A-964E-772B6A5E66B9}"/>
    <dgm:cxn modelId="{BBFBEBF8-DBE2-4217-A32B-2613E5B36F8B}" type="presOf" srcId="{98FB9317-22CB-4A73-9186-F662FAE6A70C}" destId="{B8356B96-7835-4EBC-8D63-38F199F4A4D5}" srcOrd="1" destOrd="0" presId="urn:microsoft.com/office/officeart/2005/8/layout/list1"/>
    <dgm:cxn modelId="{494F16FC-E920-4CBD-80B1-5B206E325ABC}" type="presOf" srcId="{12A2A4BB-6D3E-467E-9C97-38C9D96A95D1}" destId="{4B35D4FA-5A7C-49EC-BAE6-92805A434738}" srcOrd="0" destOrd="0" presId="urn:microsoft.com/office/officeart/2005/8/layout/list1"/>
    <dgm:cxn modelId="{60FA982C-476B-4BA8-BDAF-376FB1ABF000}" type="presParOf" srcId="{AA2CEA49-7267-414F-A943-6D148882E7CD}" destId="{CDBE727F-3D5A-48B1-9626-3F955E0085E5}" srcOrd="0" destOrd="0" presId="urn:microsoft.com/office/officeart/2005/8/layout/list1"/>
    <dgm:cxn modelId="{29E1C8D6-A301-4439-A813-AE48325EB024}" type="presParOf" srcId="{CDBE727F-3D5A-48B1-9626-3F955E0085E5}" destId="{08E5B80C-A13B-4712-B9BF-1EAF36E6B547}" srcOrd="0" destOrd="0" presId="urn:microsoft.com/office/officeart/2005/8/layout/list1"/>
    <dgm:cxn modelId="{3092AD11-E112-4E05-B305-9382BD422C14}" type="presParOf" srcId="{CDBE727F-3D5A-48B1-9626-3F955E0085E5}" destId="{C32A9F32-F534-41B7-87EF-F9FF5829D545}" srcOrd="1" destOrd="0" presId="urn:microsoft.com/office/officeart/2005/8/layout/list1"/>
    <dgm:cxn modelId="{362C926A-9FE6-4355-B312-DA70BD04118E}" type="presParOf" srcId="{AA2CEA49-7267-414F-A943-6D148882E7CD}" destId="{8164F246-DB62-4C1A-A1EE-FCA65EE4A9DA}" srcOrd="1" destOrd="0" presId="urn:microsoft.com/office/officeart/2005/8/layout/list1"/>
    <dgm:cxn modelId="{0C253259-6FAB-401F-A112-DBB28DEEFAFB}" type="presParOf" srcId="{AA2CEA49-7267-414F-A943-6D148882E7CD}" destId="{DD6C4F07-3CA3-4695-A7DA-05CDFDDFC4D9}" srcOrd="2" destOrd="0" presId="urn:microsoft.com/office/officeart/2005/8/layout/list1"/>
    <dgm:cxn modelId="{DDF66803-3A33-42F5-982B-F6349921B504}" type="presParOf" srcId="{AA2CEA49-7267-414F-A943-6D148882E7CD}" destId="{2E3A76CB-3A05-4805-B0E2-EF230BAA5A01}" srcOrd="3" destOrd="0" presId="urn:microsoft.com/office/officeart/2005/8/layout/list1"/>
    <dgm:cxn modelId="{8216BC02-FE74-427A-B213-8D5ACF20E17E}" type="presParOf" srcId="{AA2CEA49-7267-414F-A943-6D148882E7CD}" destId="{4CC68F98-4534-4F8D-9828-75A3BED5B5A5}" srcOrd="4" destOrd="0" presId="urn:microsoft.com/office/officeart/2005/8/layout/list1"/>
    <dgm:cxn modelId="{68A10799-210B-4666-BDB1-8698A4CB0DCE}" type="presParOf" srcId="{4CC68F98-4534-4F8D-9828-75A3BED5B5A5}" destId="{49B7E4F3-174D-4097-8489-14B527832DDA}" srcOrd="0" destOrd="0" presId="urn:microsoft.com/office/officeart/2005/8/layout/list1"/>
    <dgm:cxn modelId="{1F99B9EB-72C4-459D-B58F-7C75CDF1E67D}" type="presParOf" srcId="{4CC68F98-4534-4F8D-9828-75A3BED5B5A5}" destId="{4C268CFF-6567-4226-9F35-63F1E31E74CC}" srcOrd="1" destOrd="0" presId="urn:microsoft.com/office/officeart/2005/8/layout/list1"/>
    <dgm:cxn modelId="{82F7F7D2-616C-480F-BCF4-C91F90CD7A46}" type="presParOf" srcId="{AA2CEA49-7267-414F-A943-6D148882E7CD}" destId="{CABEBFBE-58A7-4120-B5F1-4F029F319344}" srcOrd="5" destOrd="0" presId="urn:microsoft.com/office/officeart/2005/8/layout/list1"/>
    <dgm:cxn modelId="{13369FB0-0FB6-4414-BD98-9F138DFA7D61}" type="presParOf" srcId="{AA2CEA49-7267-414F-A943-6D148882E7CD}" destId="{659BD7C7-4A28-449C-84EA-F27FD463F64D}" srcOrd="6" destOrd="0" presId="urn:microsoft.com/office/officeart/2005/8/layout/list1"/>
    <dgm:cxn modelId="{915EA4A1-ACB2-4DEE-95EB-B2CEB031F3E2}" type="presParOf" srcId="{AA2CEA49-7267-414F-A943-6D148882E7CD}" destId="{284E9955-DCBC-438F-96B1-38690BAED358}" srcOrd="7" destOrd="0" presId="urn:microsoft.com/office/officeart/2005/8/layout/list1"/>
    <dgm:cxn modelId="{9B9CC723-4ACA-4C4D-ADFE-3D2FE2854A18}" type="presParOf" srcId="{AA2CEA49-7267-414F-A943-6D148882E7CD}" destId="{E9B96FD4-6415-453B-ABFE-28C5762C0E85}" srcOrd="8" destOrd="0" presId="urn:microsoft.com/office/officeart/2005/8/layout/list1"/>
    <dgm:cxn modelId="{ABAC165E-CA7C-43F9-AA42-C6D20735D546}" type="presParOf" srcId="{E9B96FD4-6415-453B-ABFE-28C5762C0E85}" destId="{D16A7958-5600-4F1A-9F07-4FCE407316C7}" srcOrd="0" destOrd="0" presId="urn:microsoft.com/office/officeart/2005/8/layout/list1"/>
    <dgm:cxn modelId="{1E5D52BF-FEBE-4380-A6B1-02048C11320D}" type="presParOf" srcId="{E9B96FD4-6415-453B-ABFE-28C5762C0E85}" destId="{B8356B96-7835-4EBC-8D63-38F199F4A4D5}" srcOrd="1" destOrd="0" presId="urn:microsoft.com/office/officeart/2005/8/layout/list1"/>
    <dgm:cxn modelId="{F82458DB-E8CB-4A49-B693-8CBDF4E7D914}" type="presParOf" srcId="{AA2CEA49-7267-414F-A943-6D148882E7CD}" destId="{D5E69C84-6285-4C07-AFB2-2937691D9BD2}" srcOrd="9" destOrd="0" presId="urn:microsoft.com/office/officeart/2005/8/layout/list1"/>
    <dgm:cxn modelId="{FB8D2525-F4D2-41F8-AB91-D6AE6F26884E}" type="presParOf" srcId="{AA2CEA49-7267-414F-A943-6D148882E7CD}" destId="{C412F172-611C-48B1-AF3B-EC3ABCAA7311}" srcOrd="10" destOrd="0" presId="urn:microsoft.com/office/officeart/2005/8/layout/list1"/>
    <dgm:cxn modelId="{7757A69C-5213-4BDA-BEB8-18B2A9793EF6}" type="presParOf" srcId="{AA2CEA49-7267-414F-A943-6D148882E7CD}" destId="{A4F4011A-00E3-4D57-93E0-638EB1F297EB}" srcOrd="11" destOrd="0" presId="urn:microsoft.com/office/officeart/2005/8/layout/list1"/>
    <dgm:cxn modelId="{51467E63-D007-4A70-A403-DDA7BD12A7BD}" type="presParOf" srcId="{AA2CEA49-7267-414F-A943-6D148882E7CD}" destId="{CEA6B280-05E0-42FA-AD37-43EB6A38453F}" srcOrd="12" destOrd="0" presId="urn:microsoft.com/office/officeart/2005/8/layout/list1"/>
    <dgm:cxn modelId="{3D15B04B-6890-4C11-A3C3-E07ECA423B00}" type="presParOf" srcId="{CEA6B280-05E0-42FA-AD37-43EB6A38453F}" destId="{4B35D4FA-5A7C-49EC-BAE6-92805A434738}" srcOrd="0" destOrd="0" presId="urn:microsoft.com/office/officeart/2005/8/layout/list1"/>
    <dgm:cxn modelId="{14BEFE32-B3B6-47DC-A743-A52E387F2187}" type="presParOf" srcId="{CEA6B280-05E0-42FA-AD37-43EB6A38453F}" destId="{C14A580B-4628-4E93-995F-C0F2D9883E63}" srcOrd="1" destOrd="0" presId="urn:microsoft.com/office/officeart/2005/8/layout/list1"/>
    <dgm:cxn modelId="{855F76EA-128D-4CE5-A9B0-0E7807867B8A}" type="presParOf" srcId="{AA2CEA49-7267-414F-A943-6D148882E7CD}" destId="{65C35BEC-5855-46EF-B543-DDBE3A06D525}" srcOrd="13" destOrd="0" presId="urn:microsoft.com/office/officeart/2005/8/layout/list1"/>
    <dgm:cxn modelId="{5A1F7590-842D-480F-BEDA-9DF170021A30}" type="presParOf" srcId="{AA2CEA49-7267-414F-A943-6D148882E7CD}" destId="{F135D3B9-6B03-42B7-82E5-638159E6E0E1}"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C4F07-3CA3-4695-A7DA-05CDFDDFC4D9}">
      <dsp:nvSpPr>
        <dsp:cNvPr id="0" name=""/>
        <dsp:cNvSpPr/>
      </dsp:nvSpPr>
      <dsp:spPr>
        <a:xfrm>
          <a:off x="0" y="347020"/>
          <a:ext cx="4276298" cy="579600"/>
        </a:xfrm>
        <a:prstGeom prst="rect">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32A9F32-F534-41B7-87EF-F9FF5829D545}">
      <dsp:nvSpPr>
        <dsp:cNvPr id="0" name=""/>
        <dsp:cNvSpPr/>
      </dsp:nvSpPr>
      <dsp:spPr>
        <a:xfrm>
          <a:off x="213814" y="7539"/>
          <a:ext cx="2902768" cy="67896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144" tIns="0" rIns="113144" bIns="0" numCol="1" spcCol="1270" anchor="ctr" anchorCtr="0">
          <a:noAutofit/>
        </a:bodyPr>
        <a:lstStyle/>
        <a:p>
          <a:pPr marL="0" lvl="0" indent="0" algn="l" defTabSz="2400300">
            <a:lnSpc>
              <a:spcPct val="90000"/>
            </a:lnSpc>
            <a:spcBef>
              <a:spcPct val="0"/>
            </a:spcBef>
            <a:spcAft>
              <a:spcPct val="35000"/>
            </a:spcAft>
            <a:buNone/>
          </a:pPr>
          <a:r>
            <a:rPr lang="en-US" sz="5400" b="1" kern="1200" dirty="0">
              <a:solidFill>
                <a:sysClr val="window" lastClr="FFFFFF"/>
              </a:solidFill>
              <a:latin typeface="Arial"/>
              <a:ea typeface="+mn-ea"/>
              <a:cs typeface="+mn-cs"/>
            </a:rPr>
            <a:t>S</a:t>
          </a:r>
          <a:r>
            <a:rPr lang="en-US" sz="2400" kern="1200" dirty="0">
              <a:solidFill>
                <a:sysClr val="window" lastClr="FFFFFF"/>
              </a:solidFill>
              <a:latin typeface="Arial"/>
              <a:ea typeface="+mn-ea"/>
              <a:cs typeface="+mn-cs"/>
            </a:rPr>
            <a:t>imple</a:t>
          </a:r>
        </a:p>
      </dsp:txBody>
      <dsp:txXfrm>
        <a:off x="246958" y="40683"/>
        <a:ext cx="2836480" cy="612672"/>
      </dsp:txXfrm>
    </dsp:sp>
    <dsp:sp modelId="{659BD7C7-4A28-449C-84EA-F27FD463F64D}">
      <dsp:nvSpPr>
        <dsp:cNvPr id="0" name=""/>
        <dsp:cNvSpPr/>
      </dsp:nvSpPr>
      <dsp:spPr>
        <a:xfrm>
          <a:off x="0" y="1390300"/>
          <a:ext cx="4276298" cy="579600"/>
        </a:xfrm>
        <a:prstGeom prst="rect">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C268CFF-6567-4226-9F35-63F1E31E74CC}">
      <dsp:nvSpPr>
        <dsp:cNvPr id="0" name=""/>
        <dsp:cNvSpPr/>
      </dsp:nvSpPr>
      <dsp:spPr>
        <a:xfrm>
          <a:off x="213814" y="1050819"/>
          <a:ext cx="2902768" cy="67896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144" tIns="0" rIns="113144" bIns="0" numCol="1" spcCol="1270" anchor="ctr" anchorCtr="0">
          <a:noAutofit/>
        </a:bodyPr>
        <a:lstStyle/>
        <a:p>
          <a:pPr marL="0" lvl="0" indent="0" algn="l" defTabSz="2400300">
            <a:lnSpc>
              <a:spcPct val="90000"/>
            </a:lnSpc>
            <a:spcBef>
              <a:spcPct val="0"/>
            </a:spcBef>
            <a:spcAft>
              <a:spcPct val="35000"/>
            </a:spcAft>
            <a:buNone/>
          </a:pPr>
          <a:r>
            <a:rPr lang="en-US" sz="5400" b="1" kern="1200" dirty="0">
              <a:solidFill>
                <a:sysClr val="window" lastClr="FFFFFF"/>
              </a:solidFill>
              <a:latin typeface="Arial"/>
              <a:ea typeface="+mn-ea"/>
              <a:cs typeface="+mn-cs"/>
            </a:rPr>
            <a:t>E</a:t>
          </a:r>
          <a:r>
            <a:rPr lang="en-US" sz="2400" kern="1200" dirty="0">
              <a:solidFill>
                <a:sysClr val="window" lastClr="FFFFFF"/>
              </a:solidFill>
              <a:latin typeface="Arial"/>
              <a:ea typeface="+mn-ea"/>
              <a:cs typeface="+mn-cs"/>
            </a:rPr>
            <a:t>ffective</a:t>
          </a:r>
        </a:p>
      </dsp:txBody>
      <dsp:txXfrm>
        <a:off x="246958" y="1083963"/>
        <a:ext cx="2836480" cy="612672"/>
      </dsp:txXfrm>
    </dsp:sp>
    <dsp:sp modelId="{C412F172-611C-48B1-AF3B-EC3ABCAA7311}">
      <dsp:nvSpPr>
        <dsp:cNvPr id="0" name=""/>
        <dsp:cNvSpPr/>
      </dsp:nvSpPr>
      <dsp:spPr>
        <a:xfrm>
          <a:off x="0" y="2433580"/>
          <a:ext cx="4276298" cy="579600"/>
        </a:xfrm>
        <a:prstGeom prst="rect">
          <a:avLst/>
        </a:prstGeom>
        <a:solidFill>
          <a:sysClr val="window" lastClr="FFFFFF">
            <a:alpha val="90000"/>
            <a:hueOff val="0"/>
            <a:satOff val="0"/>
            <a:lumOff val="0"/>
            <a:alphaOff val="0"/>
          </a:sysClr>
        </a:solidFill>
        <a:ln w="9525" cap="flat" cmpd="sng" algn="ctr">
          <a:solidFill>
            <a:srgbClr val="8064A2">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8356B96-7835-4EBC-8D63-38F199F4A4D5}">
      <dsp:nvSpPr>
        <dsp:cNvPr id="0" name=""/>
        <dsp:cNvSpPr/>
      </dsp:nvSpPr>
      <dsp:spPr>
        <a:xfrm>
          <a:off x="213814" y="2094100"/>
          <a:ext cx="2902768" cy="67896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144" tIns="0" rIns="113144" bIns="0" numCol="1" spcCol="1270" anchor="ctr" anchorCtr="0">
          <a:noAutofit/>
        </a:bodyPr>
        <a:lstStyle/>
        <a:p>
          <a:pPr marL="0" lvl="0" indent="0" algn="l" defTabSz="2400300">
            <a:lnSpc>
              <a:spcPct val="90000"/>
            </a:lnSpc>
            <a:spcBef>
              <a:spcPct val="0"/>
            </a:spcBef>
            <a:spcAft>
              <a:spcPct val="35000"/>
            </a:spcAft>
            <a:buNone/>
          </a:pPr>
          <a:r>
            <a:rPr lang="en-US" sz="5400" b="1" kern="1200" dirty="0">
              <a:solidFill>
                <a:sysClr val="window" lastClr="FFFFFF"/>
              </a:solidFill>
              <a:latin typeface="Arial"/>
              <a:ea typeface="+mn-ea"/>
              <a:cs typeface="+mn-cs"/>
            </a:rPr>
            <a:t>E</a:t>
          </a:r>
          <a:r>
            <a:rPr lang="en-US" sz="2400" kern="1200" dirty="0">
              <a:solidFill>
                <a:sysClr val="window" lastClr="FFFFFF"/>
              </a:solidFill>
              <a:latin typeface="Arial"/>
              <a:ea typeface="+mn-ea"/>
              <a:cs typeface="+mn-cs"/>
            </a:rPr>
            <a:t>fficient</a:t>
          </a:r>
        </a:p>
      </dsp:txBody>
      <dsp:txXfrm>
        <a:off x="246958" y="2127244"/>
        <a:ext cx="2836480" cy="612672"/>
      </dsp:txXfrm>
    </dsp:sp>
    <dsp:sp modelId="{F135D3B9-6B03-42B7-82E5-638159E6E0E1}">
      <dsp:nvSpPr>
        <dsp:cNvPr id="0" name=""/>
        <dsp:cNvSpPr/>
      </dsp:nvSpPr>
      <dsp:spPr>
        <a:xfrm>
          <a:off x="0" y="3476860"/>
          <a:ext cx="4276298" cy="579600"/>
        </a:xfrm>
        <a:prstGeom prst="rect">
          <a:avLst/>
        </a:prstGeom>
        <a:solidFill>
          <a:sysClr val="window" lastClr="FFFFFF">
            <a:alpha val="90000"/>
            <a:hueOff val="0"/>
            <a:satOff val="0"/>
            <a:lumOff val="0"/>
            <a:alphaOff val="0"/>
          </a:sysClr>
        </a:solidFill>
        <a:ln w="9525" cap="flat" cmpd="sng" algn="ctr">
          <a:solidFill>
            <a:srgbClr val="4BACC6">
              <a:hueOff val="0"/>
              <a:satOff val="0"/>
              <a:lumOff val="0"/>
              <a:alphaOff val="0"/>
            </a:srgbClr>
          </a:solidFill>
          <a:prstDash val="solid"/>
          <a:miter lim="800000"/>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14A580B-4628-4E93-995F-C0F2D9883E63}">
      <dsp:nvSpPr>
        <dsp:cNvPr id="0" name=""/>
        <dsp:cNvSpPr/>
      </dsp:nvSpPr>
      <dsp:spPr>
        <a:xfrm>
          <a:off x="213814" y="3137380"/>
          <a:ext cx="2902768" cy="67896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3144" tIns="0" rIns="113144" bIns="0" numCol="1" spcCol="1270" anchor="ctr" anchorCtr="0">
          <a:noAutofit/>
        </a:bodyPr>
        <a:lstStyle/>
        <a:p>
          <a:pPr marL="0" lvl="0" indent="0" algn="l" defTabSz="2400300">
            <a:lnSpc>
              <a:spcPct val="90000"/>
            </a:lnSpc>
            <a:spcBef>
              <a:spcPct val="0"/>
            </a:spcBef>
            <a:spcAft>
              <a:spcPct val="35000"/>
            </a:spcAft>
            <a:buNone/>
          </a:pPr>
          <a:r>
            <a:rPr lang="en-US" sz="5400" b="1" kern="1200" dirty="0">
              <a:solidFill>
                <a:sysClr val="window" lastClr="FFFFFF"/>
              </a:solidFill>
              <a:latin typeface="Arial"/>
              <a:ea typeface="+mn-ea"/>
              <a:cs typeface="+mn-cs"/>
            </a:rPr>
            <a:t>F</a:t>
          </a:r>
          <a:r>
            <a:rPr lang="en-US" sz="2400" kern="1200" dirty="0">
              <a:solidFill>
                <a:sysClr val="window" lastClr="FFFFFF"/>
              </a:solidFill>
              <a:latin typeface="Arial"/>
              <a:ea typeface="+mn-ea"/>
              <a:cs typeface="+mn-cs"/>
            </a:rPr>
            <a:t>lexible</a:t>
          </a:r>
        </a:p>
      </dsp:txBody>
      <dsp:txXfrm>
        <a:off x="246958" y="3170524"/>
        <a:ext cx="2836480"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92057-5B68-47D0-B281-6B4A7B3B536A}" type="datetimeFigureOut">
              <a:rPr lang="en-US" smtClean="0"/>
              <a:t>7/15/2022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5A6FE-E9E5-4F9B-BF4F-E9A37D37BB9D}" type="slidenum">
              <a:rPr lang="en-US" smtClean="0"/>
              <a:t>‹#›</a:t>
            </a:fld>
            <a:endParaRPr lang="en-US"/>
          </a:p>
        </p:txBody>
      </p:sp>
    </p:spTree>
    <p:extLst>
      <p:ext uri="{BB962C8B-B14F-4D97-AF65-F5344CB8AC3E}">
        <p14:creationId xmlns:p14="http://schemas.microsoft.com/office/powerpoint/2010/main" val="4078168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336323-73DB-42EF-9160-53A8D4B6F260}" type="slidenum">
              <a:rPr lang="en-US" smtClean="0"/>
              <a:t>2</a:t>
            </a:fld>
            <a:endParaRPr lang="en-US"/>
          </a:p>
        </p:txBody>
      </p:sp>
    </p:spTree>
    <p:extLst>
      <p:ext uri="{BB962C8B-B14F-4D97-AF65-F5344CB8AC3E}">
        <p14:creationId xmlns:p14="http://schemas.microsoft.com/office/powerpoint/2010/main" val="3020438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arenR"/>
            </a:pPr>
            <a:endParaRPr lang="en-US" dirty="0"/>
          </a:p>
          <a:p>
            <a:pPr marL="228600" indent="-228600">
              <a:buAutoNum type="arabicParenR"/>
            </a:pPr>
            <a:endParaRPr lang="en-US" dirty="0"/>
          </a:p>
          <a:p>
            <a:pPr marL="228600" indent="-228600">
              <a:buAutoNum type="arabicParenR"/>
            </a:pPr>
            <a:endParaRPr lang="en-US" dirty="0"/>
          </a:p>
          <a:p>
            <a:pPr marL="228600" indent="-228600">
              <a:buAutoNum type="arabicParenR"/>
            </a:pPr>
            <a:endParaRPr lang="en-US" dirty="0"/>
          </a:p>
          <a:p>
            <a:pPr marL="228600" indent="-228600">
              <a:buAutoNum type="arabicParenR"/>
            </a:pPr>
            <a:endParaRPr lang="en-US" dirty="0"/>
          </a:p>
          <a:p>
            <a:pPr marL="228600" indent="-228600">
              <a:buAutoNum type="arabicParenR"/>
            </a:pPr>
            <a:endParaRPr lang="en-US" dirty="0"/>
          </a:p>
          <a:p>
            <a:pPr marL="228600" indent="-228600">
              <a:buAutoNum type="arabicParenR"/>
            </a:pPr>
            <a:r>
              <a:rPr lang="en-US" dirty="0"/>
              <a:t>Examine and understand the business process – we have multiple conversations with the main groups/individuals</a:t>
            </a:r>
            <a:r>
              <a:rPr lang="en-US" baseline="0" dirty="0"/>
              <a:t> who are involved with the process.   We do this by:</a:t>
            </a:r>
          </a:p>
          <a:p>
            <a:pPr marL="685800" lvl="1" indent="-228600">
              <a:buAutoNum type="arabicParenR"/>
            </a:pPr>
            <a:r>
              <a:rPr lang="en-US" baseline="0" dirty="0"/>
              <a:t> going over where the process can start</a:t>
            </a:r>
          </a:p>
          <a:p>
            <a:pPr marL="685800" lvl="1" indent="-228600">
              <a:buAutoNum type="arabicParenR"/>
            </a:pPr>
            <a:r>
              <a:rPr lang="en-US" baseline="0" dirty="0"/>
              <a:t>Understanding the routing – who, when, and what?</a:t>
            </a:r>
          </a:p>
          <a:p>
            <a:pPr marL="685800" lvl="1" indent="-228600">
              <a:buAutoNum type="arabicParenR"/>
            </a:pPr>
            <a:r>
              <a:rPr lang="en-US" baseline="0" dirty="0"/>
              <a:t>What supporting processes or documents are needed?</a:t>
            </a:r>
          </a:p>
          <a:p>
            <a:pPr marL="685800" lvl="1" indent="-228600">
              <a:buAutoNum type="arabicParenR"/>
            </a:pPr>
            <a:endParaRPr lang="en-US" baseline="0" dirty="0"/>
          </a:p>
          <a:p>
            <a:pPr marL="228600" indent="-228600">
              <a:buAutoNum type="arabicParenR"/>
            </a:pPr>
            <a:endParaRPr lang="en-US" baseline="0" dirty="0"/>
          </a:p>
          <a:p>
            <a:pPr marL="228600" indent="-228600">
              <a:buAutoNum type="arabicParenR"/>
            </a:pPr>
            <a:r>
              <a:rPr lang="en-US" baseline="0" dirty="0"/>
              <a:t>ODA</a:t>
            </a:r>
          </a:p>
          <a:p>
            <a:pPr marL="685800" lvl="1" indent="-228600">
              <a:buAutoNum type="arabicParenR"/>
            </a:pPr>
            <a:r>
              <a:rPr lang="en-US" baseline="0" dirty="0"/>
              <a:t>Eliminate fields, default values, restrict values, create edits, etc.</a:t>
            </a:r>
          </a:p>
          <a:p>
            <a:pPr marL="685800" lvl="1" indent="-228600">
              <a:buAutoNum type="arabicParenR"/>
            </a:pPr>
            <a:r>
              <a:rPr lang="en-US" baseline="0" dirty="0"/>
              <a:t>Queries and other live data to support this – as much live data as possible</a:t>
            </a:r>
          </a:p>
          <a:p>
            <a:pPr marL="685800" lvl="1" indent="-228600">
              <a:buAutoNum type="arabicParenR"/>
            </a:pPr>
            <a:r>
              <a:rPr lang="en-US" baseline="0" dirty="0"/>
              <a:t>Including those who understand the process is still so important here.</a:t>
            </a:r>
            <a:endParaRPr lang="en-US" dirty="0"/>
          </a:p>
        </p:txBody>
      </p:sp>
      <p:sp>
        <p:nvSpPr>
          <p:cNvPr id="4" name="Slide Number Placeholder 3"/>
          <p:cNvSpPr>
            <a:spLocks noGrp="1"/>
          </p:cNvSpPr>
          <p:nvPr>
            <p:ph type="sldNum" sz="quarter" idx="10"/>
          </p:nvPr>
        </p:nvSpPr>
        <p:spPr/>
        <p:txBody>
          <a:bodyPr/>
          <a:lstStyle/>
          <a:p>
            <a:pPr>
              <a:defRPr/>
            </a:pPr>
            <a:fld id="{429A2F1B-E944-4409-A81B-06C42AA055B2}"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Deciding and maintaining scope.</a:t>
            </a:r>
          </a:p>
        </p:txBody>
      </p:sp>
      <p:sp>
        <p:nvSpPr>
          <p:cNvPr id="4" name="Slide Number Placeholder 3"/>
          <p:cNvSpPr>
            <a:spLocks noGrp="1"/>
          </p:cNvSpPr>
          <p:nvPr>
            <p:ph type="sldNum" sz="quarter" idx="10"/>
          </p:nvPr>
        </p:nvSpPr>
        <p:spPr/>
        <p:txBody>
          <a:bodyPr/>
          <a:lstStyle/>
          <a:p>
            <a:pPr>
              <a:defRPr/>
            </a:pPr>
            <a:fld id="{429A2F1B-E944-4409-A81B-06C42AA055B2}"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9A2F1B-E944-4409-A81B-06C42AA055B2}"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429A2F1B-E944-4409-A81B-06C42AA055B2}"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endParaRPr lang="en-US" dirty="0"/>
          </a:p>
          <a:p>
            <a:endParaRPr lang="en-US" dirty="0"/>
          </a:p>
          <a:p>
            <a:endParaRPr lang="en-US" dirty="0"/>
          </a:p>
          <a:p>
            <a:endParaRPr lang="en-US" dirty="0"/>
          </a:p>
          <a:p>
            <a:endParaRPr lang="en-US" dirty="0"/>
          </a:p>
          <a:p>
            <a:r>
              <a:rPr lang="en-US" dirty="0"/>
              <a:t>My old notes on principles below.</a:t>
            </a:r>
          </a:p>
          <a:p>
            <a:r>
              <a:rPr lang="en-US" sz="1200" b="0" i="0" u="sng" kern="1200" dirty="0">
                <a:solidFill>
                  <a:schemeClr val="tx1"/>
                </a:solidFill>
                <a:latin typeface="Arial" charset="0"/>
                <a:ea typeface="+mn-ea"/>
                <a:cs typeface="+mn-cs"/>
              </a:rPr>
              <a:t>The Vision Principles (aka The Big 12)</a:t>
            </a:r>
            <a:r>
              <a:rPr lang="en-US" sz="1200" b="0" i="0" kern="1200" dirty="0">
                <a:solidFill>
                  <a:schemeClr val="tx1"/>
                </a:solidFill>
                <a:latin typeface="Arial" charset="0"/>
                <a:ea typeface="+mn-ea"/>
                <a:cs typeface="+mn-cs"/>
              </a:rPr>
              <a:t> - concepts that we apply to reach our Vision Objectives (SEEF!) (Though most of these tend to support two or more aspects of SEEF, the description of each of them below has at least one objective noted.)</a:t>
            </a:r>
          </a:p>
          <a:p>
            <a:endParaRPr lang="en-US" sz="1200" b="0" i="0" kern="1200" dirty="0">
              <a:solidFill>
                <a:schemeClr val="tx1"/>
              </a:solidFill>
              <a:latin typeface="Arial" charset="0"/>
              <a:ea typeface="+mn-ea"/>
              <a:cs typeface="+mn-cs"/>
            </a:endParaRPr>
          </a:p>
          <a:p>
            <a:r>
              <a:rPr lang="en-US" b="1" dirty="0"/>
              <a:t>1) Focus on the user experience</a:t>
            </a:r>
            <a:endParaRPr lang="en-US" dirty="0"/>
          </a:p>
          <a:p>
            <a:r>
              <a:rPr lang="en-US" dirty="0"/>
              <a:t>That can be hard because our projects are staffed with core office users (instead of end users) and they tend to focus on making their own jobs easier. But our vision goal is to </a:t>
            </a:r>
            <a:r>
              <a:rPr lang="en-US" i="1" dirty="0"/>
              <a:t>simplify</a:t>
            </a:r>
            <a:r>
              <a:rPr lang="en-US" dirty="0"/>
              <a:t> the process for the end user; to make the form </a:t>
            </a:r>
            <a:r>
              <a:rPr lang="en-US" i="1" dirty="0"/>
              <a:t>effective</a:t>
            </a:r>
            <a:r>
              <a:rPr lang="en-US" dirty="0"/>
              <a:t> for them.</a:t>
            </a:r>
          </a:p>
          <a:p>
            <a:br>
              <a:rPr lang="en-US" dirty="0"/>
            </a:br>
            <a:endParaRPr lang="en-US" dirty="0"/>
          </a:p>
          <a:p>
            <a:r>
              <a:rPr lang="en-US" b="1" dirty="0"/>
              <a:t>2) Minimalist design</a:t>
            </a:r>
            <a:endParaRPr lang="en-US" dirty="0"/>
          </a:p>
          <a:p>
            <a:r>
              <a:rPr lang="en-US" dirty="0"/>
              <a:t>Again - </a:t>
            </a:r>
            <a:r>
              <a:rPr lang="en-US" i="1" dirty="0"/>
              <a:t>simple</a:t>
            </a:r>
            <a:r>
              <a:rPr lang="en-US" dirty="0"/>
              <a:t>, clean, and elegant. We don't want a bunch of stuff on the page to confuse the eyes/users.</a:t>
            </a:r>
            <a:br>
              <a:rPr lang="en-US" dirty="0"/>
            </a:br>
            <a:br>
              <a:rPr lang="en-US" dirty="0"/>
            </a:br>
            <a:r>
              <a:rPr lang="en-US" b="1" dirty="0"/>
              <a:t>3) Guided step-by-step process</a:t>
            </a:r>
            <a:endParaRPr lang="en-US" dirty="0"/>
          </a:p>
          <a:p>
            <a:r>
              <a:rPr lang="en-US" dirty="0"/>
              <a:t>In order for our forms to be </a:t>
            </a:r>
            <a:r>
              <a:rPr lang="en-US" i="1" dirty="0"/>
              <a:t>simple</a:t>
            </a:r>
            <a:r>
              <a:rPr lang="en-US" dirty="0"/>
              <a:t> for the users and </a:t>
            </a:r>
            <a:r>
              <a:rPr lang="en-US" i="1" dirty="0"/>
              <a:t>efficient</a:t>
            </a:r>
            <a:r>
              <a:rPr lang="en-US" dirty="0"/>
              <a:t> with their time, we need to guide the users. A page full of blank fields that beg to be filled will overwhelm them. Instead, we aim to guide them through fields and reveal relevant questions and pages only when appropriate.</a:t>
            </a:r>
          </a:p>
          <a:p>
            <a:br>
              <a:rPr lang="en-US" dirty="0"/>
            </a:br>
            <a:r>
              <a:rPr lang="en-US" b="1" dirty="0"/>
              <a:t>4) Functionally empowering</a:t>
            </a:r>
            <a:endParaRPr lang="en-US" dirty="0"/>
          </a:p>
          <a:p>
            <a:r>
              <a:rPr lang="en-US" dirty="0"/>
              <a:t>By allowing Business Analysts to manage the solution (through clever use of tools like our setup tables and Admin page,) we are giving our clients solutions that will give them the </a:t>
            </a:r>
            <a:r>
              <a:rPr lang="en-US" i="1" dirty="0"/>
              <a:t>flexibility</a:t>
            </a:r>
            <a:r>
              <a:rPr lang="en-US" dirty="0"/>
              <a:t> to adapt to inevitable changes that will come in the future.</a:t>
            </a:r>
            <a:br>
              <a:rPr lang="en-US" dirty="0"/>
            </a:br>
            <a:br>
              <a:rPr lang="en-US" dirty="0"/>
            </a:br>
            <a:r>
              <a:rPr lang="en-US" b="1" dirty="0"/>
              <a:t>5) Optimal to least-optimal storage of business processes</a:t>
            </a:r>
            <a:endParaRPr lang="en-US" dirty="0"/>
          </a:p>
          <a:p>
            <a:r>
              <a:rPr lang="en-US" dirty="0"/>
              <a:t>The best place to store business process logic is in a setup table.</a:t>
            </a:r>
          </a:p>
          <a:p>
            <a:br>
              <a:rPr lang="en-US" dirty="0"/>
            </a:br>
            <a:endParaRPr lang="en-US" dirty="0"/>
          </a:p>
          <a:p>
            <a:r>
              <a:rPr lang="en-US" dirty="0"/>
              <a:t>If that isn't practical in a given situation, then the next-best place to store business process logic is in the code.</a:t>
            </a:r>
            <a:br>
              <a:rPr lang="en-US" dirty="0"/>
            </a:br>
            <a:br>
              <a:rPr lang="en-US" dirty="0"/>
            </a:br>
            <a:r>
              <a:rPr lang="en-US" dirty="0"/>
              <a:t>The worst place for business processes is a user's head! (Not all users will understand the processes the same way. Humans are forgetful! There are so many other reasons why this is not </a:t>
            </a:r>
            <a:r>
              <a:rPr lang="en-US" i="1" dirty="0"/>
              <a:t>simple, effective, </a:t>
            </a:r>
            <a:r>
              <a:rPr lang="en-US" dirty="0"/>
              <a:t>nor </a:t>
            </a:r>
            <a:r>
              <a:rPr lang="en-US" i="1" dirty="0"/>
              <a:t>efficient</a:t>
            </a:r>
            <a:r>
              <a:rPr lang="en-US" dirty="0"/>
              <a:t>!)</a:t>
            </a:r>
            <a:br>
              <a:rPr lang="en-US" b="1" dirty="0"/>
            </a:br>
            <a:endParaRPr lang="en-US" dirty="0"/>
          </a:p>
          <a:p>
            <a:r>
              <a:rPr lang="en-US" b="1" dirty="0"/>
              <a:t>6) Automate repetitive and labor intensive tasks</a:t>
            </a:r>
            <a:endParaRPr lang="en-US" dirty="0"/>
          </a:p>
          <a:p>
            <a:r>
              <a:rPr lang="en-US" dirty="0"/>
              <a:t>Some of the biggest gains in </a:t>
            </a:r>
            <a:r>
              <a:rPr lang="en-US" i="1" dirty="0"/>
              <a:t>efficiency</a:t>
            </a:r>
            <a:r>
              <a:rPr lang="en-US" dirty="0"/>
              <a:t> come from being able to remove repetition of tasks/data and to ease the effort needed to accomplish goals/tasks.</a:t>
            </a:r>
            <a:br>
              <a:rPr lang="en-US" dirty="0"/>
            </a:br>
            <a:br>
              <a:rPr lang="en-US" dirty="0"/>
            </a:br>
            <a:r>
              <a:rPr lang="en-US" b="1" dirty="0"/>
              <a:t>7) Take away bad choices</a:t>
            </a:r>
            <a:endParaRPr lang="en-US" dirty="0"/>
          </a:p>
          <a:p>
            <a:r>
              <a:rPr lang="en-US" dirty="0"/>
              <a:t>A form is far more </a:t>
            </a:r>
            <a:r>
              <a:rPr lang="en-US" i="1" dirty="0"/>
              <a:t>simple</a:t>
            </a:r>
            <a:r>
              <a:rPr lang="en-US" dirty="0"/>
              <a:t> and quick (</a:t>
            </a:r>
            <a:r>
              <a:rPr lang="en-US" i="1" dirty="0"/>
              <a:t>efficient</a:t>
            </a:r>
            <a:r>
              <a:rPr lang="en-US" dirty="0"/>
              <a:t>) for a user if "bad" choices are not even seen. Why should they waste time trying to choose between a lot of values that are invalid? That's why we like to restrict users to valid values and fields.</a:t>
            </a:r>
            <a:br>
              <a:rPr lang="en-US" dirty="0"/>
            </a:br>
            <a:br>
              <a:rPr lang="en-US" dirty="0"/>
            </a:br>
            <a:r>
              <a:rPr lang="en-US" b="1" dirty="0"/>
              <a:t>8) Shift the focus from details to task completion</a:t>
            </a:r>
            <a:endParaRPr lang="en-US" dirty="0"/>
          </a:p>
          <a:p>
            <a:r>
              <a:rPr lang="en-US" dirty="0"/>
              <a:t>In order for a form to be </a:t>
            </a:r>
            <a:r>
              <a:rPr lang="en-US" i="1" dirty="0"/>
              <a:t>effective</a:t>
            </a:r>
            <a:r>
              <a:rPr lang="en-US" dirty="0"/>
              <a:t> in getting the user to their goal, we can't distract them. The big picture is accomplishing their goal. Throwing in extra steps/questions that don't have a role in getting them to their goal is a waste of their time and patience and lends to a clunky and difficult form.</a:t>
            </a:r>
            <a:br>
              <a:rPr lang="en-US" dirty="0"/>
            </a:br>
            <a:br>
              <a:rPr lang="en-US" dirty="0"/>
            </a:br>
            <a:r>
              <a:rPr lang="en-US" b="1" dirty="0"/>
              <a:t>9) Trust the solution</a:t>
            </a:r>
            <a:endParaRPr lang="en-US" dirty="0"/>
          </a:p>
          <a:p>
            <a:r>
              <a:rPr lang="en-US" dirty="0"/>
              <a:t>Adding a bunch of "display only" fields just so someone can verify that the form handling the data correctly is a tactic born from mistrust and it junks up a form and drives us away from </a:t>
            </a:r>
            <a:r>
              <a:rPr lang="en-US" i="1" dirty="0"/>
              <a:t>simplicity </a:t>
            </a:r>
            <a:r>
              <a:rPr lang="en-US" dirty="0"/>
              <a:t>and</a:t>
            </a:r>
            <a:r>
              <a:rPr lang="en-US" i="1" dirty="0"/>
              <a:t> efficiency</a:t>
            </a:r>
            <a:r>
              <a:rPr lang="en-US" dirty="0"/>
              <a:t>. While it's understandable that the client wants to make sure the form will work correctly, that is what the TESTING phase is for!</a:t>
            </a:r>
            <a:br>
              <a:rPr lang="en-US" dirty="0"/>
            </a:br>
            <a:br>
              <a:rPr lang="en-US" dirty="0"/>
            </a:br>
            <a:r>
              <a:rPr lang="en-US" dirty="0"/>
              <a:t>They not only need to trust that the data is being handled, but they also need to realize that old problems and heartaches (fears!) are generally resolved simply by having a faster and more efficient process in place.</a:t>
            </a:r>
            <a:br>
              <a:rPr lang="en-US" dirty="0"/>
            </a:br>
            <a:br>
              <a:rPr lang="en-US" dirty="0"/>
            </a:br>
            <a:r>
              <a:rPr lang="en-US" b="1" dirty="0"/>
              <a:t>10) Hide the complexity</a:t>
            </a:r>
            <a:endParaRPr lang="en-US" dirty="0"/>
          </a:p>
          <a:p>
            <a:r>
              <a:rPr lang="en-US" dirty="0"/>
              <a:t>"Complex" is the opposite of "</a:t>
            </a:r>
            <a:r>
              <a:rPr lang="en-US" i="1" dirty="0"/>
              <a:t>simple"</a:t>
            </a:r>
            <a:r>
              <a:rPr lang="en-US" dirty="0"/>
              <a:t>. This seems obvious, but it's rather easy for complexity to find its way in to a form; especially when triggered by fear of legacy problems, fear of a new system, compulsion to code for exceptions, and the desire for bells and whistles (gold-plating!)</a:t>
            </a:r>
          </a:p>
          <a:p>
            <a:br>
              <a:rPr lang="en-US" dirty="0"/>
            </a:br>
            <a:endParaRPr lang="en-US" dirty="0"/>
          </a:p>
          <a:p>
            <a:r>
              <a:rPr lang="en-US" dirty="0"/>
              <a:t>Our designs aim to hide complexity by removing what is unnecessary and pushing business processes behind the scenes (in setup tables first and code second, right?)</a:t>
            </a:r>
            <a:br>
              <a:rPr lang="en-US" b="1" dirty="0"/>
            </a:br>
            <a:endParaRPr lang="en-US" dirty="0"/>
          </a:p>
          <a:p>
            <a:r>
              <a:rPr lang="en-US" b="1" dirty="0"/>
              <a:t>11) Focus on the bulk of transactions</a:t>
            </a:r>
            <a:endParaRPr lang="en-US" dirty="0"/>
          </a:p>
          <a:p>
            <a:r>
              <a:rPr lang="en-US" dirty="0"/>
              <a:t>We intentionally plan to leave a percentage of transactions un-automated. The last x% (whether that is 15%, 5%, or 3.1415...%) generally constitutes a huge bulk of complexity. It's best to leave a percentage of transactions manual versus making all the rest of the transactions more complex just to handle the few. This supports our goals of </a:t>
            </a:r>
            <a:r>
              <a:rPr lang="en-US" i="1" dirty="0"/>
              <a:t>efficiency and effectiveness.</a:t>
            </a:r>
            <a:r>
              <a:rPr lang="en-US" dirty="0"/>
              <a:t> Each client/process has its own threshold for where the complexity of the few outweighs the effectiveness of the many.</a:t>
            </a:r>
          </a:p>
          <a:p>
            <a:br>
              <a:rPr lang="en-US" i="1" dirty="0"/>
            </a:br>
            <a:endParaRPr lang="en-US" dirty="0"/>
          </a:p>
          <a:p>
            <a:r>
              <a:rPr lang="en-US" b="1" dirty="0"/>
              <a:t>12) Don't make the user leave a field ________.</a:t>
            </a:r>
            <a:endParaRPr lang="en-US" dirty="0"/>
          </a:p>
          <a:p>
            <a:r>
              <a:rPr lang="en-US" dirty="0"/>
              <a:t>If a user doesn't need to fill out a field, then we aim to hide that field so that they don't have to sit and ponder what they are supposed to do. It takes just as much effort (or more, generally!) to leave a field blank as it does to fill out a necessary field.</a:t>
            </a:r>
            <a:br>
              <a:rPr lang="en-US" dirty="0"/>
            </a:br>
            <a:br>
              <a:rPr lang="en-US" dirty="0"/>
            </a:br>
            <a:r>
              <a:rPr lang="en-US" dirty="0"/>
              <a:t>Keep it </a:t>
            </a:r>
            <a:r>
              <a:rPr lang="en-US" i="1" dirty="0"/>
              <a:t>simple</a:t>
            </a:r>
            <a:r>
              <a:rPr lang="en-US" dirty="0"/>
              <a:t> for the users!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29A2F1B-E944-4409-A81B-06C42AA055B2}"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Simplicity </a:t>
            </a:r>
            <a:r>
              <a:rPr lang="en-US" baseline="0" dirty="0"/>
              <a:t>might seem the most negotiable, but it will eventually drag the other objectives down with it.</a:t>
            </a:r>
          </a:p>
          <a:p>
            <a:endParaRPr lang="en-US" baseline="0" dirty="0"/>
          </a:p>
          <a:p>
            <a:r>
              <a:rPr lang="en-US" baseline="0" dirty="0"/>
              <a:t>Start simple and only add what is necessary. Here are some complexities that might come up.</a:t>
            </a:r>
          </a:p>
        </p:txBody>
      </p:sp>
      <p:sp>
        <p:nvSpPr>
          <p:cNvPr id="4" name="Slide Number Placeholder 3"/>
          <p:cNvSpPr>
            <a:spLocks noGrp="1"/>
          </p:cNvSpPr>
          <p:nvPr>
            <p:ph type="sldNum" sz="quarter" idx="10"/>
          </p:nvPr>
        </p:nvSpPr>
        <p:spPr/>
        <p:txBody>
          <a:bodyPr/>
          <a:lstStyle/>
          <a:p>
            <a:pPr>
              <a:defRPr/>
            </a:pPr>
            <a:fld id="{429A2F1B-E944-4409-A81B-06C42AA055B2}"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28600" indent="-228600">
              <a:buNone/>
            </a:pPr>
            <a:endParaRPr lang="en-US" sz="1200" baseline="0" dirty="0"/>
          </a:p>
          <a:p>
            <a:pPr marL="228600" indent="-228600">
              <a:buNone/>
            </a:pPr>
            <a:endParaRPr lang="en-US" sz="1200" baseline="0" dirty="0"/>
          </a:p>
          <a:p>
            <a:pPr marL="228600" indent="-228600">
              <a:buNone/>
            </a:pPr>
            <a:endParaRPr lang="en-US" sz="1200" baseline="0" dirty="0"/>
          </a:p>
          <a:p>
            <a:pPr marL="228600" indent="-228600">
              <a:buNone/>
            </a:pPr>
            <a:endParaRPr lang="en-US" sz="1200" baseline="0" dirty="0"/>
          </a:p>
          <a:p>
            <a:pPr marL="228600" indent="-228600">
              <a:buNone/>
            </a:pPr>
            <a:endParaRPr lang="en-US" sz="1200" baseline="0" dirty="0"/>
          </a:p>
          <a:p>
            <a:pPr marL="228600" indent="-228600">
              <a:buNone/>
            </a:pPr>
            <a:endParaRPr lang="en-US" sz="1200" baseline="0" dirty="0"/>
          </a:p>
          <a:p>
            <a:pPr marL="228600" indent="-228600">
              <a:buNone/>
            </a:pPr>
            <a:r>
              <a:rPr lang="en-US" sz="1200" baseline="0" dirty="0"/>
              <a:t>Slide: Complexity: Covering Old System’s Problems</a:t>
            </a:r>
          </a:p>
          <a:p>
            <a:pPr marL="685800" lvl="1" indent="-228600">
              <a:buAutoNum type="arabicPeriod"/>
            </a:pPr>
            <a:r>
              <a:rPr lang="en-US" sz="1200" baseline="0" dirty="0"/>
              <a:t>This is a chance to eliminate complexities that are no longer needed – this is why we question everything.</a:t>
            </a:r>
          </a:p>
          <a:p>
            <a:pPr marL="685800" lvl="1" indent="-228600">
              <a:buAutoNum type="arabicPeriod"/>
            </a:pPr>
            <a:r>
              <a:rPr lang="en-US" sz="1200" baseline="0" dirty="0"/>
              <a:t>Examples on slide</a:t>
            </a:r>
          </a:p>
          <a:p>
            <a:pPr marL="685800" lvl="1" indent="-228600">
              <a:buAutoNum type="arabicPeriod"/>
            </a:pPr>
            <a:r>
              <a:rPr lang="en-US" sz="1200" baseline="0" dirty="0"/>
              <a:t>Some of the ways to address these types of concerns:</a:t>
            </a:r>
          </a:p>
          <a:p>
            <a:pPr marL="1143000" lvl="2" indent="-228600">
              <a:buAutoNum type="arabicPeriod"/>
            </a:pPr>
            <a:r>
              <a:rPr lang="en-US" sz="1200" baseline="0" dirty="0"/>
              <a:t>Question processes and clean up anything that is clunky and or unnecessary.</a:t>
            </a:r>
          </a:p>
          <a:p>
            <a:pPr marL="1143000" lvl="2" indent="-228600">
              <a:buAutoNum type="arabicPeriod"/>
            </a:pPr>
            <a:r>
              <a:rPr lang="en-US" sz="1200" baseline="0" dirty="0"/>
              <a:t>Ask the client to test the scenario in their system to ensure there is no longer a need, especially for legacy-system fears</a:t>
            </a:r>
          </a:p>
          <a:p>
            <a:pPr marL="1143000" lvl="2" indent="-228600">
              <a:buAutoNum type="arabicPeriod"/>
            </a:pPr>
            <a:r>
              <a:rPr lang="en-US" sz="1200" baseline="0" dirty="0"/>
              <a:t>Encourage a simple prototype and be willing to note fields they are “uncomfortable letting go of” in the appendix of the spec for discussion during modeling. This allows them to see the cleaner design first and gives us the ability to talk them through the reason we feel a field is unnecessary during the modeling discussion.</a:t>
            </a:r>
          </a:p>
          <a:p>
            <a:pPr marL="685800" lvl="1" indent="-228600">
              <a:buAutoNum type="arabicPeriod"/>
            </a:pPr>
            <a:r>
              <a:rPr lang="en-US" sz="1200" baseline="0" dirty="0"/>
              <a:t>Some upcoming Vision Principles that address this:</a:t>
            </a:r>
          </a:p>
          <a:p>
            <a:pPr marL="1143000" lvl="2" indent="-228600">
              <a:buAutoNum type="arabicPeriod"/>
            </a:pPr>
            <a:r>
              <a:rPr lang="en-US" sz="1200" baseline="0" dirty="0"/>
              <a:t>Focus on the User Experience</a:t>
            </a:r>
          </a:p>
          <a:p>
            <a:pPr marL="1143000" lvl="2" indent="-228600">
              <a:buAutoNum type="arabicPeriod"/>
            </a:pPr>
            <a:r>
              <a:rPr lang="en-US" sz="1200" baseline="0" dirty="0"/>
              <a:t>Minimalist Design</a:t>
            </a:r>
          </a:p>
          <a:p>
            <a:pPr marL="1143000" lvl="2" indent="-228600">
              <a:buAutoNum type="arabicPeriod"/>
            </a:pPr>
            <a:r>
              <a:rPr lang="en-US" sz="1200" baseline="0" dirty="0"/>
              <a:t>Trust the Solution</a:t>
            </a:r>
          </a:p>
          <a:p>
            <a:pPr marL="1143000" lvl="2" indent="-228600">
              <a:buAutoNum type="arabicPeriod"/>
            </a:pPr>
            <a:r>
              <a:rPr lang="en-US" sz="1200" baseline="0" dirty="0"/>
              <a:t>Hide the Complexity</a:t>
            </a:r>
          </a:p>
        </p:txBody>
      </p:sp>
      <p:sp>
        <p:nvSpPr>
          <p:cNvPr id="4" name="Slide Number Placeholder 3"/>
          <p:cNvSpPr>
            <a:spLocks noGrp="1"/>
          </p:cNvSpPr>
          <p:nvPr>
            <p:ph type="sldNum" sz="quarter" idx="10"/>
          </p:nvPr>
        </p:nvSpPr>
        <p:spPr/>
        <p:txBody>
          <a:bodyPr/>
          <a:lstStyle/>
          <a:p>
            <a:pPr>
              <a:defRPr/>
            </a:pPr>
            <a:fld id="{429A2F1B-E944-4409-A81B-06C42AA055B2}"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28600" indent="-228600">
              <a:buNone/>
            </a:pPr>
            <a:endParaRPr lang="en-US" baseline="0" dirty="0"/>
          </a:p>
          <a:p>
            <a:pPr marL="228600" indent="-228600">
              <a:buNone/>
            </a:pPr>
            <a:endParaRPr lang="en-US" baseline="0" dirty="0"/>
          </a:p>
          <a:p>
            <a:pPr marL="228600" indent="-228600">
              <a:buNone/>
            </a:pPr>
            <a:endParaRPr lang="en-US" baseline="0" dirty="0"/>
          </a:p>
          <a:p>
            <a:pPr marL="228600" indent="-228600">
              <a:buNone/>
            </a:pPr>
            <a:endParaRPr lang="en-US" baseline="0" dirty="0"/>
          </a:p>
          <a:p>
            <a:pPr marL="228600" indent="-228600">
              <a:buNone/>
            </a:pPr>
            <a:endParaRPr lang="en-US" baseline="0" dirty="0"/>
          </a:p>
          <a:p>
            <a:pPr marL="228600" indent="-228600">
              <a:buNone/>
            </a:pPr>
            <a:endParaRPr lang="en-US" baseline="0" dirty="0"/>
          </a:p>
          <a:p>
            <a:pPr marL="228600" indent="-228600">
              <a:buNone/>
            </a:pPr>
            <a:endParaRPr lang="en-US" baseline="0" dirty="0"/>
          </a:p>
          <a:p>
            <a:pPr marL="228600" indent="-228600">
              <a:buNone/>
            </a:pPr>
            <a:r>
              <a:rPr lang="en-US" baseline="0" dirty="0"/>
              <a:t>Slide: Complexity: Fears of the New System</a:t>
            </a:r>
          </a:p>
          <a:p>
            <a:pPr marL="685800" lvl="1" indent="-228600">
              <a:buAutoNum type="arabicPeriod"/>
            </a:pPr>
            <a:r>
              <a:rPr lang="en-US" baseline="0" dirty="0"/>
              <a:t>Examples on slide</a:t>
            </a:r>
          </a:p>
          <a:p>
            <a:pPr marL="685800" lvl="1" indent="-228600">
              <a:buAutoNum type="arabicPeriod"/>
            </a:pPr>
            <a:r>
              <a:rPr lang="en-US" baseline="0" dirty="0"/>
              <a:t>Some of the ways to address these types of concerns:</a:t>
            </a:r>
          </a:p>
          <a:p>
            <a:pPr marL="1143000" lvl="2" indent="-228600">
              <a:buAutoNum type="arabicPeriod"/>
            </a:pPr>
            <a:r>
              <a:rPr lang="en-US" sz="1400" baseline="0" dirty="0"/>
              <a:t>Suggest edits to help ease minds (and avoid unnecessary fields and field-control)</a:t>
            </a:r>
          </a:p>
          <a:p>
            <a:pPr marL="1143000" lvl="2" indent="-228600">
              <a:buAutoNum type="arabicPeriod"/>
            </a:pPr>
            <a:r>
              <a:rPr lang="en-US" sz="1400" baseline="0" dirty="0"/>
              <a:t>Remind the client that they’ll get the chance to test the solution (while also reminding them that they are responsible for giving you the logic for successful transactions!)</a:t>
            </a:r>
          </a:p>
          <a:p>
            <a:pPr marL="1143000" lvl="2" indent="-228600">
              <a:buAutoNum type="arabicPeriod"/>
            </a:pPr>
            <a:r>
              <a:rPr lang="en-US" sz="1400" baseline="0" dirty="0"/>
              <a:t>Make suggestions that exercise trust while still addressing fears. Validation reports can be run to check on pieces of data. Going live with a cleaner design first, then noting the actual level of difficulty they do/do-not encounter is also a good suggestion and forces them to exercise trust first.</a:t>
            </a:r>
          </a:p>
          <a:p>
            <a:pPr marL="685800" lvl="1" indent="-228600">
              <a:buAutoNum type="arabicPeriod"/>
            </a:pPr>
            <a:r>
              <a:rPr lang="en-US" sz="1400" baseline="0" dirty="0"/>
              <a:t>Some upcoming Vision Principles that address this:</a:t>
            </a:r>
          </a:p>
          <a:p>
            <a:pPr marL="1143000" lvl="2" indent="-228600">
              <a:buAutoNum type="arabicPeriod"/>
            </a:pPr>
            <a:r>
              <a:rPr lang="en-US" sz="1400" baseline="0" dirty="0"/>
              <a:t>Trust the Solution</a:t>
            </a:r>
          </a:p>
          <a:p>
            <a:pPr marL="1143000" lvl="2" indent="-228600">
              <a:buAutoNum type="arabicPeriod"/>
            </a:pPr>
            <a:r>
              <a:rPr lang="en-US" sz="1400" baseline="0" dirty="0"/>
              <a:t>Hide the Complexity</a:t>
            </a:r>
          </a:p>
          <a:p>
            <a:pPr marL="1143000" lvl="2" indent="-228600">
              <a:buAutoNum type="arabicPeriod"/>
            </a:pPr>
            <a:r>
              <a:rPr lang="en-US" sz="1400" baseline="0" dirty="0"/>
              <a:t>Automate repetitive and labor intensive tasks</a:t>
            </a:r>
          </a:p>
        </p:txBody>
      </p:sp>
      <p:sp>
        <p:nvSpPr>
          <p:cNvPr id="4" name="Slide Number Placeholder 3"/>
          <p:cNvSpPr>
            <a:spLocks noGrp="1"/>
          </p:cNvSpPr>
          <p:nvPr>
            <p:ph type="sldNum" sz="quarter" idx="10"/>
          </p:nvPr>
        </p:nvSpPr>
        <p:spPr/>
        <p:txBody>
          <a:bodyPr/>
          <a:lstStyle/>
          <a:p>
            <a:pPr>
              <a:defRPr/>
            </a:pPr>
            <a:fld id="{429A2F1B-E944-4409-A81B-06C42AA055B2}"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28600" indent="-228600">
              <a:buNone/>
            </a:pPr>
            <a:endParaRPr lang="en-US" baseline="0" dirty="0"/>
          </a:p>
          <a:p>
            <a:pPr marL="228600" indent="-228600">
              <a:buNone/>
            </a:pPr>
            <a:endParaRPr lang="en-US" baseline="0" dirty="0"/>
          </a:p>
          <a:p>
            <a:pPr marL="228600" indent="-228600">
              <a:buNone/>
            </a:pPr>
            <a:endParaRPr lang="en-US" baseline="0" dirty="0"/>
          </a:p>
          <a:p>
            <a:pPr marL="228600" indent="-228600">
              <a:buNone/>
            </a:pPr>
            <a:endParaRPr lang="en-US" baseline="0" dirty="0"/>
          </a:p>
          <a:p>
            <a:pPr marL="228600" indent="-228600">
              <a:buNone/>
            </a:pPr>
            <a:endParaRPr lang="en-US" baseline="0" dirty="0"/>
          </a:p>
          <a:p>
            <a:pPr marL="228600" indent="-228600">
              <a:buNone/>
            </a:pPr>
            <a:endParaRPr lang="en-US" baseline="0" dirty="0"/>
          </a:p>
          <a:p>
            <a:pPr marL="228600" indent="-228600">
              <a:buNone/>
            </a:pPr>
            <a:endParaRPr lang="en-US" baseline="0" dirty="0"/>
          </a:p>
          <a:p>
            <a:pPr marL="228600" indent="-228600">
              <a:buNone/>
            </a:pPr>
            <a:endParaRPr lang="en-US" baseline="0" dirty="0"/>
          </a:p>
          <a:p>
            <a:pPr marL="228600" indent="-228600">
              <a:buNone/>
            </a:pPr>
            <a:r>
              <a:rPr lang="en-US" baseline="0" dirty="0"/>
              <a:t>Slide: Complexity: Building for Exceptions</a:t>
            </a:r>
          </a:p>
          <a:p>
            <a:pPr marL="685800" lvl="1" indent="-228600">
              <a:buAutoNum type="arabicPeriod"/>
            </a:pPr>
            <a:r>
              <a:rPr lang="en-US" baseline="0" dirty="0"/>
              <a:t>Examples on slide</a:t>
            </a:r>
          </a:p>
          <a:p>
            <a:pPr marL="685800" lvl="1" indent="-228600">
              <a:buAutoNum type="arabicPeriod"/>
            </a:pPr>
            <a:r>
              <a:rPr lang="en-US" baseline="0" dirty="0"/>
              <a:t>Some of the ways to address these types of concerns:</a:t>
            </a:r>
          </a:p>
          <a:p>
            <a:pPr marL="1143000" lvl="2" indent="-228600">
              <a:buAutoNum type="arabicPeriod"/>
            </a:pPr>
            <a:r>
              <a:rPr lang="en-US" sz="1400" baseline="0" dirty="0"/>
              <a:t>How often does this really happen? Is it less than our vision’s threshold?</a:t>
            </a:r>
          </a:p>
          <a:p>
            <a:pPr marL="1143000" lvl="2" indent="-228600">
              <a:buAutoNum type="arabicPeriod"/>
            </a:pPr>
            <a:r>
              <a:rPr lang="en-US" sz="1400" baseline="0" dirty="0"/>
              <a:t>Remember – we are not creating a solution for every single transaction. That is not one of our objectives nor principles.</a:t>
            </a:r>
          </a:p>
          <a:p>
            <a:pPr marL="1143000" lvl="2" indent="-228600">
              <a:buAutoNum type="arabicPeriod"/>
            </a:pPr>
            <a:r>
              <a:rPr lang="en-US" sz="1400" baseline="0" dirty="0"/>
              <a:t>Get the group to consider an average user’s experience and ensure that is not being spoiled for the sake of rare needs.</a:t>
            </a:r>
          </a:p>
          <a:p>
            <a:pPr marL="1143000" lvl="2" indent="-228600">
              <a:buAutoNum type="arabicPeriod"/>
            </a:pPr>
            <a:r>
              <a:rPr lang="en-US" sz="1400" baseline="0" dirty="0"/>
              <a:t>Encourage the client to consider some work-</a:t>
            </a:r>
            <a:r>
              <a:rPr lang="en-US" sz="1400" baseline="0" dirty="0" err="1"/>
              <a:t>arounds</a:t>
            </a:r>
            <a:r>
              <a:rPr lang="en-US" sz="1400" baseline="0" dirty="0"/>
              <a:t>.</a:t>
            </a:r>
          </a:p>
          <a:p>
            <a:pPr marL="685800" lvl="1" indent="-228600">
              <a:buAutoNum type="arabicPeriod"/>
            </a:pPr>
            <a:r>
              <a:rPr lang="en-US" sz="1400" baseline="0" dirty="0"/>
              <a:t>Some upcoming Vision Principles that address this:</a:t>
            </a:r>
          </a:p>
          <a:p>
            <a:pPr marL="1143000" lvl="2" indent="-228600">
              <a:buAutoNum type="arabicPeriod"/>
            </a:pPr>
            <a:r>
              <a:rPr lang="en-US" sz="1400" baseline="0" dirty="0"/>
              <a:t>Focus on the user experience</a:t>
            </a:r>
          </a:p>
          <a:p>
            <a:pPr marL="1143000" lvl="2" indent="-228600">
              <a:buAutoNum type="arabicPeriod"/>
            </a:pPr>
            <a:r>
              <a:rPr lang="en-US" sz="1400" baseline="0" dirty="0"/>
              <a:t>Shift the focus to the big picture (for users – make sure they can get to their goal, not be bogged down by unnecessary details)</a:t>
            </a:r>
          </a:p>
          <a:p>
            <a:pPr marL="1143000" lvl="2" indent="-228600">
              <a:buAutoNum type="arabicPeriod"/>
            </a:pPr>
            <a:r>
              <a:rPr lang="en-US" sz="1400" baseline="0" dirty="0"/>
              <a:t>Hide the complexity</a:t>
            </a:r>
          </a:p>
          <a:p>
            <a:pPr marL="1143000" lvl="2" indent="-228600">
              <a:buAutoNum type="arabicPeriod"/>
            </a:pPr>
            <a:r>
              <a:rPr lang="en-US" sz="1400" baseline="0" dirty="0"/>
              <a:t>Focus on the bulk of transactions</a:t>
            </a:r>
          </a:p>
          <a:p>
            <a:pPr marL="1143000" lvl="2" indent="-228600">
              <a:buAutoNum type="arabicPeriod"/>
            </a:pPr>
            <a:r>
              <a:rPr lang="en-US" sz="1400" baseline="0" dirty="0"/>
              <a:t>Don’t make the user leave a field blank.</a:t>
            </a:r>
          </a:p>
        </p:txBody>
      </p:sp>
      <p:sp>
        <p:nvSpPr>
          <p:cNvPr id="4" name="Slide Number Placeholder 3"/>
          <p:cNvSpPr>
            <a:spLocks noGrp="1"/>
          </p:cNvSpPr>
          <p:nvPr>
            <p:ph type="sldNum" sz="quarter" idx="10"/>
          </p:nvPr>
        </p:nvSpPr>
        <p:spPr/>
        <p:txBody>
          <a:bodyPr/>
          <a:lstStyle/>
          <a:p>
            <a:pPr>
              <a:defRPr/>
            </a:pPr>
            <a:fld id="{429A2F1B-E944-4409-A81B-06C42AA055B2}" type="slidenum">
              <a:rPr lang="en-US" smtClean="0"/>
              <a:pPr>
                <a:defRPr/>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429A2F1B-E944-4409-A81B-06C42AA055B2}" type="slidenum">
              <a:rPr lang="en-US" smtClean="0"/>
              <a:pPr>
                <a:defRPr/>
              </a:pPr>
              <a:t>21</a:t>
            </a:fld>
            <a:endParaRPr lang="en-US"/>
          </a:p>
        </p:txBody>
      </p:sp>
    </p:spTree>
    <p:extLst>
      <p:ext uri="{BB962C8B-B14F-4D97-AF65-F5344CB8AC3E}">
        <p14:creationId xmlns:p14="http://schemas.microsoft.com/office/powerpoint/2010/main" val="710063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15A6FE-E9E5-4F9B-BF4F-E9A37D37BB9D}" type="slidenum">
              <a:rPr lang="en-US" smtClean="0"/>
              <a:t>3</a:t>
            </a:fld>
            <a:endParaRPr lang="en-US"/>
          </a:p>
        </p:txBody>
      </p:sp>
    </p:spTree>
    <p:extLst>
      <p:ext uri="{BB962C8B-B14F-4D97-AF65-F5344CB8AC3E}">
        <p14:creationId xmlns:p14="http://schemas.microsoft.com/office/powerpoint/2010/main" val="3365745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28600" indent="-228600">
              <a:buNone/>
            </a:pPr>
            <a:endParaRPr lang="en-US" baseline="0" dirty="0"/>
          </a:p>
          <a:p>
            <a:pPr marL="228600" indent="-228600">
              <a:buNone/>
            </a:pPr>
            <a:endParaRPr lang="en-US" baseline="0" dirty="0"/>
          </a:p>
          <a:p>
            <a:pPr marL="228600" indent="-228600">
              <a:buNone/>
            </a:pPr>
            <a:endParaRPr lang="en-US" baseline="0" dirty="0"/>
          </a:p>
          <a:p>
            <a:pPr marL="228600" indent="-228600">
              <a:buNone/>
            </a:pPr>
            <a:endParaRPr lang="en-US" baseline="0" dirty="0"/>
          </a:p>
          <a:p>
            <a:pPr marL="228600" indent="-228600">
              <a:buNone/>
            </a:pPr>
            <a:endParaRPr lang="en-US" baseline="0" dirty="0"/>
          </a:p>
          <a:p>
            <a:pPr marL="228600" indent="-228600">
              <a:buNone/>
            </a:pPr>
            <a:endParaRPr lang="en-US" baseline="0" dirty="0"/>
          </a:p>
          <a:p>
            <a:pPr marL="228600" indent="-228600">
              <a:buNone/>
            </a:pPr>
            <a:endParaRPr lang="en-US" baseline="0" dirty="0"/>
          </a:p>
          <a:p>
            <a:pPr marL="228600" indent="-228600">
              <a:buNone/>
            </a:pPr>
            <a:r>
              <a:rPr lang="en-US" baseline="0" dirty="0"/>
              <a:t>Slide: Complexity: Building for Exceptions</a:t>
            </a:r>
          </a:p>
          <a:p>
            <a:pPr marL="685800" lvl="1" indent="-228600">
              <a:buAutoNum type="arabicPeriod"/>
            </a:pPr>
            <a:r>
              <a:rPr lang="en-US" baseline="0" dirty="0"/>
              <a:t>Examples on slide</a:t>
            </a:r>
          </a:p>
          <a:p>
            <a:pPr marL="685800" lvl="1" indent="-228600">
              <a:buAutoNum type="arabicPeriod"/>
            </a:pPr>
            <a:r>
              <a:rPr lang="en-US" baseline="0" dirty="0"/>
              <a:t>Some of the ways to address these types of concerns:</a:t>
            </a:r>
          </a:p>
          <a:p>
            <a:pPr marL="1143000" lvl="2" indent="-228600">
              <a:buAutoNum type="arabicPeriod"/>
            </a:pPr>
            <a:r>
              <a:rPr lang="en-US" sz="1400" baseline="0" dirty="0"/>
              <a:t>Review the project vision and the 12 Principles with the group to give it some perspective – gold plating is a distraction from reaching the real goals</a:t>
            </a:r>
          </a:p>
          <a:p>
            <a:pPr marL="1143000" lvl="2" indent="-228600">
              <a:buAutoNum type="arabicPeriod"/>
            </a:pPr>
            <a:r>
              <a:rPr lang="en-US" sz="1400" baseline="0" dirty="0"/>
              <a:t>Note the suggestions, but mark them as “nice to haves” to be considered in a later phase.</a:t>
            </a:r>
          </a:p>
          <a:p>
            <a:pPr marL="685800" lvl="1" indent="-228600">
              <a:buAutoNum type="arabicPeriod"/>
            </a:pPr>
            <a:r>
              <a:rPr lang="en-US" sz="1400" baseline="0" dirty="0"/>
              <a:t>Some upcoming Vision Principles that address this:</a:t>
            </a:r>
          </a:p>
          <a:p>
            <a:pPr marL="1143000" lvl="2" indent="-228600">
              <a:buAutoNum type="arabicPeriod"/>
            </a:pPr>
            <a:r>
              <a:rPr lang="en-US" sz="1400" baseline="0" dirty="0"/>
              <a:t>Focus on the user experience</a:t>
            </a:r>
          </a:p>
          <a:p>
            <a:pPr marL="1143000" lvl="2" indent="-228600">
              <a:buAutoNum type="arabicPeriod"/>
            </a:pPr>
            <a:r>
              <a:rPr lang="en-US" sz="1400" baseline="0" dirty="0"/>
              <a:t>Focus on the bulk of </a:t>
            </a:r>
            <a:r>
              <a:rPr lang="en-US" sz="1400" baseline="0" dirty="0" err="1"/>
              <a:t>transactionsShift</a:t>
            </a:r>
            <a:r>
              <a:rPr lang="en-US" sz="1400" baseline="0" dirty="0"/>
              <a:t> the focus to the big picture (for users – make sure they can get to their goal, not be bogged down by unnecessary details)</a:t>
            </a:r>
          </a:p>
        </p:txBody>
      </p:sp>
      <p:sp>
        <p:nvSpPr>
          <p:cNvPr id="4" name="Slide Number Placeholder 3"/>
          <p:cNvSpPr>
            <a:spLocks noGrp="1"/>
          </p:cNvSpPr>
          <p:nvPr>
            <p:ph type="sldNum" sz="quarter" idx="10"/>
          </p:nvPr>
        </p:nvSpPr>
        <p:spPr/>
        <p:txBody>
          <a:bodyPr/>
          <a:lstStyle/>
          <a:p>
            <a:pPr>
              <a:defRPr/>
            </a:pPr>
            <a:fld id="{429A2F1B-E944-4409-A81B-06C42AA055B2}" type="slidenum">
              <a:rPr lang="en-US" smtClean="0"/>
              <a:pPr>
                <a:defRPr/>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Sometimes</a:t>
            </a:r>
            <a:r>
              <a:rPr lang="en-US" baseline="0" dirty="0"/>
              <a:t> organizations fear going live until they’re confident they’ve met everyone’s requirements. There can be valuable benefits, however, to going live sooner rather than later. Chief among these is avoiding the temptation to try to account for every exception and every little requirement. Get the system live, and then address minor changes as actual demand (and real-world use) requires. When you consider the value that automation alone can bring, some of the ‘demands’ will disappear simply because the process is now automated. You’ll also be able to evaluate the need for specific requirements based on data that can be gathered in production. How frequently do certain exceptions occur? Where are the bottlenecks in the new process? Are there tweaks that can help the new form be more efficient and effective?</a:t>
            </a:r>
            <a:endParaRPr lang="en-US" dirty="0"/>
          </a:p>
        </p:txBody>
      </p:sp>
      <p:sp>
        <p:nvSpPr>
          <p:cNvPr id="4" name="Slide Number Placeholder 3"/>
          <p:cNvSpPr>
            <a:spLocks noGrp="1"/>
          </p:cNvSpPr>
          <p:nvPr>
            <p:ph type="sldNum" sz="quarter" idx="10"/>
          </p:nvPr>
        </p:nvSpPr>
        <p:spPr/>
        <p:txBody>
          <a:bodyPr/>
          <a:lstStyle/>
          <a:p>
            <a:pPr>
              <a:defRPr/>
            </a:pPr>
            <a:fld id="{429A2F1B-E944-4409-A81B-06C42AA055B2}" type="slidenum">
              <a:rPr lang="en-US" smtClean="0"/>
              <a:pPr>
                <a:defRPr/>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Illustrating the</a:t>
            </a:r>
            <a:r>
              <a:rPr lang="en-US" baseline="0" dirty="0"/>
              <a:t> underlying requirements and design specifications that generate a simplified user experience.</a:t>
            </a:r>
          </a:p>
          <a:p>
            <a:endParaRPr lang="en-US" baseline="0" dirty="0"/>
          </a:p>
          <a:p>
            <a:r>
              <a:rPr lang="en-US" baseline="0" dirty="0"/>
              <a:t>These images show what happens when a user fills out this status change form with different data – extra fields open up based on logic. The next page shows some of the spec documentation behind this.</a:t>
            </a:r>
            <a:endParaRPr lang="en-US" dirty="0"/>
          </a:p>
        </p:txBody>
      </p:sp>
      <p:sp>
        <p:nvSpPr>
          <p:cNvPr id="4" name="Slide Number Placeholder 3"/>
          <p:cNvSpPr>
            <a:spLocks noGrp="1"/>
          </p:cNvSpPr>
          <p:nvPr>
            <p:ph type="sldNum" sz="quarter" idx="10"/>
          </p:nvPr>
        </p:nvSpPr>
        <p:spPr/>
        <p:txBody>
          <a:bodyPr/>
          <a:lstStyle/>
          <a:p>
            <a:pPr>
              <a:defRPr/>
            </a:pPr>
            <a:fld id="{429A2F1B-E944-4409-A81B-06C42AA055B2}" type="slidenum">
              <a:rPr lang="en-US" smtClean="0"/>
              <a:pPr>
                <a:defRPr/>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shows a</a:t>
            </a:r>
            <a:r>
              <a:rPr lang="en-US" baseline="0" dirty="0"/>
              <a:t> portion of the spec that dealt with the form in the previous slide.</a:t>
            </a:r>
            <a:endParaRPr lang="en-US" dirty="0"/>
          </a:p>
        </p:txBody>
      </p:sp>
      <p:sp>
        <p:nvSpPr>
          <p:cNvPr id="4" name="Slide Number Placeholder 3"/>
          <p:cNvSpPr>
            <a:spLocks noGrp="1"/>
          </p:cNvSpPr>
          <p:nvPr>
            <p:ph type="sldNum" sz="quarter" idx="10"/>
          </p:nvPr>
        </p:nvSpPr>
        <p:spPr/>
        <p:txBody>
          <a:bodyPr/>
          <a:lstStyle/>
          <a:p>
            <a:pPr>
              <a:defRPr/>
            </a:pPr>
            <a:fld id="{429A2F1B-E944-4409-A81B-06C42AA055B2}" type="slidenum">
              <a:rPr lang="en-US" smtClean="0"/>
              <a:pPr>
                <a:defRPr/>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an</a:t>
            </a:r>
            <a:r>
              <a:rPr lang="en-US" baseline="0" dirty="0"/>
              <a:t> illustrative example of a 25-field Hire form that one of our clients, </a:t>
            </a:r>
            <a:r>
              <a:rPr lang="en-US" baseline="0" dirty="0" err="1"/>
              <a:t>Kal</a:t>
            </a:r>
            <a:r>
              <a:rPr lang="en-US" baseline="0" dirty="0"/>
              <a:t> Tire, had previously designed for their store managers as a </a:t>
            </a:r>
            <a:r>
              <a:rPr lang="en-US" baseline="0" dirty="0" err="1"/>
              <a:t>SmartHire</a:t>
            </a:r>
            <a:r>
              <a:rPr lang="en-US" baseline="0" dirty="0"/>
              <a:t> template in PeopleSoft. When we helped </a:t>
            </a:r>
            <a:r>
              <a:rPr lang="en-US" baseline="0" dirty="0" err="1"/>
              <a:t>Kal</a:t>
            </a:r>
            <a:r>
              <a:rPr lang="en-US" baseline="0" dirty="0"/>
              <a:t> Tire replace this form with a GT eForm, we were able to configure logic within the eForm to take advantage of the relationships between the different data elements…</a:t>
            </a:r>
            <a:endParaRPr lang="en-US" dirty="0"/>
          </a:p>
        </p:txBody>
      </p:sp>
      <p:sp>
        <p:nvSpPr>
          <p:cNvPr id="4" name="Slide Number Placeholder 3"/>
          <p:cNvSpPr>
            <a:spLocks noGrp="1"/>
          </p:cNvSpPr>
          <p:nvPr>
            <p:ph type="sldNum" sz="quarter" idx="10"/>
          </p:nvPr>
        </p:nvSpPr>
        <p:spPr/>
        <p:txBody>
          <a:bodyPr/>
          <a:lstStyle/>
          <a:p>
            <a:pPr>
              <a:defRPr/>
            </a:pPr>
            <a:fld id="{429A2F1B-E944-4409-A81B-06C42AA055B2}" type="slidenum">
              <a:rPr lang="en-US" smtClean="0"/>
              <a:pPr>
                <a:defRPr/>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result was a reduction of</a:t>
            </a:r>
            <a:r>
              <a:rPr lang="en-US" baseline="0" dirty="0"/>
              <a:t> fields from 25 down to only 5 that managers now had to complete to execute a ‘hire’. THAT is an example of powerful efficiency!</a:t>
            </a:r>
            <a:endParaRPr lang="en-US" dirty="0"/>
          </a:p>
        </p:txBody>
      </p:sp>
      <p:sp>
        <p:nvSpPr>
          <p:cNvPr id="4" name="Slide Number Placeholder 3"/>
          <p:cNvSpPr>
            <a:spLocks noGrp="1"/>
          </p:cNvSpPr>
          <p:nvPr>
            <p:ph type="sldNum" sz="quarter" idx="10"/>
          </p:nvPr>
        </p:nvSpPr>
        <p:spPr/>
        <p:txBody>
          <a:bodyPr/>
          <a:lstStyle/>
          <a:p>
            <a:pPr>
              <a:defRPr/>
            </a:pPr>
            <a:fld id="{429A2F1B-E944-4409-A81B-06C42AA055B2}" type="slidenum">
              <a:rPr lang="en-US" smtClean="0"/>
              <a:pPr>
                <a:defRPr/>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336323-73DB-42EF-9160-53A8D4B6F260}" type="slidenum">
              <a:rPr lang="en-US" smtClean="0"/>
              <a:t>32</a:t>
            </a:fld>
            <a:endParaRPr lang="en-US"/>
          </a:p>
        </p:txBody>
      </p:sp>
    </p:spTree>
    <p:extLst>
      <p:ext uri="{BB962C8B-B14F-4D97-AF65-F5344CB8AC3E}">
        <p14:creationId xmlns:p14="http://schemas.microsoft.com/office/powerpoint/2010/main" val="595866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15A6FE-E9E5-4F9B-BF4F-E9A37D37BB9D}" type="slidenum">
              <a:rPr lang="en-US" smtClean="0"/>
              <a:t>4</a:t>
            </a:fld>
            <a:endParaRPr lang="en-US"/>
          </a:p>
        </p:txBody>
      </p:sp>
    </p:spTree>
    <p:extLst>
      <p:ext uri="{BB962C8B-B14F-4D97-AF65-F5344CB8AC3E}">
        <p14:creationId xmlns:p14="http://schemas.microsoft.com/office/powerpoint/2010/main" val="714016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15A6FE-E9E5-4F9B-BF4F-E9A37D37BB9D}" type="slidenum">
              <a:rPr lang="en-US" smtClean="0"/>
              <a:t>5</a:t>
            </a:fld>
            <a:endParaRPr lang="en-US"/>
          </a:p>
        </p:txBody>
      </p:sp>
    </p:spTree>
    <p:extLst>
      <p:ext uri="{BB962C8B-B14F-4D97-AF65-F5344CB8AC3E}">
        <p14:creationId xmlns:p14="http://schemas.microsoft.com/office/powerpoint/2010/main" val="313171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15A6FE-E9E5-4F9B-BF4F-E9A37D37BB9D}" type="slidenum">
              <a:rPr lang="en-US" smtClean="0"/>
              <a:t>6</a:t>
            </a:fld>
            <a:endParaRPr lang="en-US"/>
          </a:p>
        </p:txBody>
      </p:sp>
    </p:spTree>
    <p:extLst>
      <p:ext uri="{BB962C8B-B14F-4D97-AF65-F5344CB8AC3E}">
        <p14:creationId xmlns:p14="http://schemas.microsoft.com/office/powerpoint/2010/main" val="352754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1673941-F0B1-45FC-AADC-74D9F1391CED}" type="slidenum">
              <a:rPr lang="en-US" smtClean="0"/>
              <a:pPr/>
              <a:t>7</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r>
              <a:rPr lang="en-US" b="1" dirty="0"/>
              <a:t>Simple</a:t>
            </a:r>
            <a:r>
              <a:rPr lang="en-US" dirty="0"/>
              <a:t> - Clean, elegant forms. Uncluttered</a:t>
            </a:r>
            <a:r>
              <a:rPr lang="en-US" baseline="0" dirty="0"/>
              <a:t> pages and processes.</a:t>
            </a:r>
            <a:endParaRPr lang="en-US" dirty="0"/>
          </a:p>
          <a:p>
            <a:r>
              <a:rPr lang="en-US" b="1" dirty="0"/>
              <a:t>Effective</a:t>
            </a:r>
            <a:r>
              <a:rPr lang="en-US" dirty="0"/>
              <a:t> - Help a user complete a goal/task</a:t>
            </a:r>
            <a:r>
              <a:rPr lang="en-US" baseline="0" dirty="0"/>
              <a:t> without being side-tracked.</a:t>
            </a:r>
            <a:endParaRPr lang="en-US" dirty="0"/>
          </a:p>
          <a:p>
            <a:r>
              <a:rPr lang="en-US" b="1" dirty="0"/>
              <a:t>Efficient</a:t>
            </a:r>
            <a:r>
              <a:rPr lang="en-US" dirty="0"/>
              <a:t> - Help users accomplish their goal with as little time, resources, and effort as possible. Cut out the fat that makes a process sluggish and inefficient.</a:t>
            </a:r>
          </a:p>
          <a:p>
            <a:r>
              <a:rPr lang="en-US" b="1" dirty="0"/>
              <a:t>Flexible</a:t>
            </a:r>
            <a:r>
              <a:rPr lang="en-US" dirty="0"/>
              <a:t> - Make</a:t>
            </a:r>
            <a:r>
              <a:rPr lang="en-US" baseline="0" dirty="0"/>
              <a:t> the form </a:t>
            </a:r>
            <a:r>
              <a:rPr lang="en-US" dirty="0"/>
              <a:t>as flexible as possible, which is generally aimed at being able to absorb</a:t>
            </a:r>
            <a:r>
              <a:rPr lang="en-US" baseline="0" dirty="0"/>
              <a:t> </a:t>
            </a:r>
            <a:r>
              <a:rPr lang="en-US" dirty="0"/>
              <a:t>future changes. (functionally maintained setup tables!)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15A6FE-E9E5-4F9B-BF4F-E9A37D37BB9D}" type="slidenum">
              <a:rPr lang="en-US" smtClean="0"/>
              <a:t>8</a:t>
            </a:fld>
            <a:endParaRPr lang="en-US"/>
          </a:p>
        </p:txBody>
      </p:sp>
    </p:spTree>
    <p:extLst>
      <p:ext uri="{BB962C8B-B14F-4D97-AF65-F5344CB8AC3E}">
        <p14:creationId xmlns:p14="http://schemas.microsoft.com/office/powerpoint/2010/main" val="617990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15A6FE-E9E5-4F9B-BF4F-E9A37D37BB9D}" type="slidenum">
              <a:rPr lang="en-US" smtClean="0"/>
              <a:t>9</a:t>
            </a:fld>
            <a:endParaRPr lang="en-US"/>
          </a:p>
        </p:txBody>
      </p:sp>
    </p:spTree>
    <p:extLst>
      <p:ext uri="{BB962C8B-B14F-4D97-AF65-F5344CB8AC3E}">
        <p14:creationId xmlns:p14="http://schemas.microsoft.com/office/powerpoint/2010/main" val="1315869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15A6FE-E9E5-4F9B-BF4F-E9A37D37BB9D}" type="slidenum">
              <a:rPr lang="en-US" smtClean="0"/>
              <a:t>10</a:t>
            </a:fld>
            <a:endParaRPr lang="en-US"/>
          </a:p>
        </p:txBody>
      </p:sp>
    </p:spTree>
    <p:extLst>
      <p:ext uri="{BB962C8B-B14F-4D97-AF65-F5344CB8AC3E}">
        <p14:creationId xmlns:p14="http://schemas.microsoft.com/office/powerpoint/2010/main" val="1521714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3.jpeg"/><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489E3-3699-BD0F-BD82-6F9E7B7E04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579" y="6340402"/>
            <a:ext cx="5486400" cy="368608"/>
          </a:xfrm>
          <a:prstGeom prst="rect">
            <a:avLst/>
          </a:prstGeom>
        </p:spPr>
      </p:pic>
    </p:spTree>
    <p:extLst>
      <p:ext uri="{BB962C8B-B14F-4D97-AF65-F5344CB8AC3E}">
        <p14:creationId xmlns:p14="http://schemas.microsoft.com/office/powerpoint/2010/main" val="3060969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1161F67-2238-45BF-90EE-3005ED550EE1}"/>
              </a:ext>
            </a:extLst>
          </p:cNvPr>
          <p:cNvSpPr>
            <a:spLocks noGrp="1"/>
          </p:cNvSpPr>
          <p:nvPr>
            <p:ph type="pic" sz="quarter" idx="10"/>
          </p:nvPr>
        </p:nvSpPr>
        <p:spPr>
          <a:xfrm>
            <a:off x="0" y="0"/>
            <a:ext cx="12192000" cy="6121400"/>
          </a:xfrm>
          <a:custGeom>
            <a:avLst/>
            <a:gdLst>
              <a:gd name="connsiteX0" fmla="*/ 0 w 12192000"/>
              <a:gd name="connsiteY0" fmla="*/ 0 h 6121400"/>
              <a:gd name="connsiteX1" fmla="*/ 12192000 w 12192000"/>
              <a:gd name="connsiteY1" fmla="*/ 0 h 6121400"/>
              <a:gd name="connsiteX2" fmla="*/ 12192000 w 12192000"/>
              <a:gd name="connsiteY2" fmla="*/ 6121400 h 6121400"/>
              <a:gd name="connsiteX3" fmla="*/ 0 w 12192000"/>
              <a:gd name="connsiteY3" fmla="*/ 6121400 h 6121400"/>
            </a:gdLst>
            <a:ahLst/>
            <a:cxnLst>
              <a:cxn ang="0">
                <a:pos x="connsiteX0" y="connsiteY0"/>
              </a:cxn>
              <a:cxn ang="0">
                <a:pos x="connsiteX1" y="connsiteY1"/>
              </a:cxn>
              <a:cxn ang="0">
                <a:pos x="connsiteX2" y="connsiteY2"/>
              </a:cxn>
              <a:cxn ang="0">
                <a:pos x="connsiteX3" y="connsiteY3"/>
              </a:cxn>
            </a:cxnLst>
            <a:rect l="l" t="t" r="r" b="b"/>
            <a:pathLst>
              <a:path w="12192000" h="6121400">
                <a:moveTo>
                  <a:pt x="0" y="0"/>
                </a:moveTo>
                <a:lnTo>
                  <a:pt x="12192000" y="0"/>
                </a:lnTo>
                <a:lnTo>
                  <a:pt x="12192000" y="6121400"/>
                </a:lnTo>
                <a:lnTo>
                  <a:pt x="0" y="6121400"/>
                </a:lnTo>
                <a:close/>
              </a:path>
            </a:pathLst>
          </a:custGeom>
        </p:spPr>
        <p:txBody>
          <a:bodyPr wrap="square">
            <a:noAutofit/>
          </a:bodyPr>
          <a:lstStyle/>
          <a:p>
            <a:endParaRPr lang="en-ID"/>
          </a:p>
        </p:txBody>
      </p:sp>
      <p:pic>
        <p:nvPicPr>
          <p:cNvPr id="5" name="Picture 4">
            <a:extLst>
              <a:ext uri="{FF2B5EF4-FFF2-40B4-BE49-F238E27FC236}">
                <a16:creationId xmlns:a16="http://schemas.microsoft.com/office/drawing/2014/main" id="{BA437884-A0B7-473C-9EFE-37F0292CED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704" y="6229724"/>
            <a:ext cx="6261135" cy="420660"/>
          </a:xfrm>
          <a:prstGeom prst="rect">
            <a:avLst/>
          </a:prstGeom>
        </p:spPr>
      </p:pic>
    </p:spTree>
    <p:extLst>
      <p:ext uri="{BB962C8B-B14F-4D97-AF65-F5344CB8AC3E}">
        <p14:creationId xmlns:p14="http://schemas.microsoft.com/office/powerpoint/2010/main" val="2467555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04F2542-1FB4-47C0-8D50-C0EE3B2AFA58}"/>
              </a:ext>
            </a:extLst>
          </p:cNvPr>
          <p:cNvSpPr>
            <a:spLocks noGrp="1"/>
          </p:cNvSpPr>
          <p:nvPr>
            <p:ph type="body" sz="quarter" idx="10" hasCustomPrompt="1"/>
          </p:nvPr>
        </p:nvSpPr>
        <p:spPr>
          <a:xfrm>
            <a:off x="371475" y="361434"/>
            <a:ext cx="11449050" cy="584200"/>
          </a:xfrm>
          <a:prstGeom prst="rect">
            <a:avLst/>
          </a:prstGeom>
        </p:spPr>
        <p:txBody>
          <a:bodyPr/>
          <a:lstStyle>
            <a:lvl1pPr marL="0" indent="0" algn="ctr" defTabSz="914400" rtl="0" eaLnBrk="1" latinLnBrk="0" hangingPunct="1">
              <a:lnSpc>
                <a:spcPct val="100000"/>
              </a:lnSpc>
              <a:spcBef>
                <a:spcPts val="0"/>
              </a:spcBef>
              <a:buNone/>
              <a:defRPr lang="en-US" sz="3600" b="1" kern="1200" dirty="0" smtClean="0">
                <a:solidFill>
                  <a:schemeClr val="tx1"/>
                </a:solidFill>
                <a:latin typeface="Calibri Light" panose="020F0302020204030204" pitchFamily="34" charset="0"/>
                <a:ea typeface="+mn-ea"/>
                <a:cs typeface="Calibri Light" panose="020F0302020204030204" pitchFamily="34" charset="0"/>
              </a:defRPr>
            </a:lvl1pPr>
            <a:lvl2pPr marL="0" indent="0" algn="ctr" defTabSz="914400" rtl="0" eaLnBrk="1" latinLnBrk="0" hangingPunct="1">
              <a:buNone/>
              <a:defRPr lang="en-US" sz="3200" b="1" kern="1200" dirty="0" smtClean="0">
                <a:solidFill>
                  <a:schemeClr val="tx1"/>
                </a:solidFill>
                <a:latin typeface="+mn-lt"/>
                <a:ea typeface="+mn-ea"/>
                <a:cs typeface="+mn-cs"/>
              </a:defRPr>
            </a:lvl2pPr>
            <a:lvl3pPr marL="0" indent="0" algn="ctr" defTabSz="914400" rtl="0" eaLnBrk="1" latinLnBrk="0" hangingPunct="1">
              <a:buNone/>
              <a:defRPr lang="en-US" sz="3200" b="1" kern="1200" dirty="0" smtClean="0">
                <a:solidFill>
                  <a:schemeClr val="tx1"/>
                </a:solidFill>
                <a:latin typeface="+mn-lt"/>
                <a:ea typeface="+mn-ea"/>
                <a:cs typeface="+mn-cs"/>
              </a:defRPr>
            </a:lvl3pPr>
            <a:lvl4pPr marL="0" indent="0" algn="ctr" defTabSz="914400" rtl="0" eaLnBrk="1" latinLnBrk="0" hangingPunct="1">
              <a:buNone/>
              <a:defRPr lang="en-US" sz="3200" b="1" kern="1200" dirty="0" smtClean="0">
                <a:solidFill>
                  <a:schemeClr val="tx1"/>
                </a:solidFill>
                <a:latin typeface="+mn-lt"/>
                <a:ea typeface="+mn-ea"/>
                <a:cs typeface="+mn-cs"/>
              </a:defRPr>
            </a:lvl4pPr>
            <a:lvl5pPr marL="0" indent="0" algn="ctr" defTabSz="914400" rtl="0" eaLnBrk="1" latinLnBrk="0" hangingPunct="1">
              <a:buNone/>
              <a:defRPr lang="en-ID" sz="3200" b="1" kern="1200" dirty="0">
                <a:solidFill>
                  <a:schemeClr val="tx1"/>
                </a:solidFill>
                <a:latin typeface="+mn-lt"/>
                <a:ea typeface="+mn-ea"/>
                <a:cs typeface="+mn-cs"/>
              </a:defRPr>
            </a:lvl5pPr>
          </a:lstStyle>
          <a:p>
            <a:pPr lvl="0"/>
            <a:r>
              <a:rPr lang="en-ID"/>
              <a:t>Your Awesome Text Here</a:t>
            </a:r>
          </a:p>
        </p:txBody>
      </p:sp>
      <p:grpSp>
        <p:nvGrpSpPr>
          <p:cNvPr id="4" name="Group 3">
            <a:extLst>
              <a:ext uri="{FF2B5EF4-FFF2-40B4-BE49-F238E27FC236}">
                <a16:creationId xmlns:a16="http://schemas.microsoft.com/office/drawing/2014/main" id="{9562E4EE-FB87-444A-86A0-D151EDEFA952}"/>
              </a:ext>
            </a:extLst>
          </p:cNvPr>
          <p:cNvGrpSpPr/>
          <p:nvPr userDrawn="1"/>
        </p:nvGrpSpPr>
        <p:grpSpPr>
          <a:xfrm>
            <a:off x="5181600" y="1108075"/>
            <a:ext cx="1828800" cy="0"/>
            <a:chOff x="3662680" y="1257300"/>
            <a:chExt cx="2639060" cy="0"/>
          </a:xfrm>
        </p:grpSpPr>
        <p:cxnSp>
          <p:nvCxnSpPr>
            <p:cNvPr id="5" name="Straight Connector 4">
              <a:extLst>
                <a:ext uri="{FF2B5EF4-FFF2-40B4-BE49-F238E27FC236}">
                  <a16:creationId xmlns:a16="http://schemas.microsoft.com/office/drawing/2014/main" id="{DEDA2D44-9526-4E56-A54D-09E451DB51E6}"/>
                </a:ext>
              </a:extLst>
            </p:cNvPr>
            <p:cNvCxnSpPr/>
            <p:nvPr/>
          </p:nvCxnSpPr>
          <p:spPr>
            <a:xfrm>
              <a:off x="3662680" y="1257300"/>
              <a:ext cx="1557777"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E9310A4-D9C2-4F74-B14E-15D261488E76}"/>
                </a:ext>
              </a:extLst>
            </p:cNvPr>
            <p:cNvCxnSpPr>
              <a:cxnSpLocks/>
            </p:cNvCxnSpPr>
            <p:nvPr/>
          </p:nvCxnSpPr>
          <p:spPr>
            <a:xfrm>
              <a:off x="5302262" y="1257300"/>
              <a:ext cx="594787" cy="0"/>
            </a:xfrm>
            <a:prstGeom prst="line">
              <a:avLst/>
            </a:prstGeom>
            <a:ln w="50800">
              <a:solidFill>
                <a:srgbClr val="A5BD9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AA01598-1756-4F4E-82B2-E5716721CAFC}"/>
                </a:ext>
              </a:extLst>
            </p:cNvPr>
            <p:cNvCxnSpPr>
              <a:cxnSpLocks/>
            </p:cNvCxnSpPr>
            <p:nvPr/>
          </p:nvCxnSpPr>
          <p:spPr>
            <a:xfrm>
              <a:off x="5978855" y="1257300"/>
              <a:ext cx="322885"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FE3F849E-62CB-4341-800E-CF07A912E6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704" y="6229724"/>
            <a:ext cx="6261135" cy="420660"/>
          </a:xfrm>
          <a:prstGeom prst="rect">
            <a:avLst/>
          </a:prstGeom>
        </p:spPr>
      </p:pic>
    </p:spTree>
    <p:extLst>
      <p:ext uri="{BB962C8B-B14F-4D97-AF65-F5344CB8AC3E}">
        <p14:creationId xmlns:p14="http://schemas.microsoft.com/office/powerpoint/2010/main" val="3111385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9C5ACDE-8A07-46BC-919E-F417F4E79A21}"/>
              </a:ext>
            </a:extLst>
          </p:cNvPr>
          <p:cNvSpPr>
            <a:spLocks noGrp="1"/>
          </p:cNvSpPr>
          <p:nvPr>
            <p:ph type="pic" sz="quarter" idx="10"/>
          </p:nvPr>
        </p:nvSpPr>
        <p:spPr>
          <a:xfrm>
            <a:off x="0" y="0"/>
            <a:ext cx="12192000" cy="3584455"/>
          </a:xfrm>
          <a:custGeom>
            <a:avLst/>
            <a:gdLst>
              <a:gd name="connsiteX0" fmla="*/ 0 w 12192000"/>
              <a:gd name="connsiteY0" fmla="*/ 0 h 3584455"/>
              <a:gd name="connsiteX1" fmla="*/ 12192000 w 12192000"/>
              <a:gd name="connsiteY1" fmla="*/ 0 h 3584455"/>
              <a:gd name="connsiteX2" fmla="*/ 12192000 w 12192000"/>
              <a:gd name="connsiteY2" fmla="*/ 3584455 h 3584455"/>
              <a:gd name="connsiteX3" fmla="*/ 0 w 12192000"/>
              <a:gd name="connsiteY3" fmla="*/ 3584455 h 3584455"/>
            </a:gdLst>
            <a:ahLst/>
            <a:cxnLst>
              <a:cxn ang="0">
                <a:pos x="connsiteX0" y="connsiteY0"/>
              </a:cxn>
              <a:cxn ang="0">
                <a:pos x="connsiteX1" y="connsiteY1"/>
              </a:cxn>
              <a:cxn ang="0">
                <a:pos x="connsiteX2" y="connsiteY2"/>
              </a:cxn>
              <a:cxn ang="0">
                <a:pos x="connsiteX3" y="connsiteY3"/>
              </a:cxn>
            </a:cxnLst>
            <a:rect l="l" t="t" r="r" b="b"/>
            <a:pathLst>
              <a:path w="12192000" h="3584455">
                <a:moveTo>
                  <a:pt x="0" y="0"/>
                </a:moveTo>
                <a:lnTo>
                  <a:pt x="12192000" y="0"/>
                </a:lnTo>
                <a:lnTo>
                  <a:pt x="12192000" y="3584455"/>
                </a:lnTo>
                <a:lnTo>
                  <a:pt x="0" y="3584455"/>
                </a:lnTo>
                <a:close/>
              </a:path>
            </a:pathLst>
          </a:custGeom>
        </p:spPr>
        <p:txBody>
          <a:bodyPr wrap="square">
            <a:noAutofit/>
          </a:bodyPr>
          <a:lstStyle/>
          <a:p>
            <a:endParaRPr lang="en-ID"/>
          </a:p>
        </p:txBody>
      </p:sp>
      <p:pic>
        <p:nvPicPr>
          <p:cNvPr id="3" name="Picture 2">
            <a:extLst>
              <a:ext uri="{FF2B5EF4-FFF2-40B4-BE49-F238E27FC236}">
                <a16:creationId xmlns:a16="http://schemas.microsoft.com/office/drawing/2014/main" id="{4E0862C4-0311-4966-981A-39DBCF3E62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704" y="6229724"/>
            <a:ext cx="6261135" cy="420660"/>
          </a:xfrm>
          <a:prstGeom prst="rect">
            <a:avLst/>
          </a:prstGeom>
        </p:spPr>
      </p:pic>
    </p:spTree>
    <p:extLst>
      <p:ext uri="{BB962C8B-B14F-4D97-AF65-F5344CB8AC3E}">
        <p14:creationId xmlns:p14="http://schemas.microsoft.com/office/powerpoint/2010/main" val="2891254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FAE13D9-9823-455A-AECB-F15F9CFEC746}"/>
              </a:ext>
            </a:extLst>
          </p:cNvPr>
          <p:cNvGraphicFramePr>
            <a:graphicFrameLocks noChangeAspect="1"/>
          </p:cNvGraphicFramePr>
          <p:nvPr userDrawn="1">
            <p:custDataLst>
              <p:tags r:id="rId1"/>
            </p:custDataLst>
            <p:extLst>
              <p:ext uri="{D42A27DB-BD31-4B8C-83A1-F6EECF244321}">
                <p14:modId xmlns:p14="http://schemas.microsoft.com/office/powerpoint/2010/main" val="4025359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 name="Object 1" hidden="1">
                        <a:extLst>
                          <a:ext uri="{FF2B5EF4-FFF2-40B4-BE49-F238E27FC236}">
                            <a16:creationId xmlns:a16="http://schemas.microsoft.com/office/drawing/2014/main" id="{7FAE13D9-9823-455A-AECB-F15F9CFEC7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4" descr="Man With Headphones Facing Computer Monitor">
            <a:extLst>
              <a:ext uri="{FF2B5EF4-FFF2-40B4-BE49-F238E27FC236}">
                <a16:creationId xmlns:a16="http://schemas.microsoft.com/office/drawing/2014/main" id="{5BB3C346-DD9B-470E-98E6-CD49570D231A}"/>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4802" t="25592" r="5503" b="716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A7AB7ED-2411-4A1C-B876-086EA4555C0D}"/>
              </a:ext>
            </a:extLst>
          </p:cNvPr>
          <p:cNvSpPr/>
          <p:nvPr userDrawn="1"/>
        </p:nvSpPr>
        <p:spPr>
          <a:xfrm>
            <a:off x="1" y="0"/>
            <a:ext cx="12191999" cy="6858000"/>
          </a:xfrm>
          <a:prstGeom prst="rect">
            <a:avLst/>
          </a:prstGeom>
          <a:gradFill flip="none" rotWithShape="1">
            <a:gsLst>
              <a:gs pos="100000">
                <a:srgbClr val="04245E">
                  <a:alpha val="87000"/>
                </a:srgbClr>
              </a:gs>
              <a:gs pos="100000">
                <a:schemeClr val="accent1">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8" name="Group 7">
            <a:extLst>
              <a:ext uri="{FF2B5EF4-FFF2-40B4-BE49-F238E27FC236}">
                <a16:creationId xmlns:a16="http://schemas.microsoft.com/office/drawing/2014/main" id="{E3BA71B1-8C7C-4F88-A923-EB92C854304D}"/>
              </a:ext>
            </a:extLst>
          </p:cNvPr>
          <p:cNvGrpSpPr/>
          <p:nvPr userDrawn="1"/>
        </p:nvGrpSpPr>
        <p:grpSpPr>
          <a:xfrm>
            <a:off x="5181600" y="1171184"/>
            <a:ext cx="1828800" cy="0"/>
            <a:chOff x="1009650" y="3680242"/>
            <a:chExt cx="1828800" cy="0"/>
          </a:xfrm>
        </p:grpSpPr>
        <p:cxnSp>
          <p:nvCxnSpPr>
            <p:cNvPr id="9" name="Straight Connector 8">
              <a:extLst>
                <a:ext uri="{FF2B5EF4-FFF2-40B4-BE49-F238E27FC236}">
                  <a16:creationId xmlns:a16="http://schemas.microsoft.com/office/drawing/2014/main" id="{4E97A882-CDCA-4B0C-A0A9-FC25417121B5}"/>
                </a:ext>
              </a:extLst>
            </p:cNvPr>
            <p:cNvCxnSpPr/>
            <p:nvPr/>
          </p:nvCxnSpPr>
          <p:spPr>
            <a:xfrm>
              <a:off x="1009650" y="3680242"/>
              <a:ext cx="1079499" cy="0"/>
            </a:xfrm>
            <a:prstGeom prst="line">
              <a:avLst/>
            </a:prstGeom>
            <a:ln w="50800">
              <a:solidFill>
                <a:srgbClr val="A5BD9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25B2189-4D6F-450E-98D6-E50A4B573D87}"/>
                </a:ext>
              </a:extLst>
            </p:cNvPr>
            <p:cNvCxnSpPr>
              <a:cxnSpLocks/>
            </p:cNvCxnSpPr>
            <p:nvPr/>
          </p:nvCxnSpPr>
          <p:spPr>
            <a:xfrm>
              <a:off x="2145838" y="3680242"/>
              <a:ext cx="41217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28A8EF7-A1D4-44ED-8846-6F1B956968A0}"/>
                </a:ext>
              </a:extLst>
            </p:cNvPr>
            <p:cNvCxnSpPr>
              <a:cxnSpLocks/>
            </p:cNvCxnSpPr>
            <p:nvPr/>
          </p:nvCxnSpPr>
          <p:spPr>
            <a:xfrm>
              <a:off x="2614699" y="3680242"/>
              <a:ext cx="223751"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3" name="Text Placeholder 8">
            <a:extLst>
              <a:ext uri="{FF2B5EF4-FFF2-40B4-BE49-F238E27FC236}">
                <a16:creationId xmlns:a16="http://schemas.microsoft.com/office/drawing/2014/main" id="{D95A7740-8558-430A-82BF-CA2C2C5B5476}"/>
              </a:ext>
            </a:extLst>
          </p:cNvPr>
          <p:cNvSpPr>
            <a:spLocks noGrp="1"/>
          </p:cNvSpPr>
          <p:nvPr>
            <p:ph type="body" sz="quarter" idx="10" hasCustomPrompt="1"/>
          </p:nvPr>
        </p:nvSpPr>
        <p:spPr>
          <a:xfrm>
            <a:off x="371475" y="361434"/>
            <a:ext cx="11449050" cy="584200"/>
          </a:xfrm>
          <a:prstGeom prst="rect">
            <a:avLst/>
          </a:prstGeom>
        </p:spPr>
        <p:txBody>
          <a:bodyPr/>
          <a:lstStyle>
            <a:lvl1pPr marL="0" indent="0" algn="ctr" defTabSz="914400" rtl="0" eaLnBrk="1" latinLnBrk="0" hangingPunct="1">
              <a:lnSpc>
                <a:spcPct val="100000"/>
              </a:lnSpc>
              <a:spcBef>
                <a:spcPts val="0"/>
              </a:spcBef>
              <a:buNone/>
              <a:defRPr lang="en-US" sz="3600" b="1" kern="1200" dirty="0" smtClean="0">
                <a:solidFill>
                  <a:schemeClr val="bg1"/>
                </a:solidFill>
                <a:latin typeface="Calibri Light" panose="020F0302020204030204" pitchFamily="34" charset="0"/>
                <a:ea typeface="+mn-ea"/>
                <a:cs typeface="Calibri Light" panose="020F0302020204030204" pitchFamily="34" charset="0"/>
              </a:defRPr>
            </a:lvl1pPr>
            <a:lvl2pPr marL="0" indent="0" algn="ctr" defTabSz="914400" rtl="0" eaLnBrk="1" latinLnBrk="0" hangingPunct="1">
              <a:buNone/>
              <a:defRPr lang="en-US" sz="3200" b="1" kern="1200" dirty="0" smtClean="0">
                <a:solidFill>
                  <a:schemeClr val="tx1"/>
                </a:solidFill>
                <a:latin typeface="+mn-lt"/>
                <a:ea typeface="+mn-ea"/>
                <a:cs typeface="+mn-cs"/>
              </a:defRPr>
            </a:lvl2pPr>
            <a:lvl3pPr marL="0" indent="0" algn="ctr" defTabSz="914400" rtl="0" eaLnBrk="1" latinLnBrk="0" hangingPunct="1">
              <a:buNone/>
              <a:defRPr lang="en-US" sz="3200" b="1" kern="1200" dirty="0" smtClean="0">
                <a:solidFill>
                  <a:schemeClr val="tx1"/>
                </a:solidFill>
                <a:latin typeface="+mn-lt"/>
                <a:ea typeface="+mn-ea"/>
                <a:cs typeface="+mn-cs"/>
              </a:defRPr>
            </a:lvl3pPr>
            <a:lvl4pPr marL="0" indent="0" algn="ctr" defTabSz="914400" rtl="0" eaLnBrk="1" latinLnBrk="0" hangingPunct="1">
              <a:buNone/>
              <a:defRPr lang="en-US" sz="3200" b="1" kern="1200" dirty="0" smtClean="0">
                <a:solidFill>
                  <a:schemeClr val="tx1"/>
                </a:solidFill>
                <a:latin typeface="+mn-lt"/>
                <a:ea typeface="+mn-ea"/>
                <a:cs typeface="+mn-cs"/>
              </a:defRPr>
            </a:lvl4pPr>
            <a:lvl5pPr marL="0" indent="0" algn="ctr" defTabSz="914400" rtl="0" eaLnBrk="1" latinLnBrk="0" hangingPunct="1">
              <a:buNone/>
              <a:defRPr lang="en-ID" sz="3200" b="1" kern="1200" dirty="0">
                <a:solidFill>
                  <a:schemeClr val="tx1"/>
                </a:solidFill>
                <a:latin typeface="+mn-lt"/>
                <a:ea typeface="+mn-ea"/>
                <a:cs typeface="+mn-cs"/>
              </a:defRPr>
            </a:lvl5pPr>
          </a:lstStyle>
          <a:p>
            <a:pPr lvl="0"/>
            <a:r>
              <a:rPr lang="en-ID"/>
              <a:t>Your Awesome Text Here</a:t>
            </a:r>
          </a:p>
        </p:txBody>
      </p:sp>
    </p:spTree>
    <p:extLst>
      <p:ext uri="{BB962C8B-B14F-4D97-AF65-F5344CB8AC3E}">
        <p14:creationId xmlns:p14="http://schemas.microsoft.com/office/powerpoint/2010/main" val="2545408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FAE13D9-9823-455A-AECB-F15F9CFEC746}"/>
              </a:ext>
            </a:extLst>
          </p:cNvPr>
          <p:cNvGraphicFramePr>
            <a:graphicFrameLocks noChangeAspect="1"/>
          </p:cNvGraphicFramePr>
          <p:nvPr userDrawn="1">
            <p:custDataLst>
              <p:tags r:id="rId1"/>
            </p:custDataLst>
            <p:extLst>
              <p:ext uri="{D42A27DB-BD31-4B8C-83A1-F6EECF244321}">
                <p14:modId xmlns:p14="http://schemas.microsoft.com/office/powerpoint/2010/main" val="725170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 name="Object 1" hidden="1">
                        <a:extLst>
                          <a:ext uri="{FF2B5EF4-FFF2-40B4-BE49-F238E27FC236}">
                            <a16:creationId xmlns:a16="http://schemas.microsoft.com/office/drawing/2014/main" id="{7FAE13D9-9823-455A-AECB-F15F9CFEC7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4" descr="Man With Headphones Facing Computer Monitor">
            <a:extLst>
              <a:ext uri="{FF2B5EF4-FFF2-40B4-BE49-F238E27FC236}">
                <a16:creationId xmlns:a16="http://schemas.microsoft.com/office/drawing/2014/main" id="{5BB3C346-DD9B-470E-98E6-CD49570D231A}"/>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4802" t="25592" r="5503" b="716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A7AB7ED-2411-4A1C-B876-086EA4555C0D}"/>
              </a:ext>
            </a:extLst>
          </p:cNvPr>
          <p:cNvSpPr/>
          <p:nvPr userDrawn="1"/>
        </p:nvSpPr>
        <p:spPr>
          <a:xfrm>
            <a:off x="-1" y="0"/>
            <a:ext cx="12191999" cy="6858000"/>
          </a:xfrm>
          <a:prstGeom prst="rect">
            <a:avLst/>
          </a:prstGeom>
          <a:gradFill flip="none" rotWithShape="1">
            <a:gsLst>
              <a:gs pos="100000">
                <a:srgbClr val="04245E">
                  <a:alpha val="87000"/>
                </a:srgbClr>
              </a:gs>
              <a:gs pos="100000">
                <a:schemeClr val="accent1">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Text Placeholder 6">
            <a:extLst>
              <a:ext uri="{FF2B5EF4-FFF2-40B4-BE49-F238E27FC236}">
                <a16:creationId xmlns:a16="http://schemas.microsoft.com/office/drawing/2014/main" id="{D8A08928-5425-4502-A906-7ABAEF696B15}"/>
              </a:ext>
            </a:extLst>
          </p:cNvPr>
          <p:cNvSpPr>
            <a:spLocks noGrp="1"/>
          </p:cNvSpPr>
          <p:nvPr>
            <p:ph type="body" sz="quarter" idx="10" hasCustomPrompt="1"/>
          </p:nvPr>
        </p:nvSpPr>
        <p:spPr>
          <a:xfrm>
            <a:off x="963613" y="2418734"/>
            <a:ext cx="10520362" cy="1211367"/>
          </a:xfrm>
          <a:prstGeom prst="rect">
            <a:avLst/>
          </a:prstGeom>
        </p:spPr>
        <p:txBody>
          <a:bodyPr anchor="ctr"/>
          <a:lstStyle>
            <a:lvl1pPr marL="0" indent="0" algn="ctr">
              <a:buNone/>
              <a:defRPr sz="5400" b="1">
                <a:solidFill>
                  <a:schemeClr val="bg1"/>
                </a:solidFill>
                <a:latin typeface="Calibri Light" panose="020F0302020204030204" pitchFamily="34" charset="0"/>
                <a:cs typeface="Calibri Light" panose="020F03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Title Presentation Here</a:t>
            </a:r>
          </a:p>
        </p:txBody>
      </p:sp>
      <p:grpSp>
        <p:nvGrpSpPr>
          <p:cNvPr id="8" name="Group 7">
            <a:extLst>
              <a:ext uri="{FF2B5EF4-FFF2-40B4-BE49-F238E27FC236}">
                <a16:creationId xmlns:a16="http://schemas.microsoft.com/office/drawing/2014/main" id="{E3BA71B1-8C7C-4F88-A923-EB92C854304D}"/>
              </a:ext>
            </a:extLst>
          </p:cNvPr>
          <p:cNvGrpSpPr/>
          <p:nvPr userDrawn="1"/>
        </p:nvGrpSpPr>
        <p:grpSpPr>
          <a:xfrm>
            <a:off x="5181600" y="4053868"/>
            <a:ext cx="1828800" cy="0"/>
            <a:chOff x="1009650" y="3680242"/>
            <a:chExt cx="1828800" cy="0"/>
          </a:xfrm>
        </p:grpSpPr>
        <p:cxnSp>
          <p:nvCxnSpPr>
            <p:cNvPr id="9" name="Straight Connector 8">
              <a:extLst>
                <a:ext uri="{FF2B5EF4-FFF2-40B4-BE49-F238E27FC236}">
                  <a16:creationId xmlns:a16="http://schemas.microsoft.com/office/drawing/2014/main" id="{4E97A882-CDCA-4B0C-A0A9-FC25417121B5}"/>
                </a:ext>
              </a:extLst>
            </p:cNvPr>
            <p:cNvCxnSpPr/>
            <p:nvPr/>
          </p:nvCxnSpPr>
          <p:spPr>
            <a:xfrm>
              <a:off x="1009650" y="3680242"/>
              <a:ext cx="1079499" cy="0"/>
            </a:xfrm>
            <a:prstGeom prst="line">
              <a:avLst/>
            </a:prstGeom>
            <a:ln w="50800">
              <a:solidFill>
                <a:srgbClr val="A5BD9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25B2189-4D6F-450E-98D6-E50A4B573D87}"/>
                </a:ext>
              </a:extLst>
            </p:cNvPr>
            <p:cNvCxnSpPr>
              <a:cxnSpLocks/>
            </p:cNvCxnSpPr>
            <p:nvPr/>
          </p:nvCxnSpPr>
          <p:spPr>
            <a:xfrm>
              <a:off x="2145838" y="3680242"/>
              <a:ext cx="41217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28A8EF7-A1D4-44ED-8846-6F1B956968A0}"/>
                </a:ext>
              </a:extLst>
            </p:cNvPr>
            <p:cNvCxnSpPr>
              <a:cxnSpLocks/>
            </p:cNvCxnSpPr>
            <p:nvPr/>
          </p:nvCxnSpPr>
          <p:spPr>
            <a:xfrm>
              <a:off x="2614699" y="3680242"/>
              <a:ext cx="223751"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2" name="Picture 11" descr="A black and white sign&#10;&#10;Description automatically generated with low confidence">
            <a:extLst>
              <a:ext uri="{FF2B5EF4-FFF2-40B4-BE49-F238E27FC236}">
                <a16:creationId xmlns:a16="http://schemas.microsoft.com/office/drawing/2014/main" id="{ED8A1E86-B233-4FA6-8397-5C1CBEED920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94258" y="4987250"/>
            <a:ext cx="4803484" cy="671120"/>
          </a:xfrm>
          <a:prstGeom prst="rect">
            <a:avLst/>
          </a:prstGeom>
        </p:spPr>
      </p:pic>
    </p:spTree>
    <p:extLst>
      <p:ext uri="{BB962C8B-B14F-4D97-AF65-F5344CB8AC3E}">
        <p14:creationId xmlns:p14="http://schemas.microsoft.com/office/powerpoint/2010/main" val="3113889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3" name="dmitri-popov-173676.jpg" descr="dmitri-popov-173676.jpg">
            <a:extLst>
              <a:ext uri="{FF2B5EF4-FFF2-40B4-BE49-F238E27FC236}">
                <a16:creationId xmlns:a16="http://schemas.microsoft.com/office/drawing/2014/main" id="{BA9E39E6-3653-48A8-8929-19ACFFD3778F}"/>
              </a:ext>
            </a:extLst>
          </p:cNvPr>
          <p:cNvPicPr>
            <a:picLocks noChangeAspect="1"/>
          </p:cNvPicPr>
          <p:nvPr userDrawn="1"/>
        </p:nvPicPr>
        <p:blipFill>
          <a:blip r:embed="rId3"/>
          <a:srcRect l="9373" t="17136" r="21670" b="5309"/>
          <a:stretch>
            <a:fillRect/>
          </a:stretch>
        </p:blipFill>
        <p:spPr>
          <a:xfrm>
            <a:off x="-5995" y="-1505"/>
            <a:ext cx="12197995" cy="6859505"/>
          </a:xfrm>
          <a:prstGeom prst="rect">
            <a:avLst/>
          </a:prstGeom>
          <a:ln w="12700">
            <a:miter lim="400000"/>
          </a:ln>
        </p:spPr>
      </p:pic>
      <p:graphicFrame>
        <p:nvGraphicFramePr>
          <p:cNvPr id="2" name="Object 1" hidden="1">
            <a:extLst>
              <a:ext uri="{FF2B5EF4-FFF2-40B4-BE49-F238E27FC236}">
                <a16:creationId xmlns:a16="http://schemas.microsoft.com/office/drawing/2014/main" id="{7FAE13D9-9823-455A-AECB-F15F9CFEC746}"/>
              </a:ext>
            </a:extLst>
          </p:cNvPr>
          <p:cNvGraphicFramePr>
            <a:graphicFrameLocks noChangeAspect="1"/>
          </p:cNvGraphicFramePr>
          <p:nvPr userDrawn="1">
            <p:custDataLst>
              <p:tags r:id="rId1"/>
            </p:custDataLst>
            <p:extLst>
              <p:ext uri="{D42A27DB-BD31-4B8C-83A1-F6EECF244321}">
                <p14:modId xmlns:p14="http://schemas.microsoft.com/office/powerpoint/2010/main" val="725170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7FAE13D9-9823-455A-AECB-F15F9CFEC74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7A7AB7ED-2411-4A1C-B876-086EA4555C0D}"/>
              </a:ext>
            </a:extLst>
          </p:cNvPr>
          <p:cNvSpPr/>
          <p:nvPr userDrawn="1"/>
        </p:nvSpPr>
        <p:spPr>
          <a:xfrm>
            <a:off x="1" y="-1505"/>
            <a:ext cx="12191999" cy="6858000"/>
          </a:xfrm>
          <a:prstGeom prst="rect">
            <a:avLst/>
          </a:prstGeom>
          <a:gradFill flip="none" rotWithShape="1">
            <a:gsLst>
              <a:gs pos="100000">
                <a:srgbClr val="04245E">
                  <a:alpha val="87000"/>
                </a:srgbClr>
              </a:gs>
              <a:gs pos="100000">
                <a:schemeClr val="accent1">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latin typeface="Calibri Light" panose="020F0302020204030204" pitchFamily="34" charset="0"/>
              <a:cs typeface="Calibri Light" panose="020F0302020204030204" pitchFamily="34" charset="0"/>
            </a:endParaRPr>
          </a:p>
        </p:txBody>
      </p:sp>
      <p:sp>
        <p:nvSpPr>
          <p:cNvPr id="7" name="Text Placeholder 6">
            <a:extLst>
              <a:ext uri="{FF2B5EF4-FFF2-40B4-BE49-F238E27FC236}">
                <a16:creationId xmlns:a16="http://schemas.microsoft.com/office/drawing/2014/main" id="{D8A08928-5425-4502-A906-7ABAEF696B15}"/>
              </a:ext>
            </a:extLst>
          </p:cNvPr>
          <p:cNvSpPr>
            <a:spLocks noGrp="1"/>
          </p:cNvSpPr>
          <p:nvPr>
            <p:ph type="body" sz="quarter" idx="10" hasCustomPrompt="1"/>
          </p:nvPr>
        </p:nvSpPr>
        <p:spPr>
          <a:xfrm>
            <a:off x="963613" y="2418734"/>
            <a:ext cx="10520362" cy="1211367"/>
          </a:xfrm>
          <a:prstGeom prst="rect">
            <a:avLst/>
          </a:prstGeom>
        </p:spPr>
        <p:txBody>
          <a:bodyPr anchor="ctr"/>
          <a:lstStyle>
            <a:lvl1pPr marL="0" indent="0" algn="ctr">
              <a:buNone/>
              <a:defRPr sz="5400" b="1">
                <a:solidFill>
                  <a:schemeClr val="bg1"/>
                </a:solidFill>
                <a:latin typeface="Calibri Light" panose="020F0302020204030204" pitchFamily="34" charset="0"/>
                <a:cs typeface="Calibri Light" panose="020F03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Title Presentation Here</a:t>
            </a:r>
          </a:p>
        </p:txBody>
      </p:sp>
      <p:grpSp>
        <p:nvGrpSpPr>
          <p:cNvPr id="8" name="Group 7">
            <a:extLst>
              <a:ext uri="{FF2B5EF4-FFF2-40B4-BE49-F238E27FC236}">
                <a16:creationId xmlns:a16="http://schemas.microsoft.com/office/drawing/2014/main" id="{E3BA71B1-8C7C-4F88-A923-EB92C854304D}"/>
              </a:ext>
            </a:extLst>
          </p:cNvPr>
          <p:cNvGrpSpPr/>
          <p:nvPr userDrawn="1"/>
        </p:nvGrpSpPr>
        <p:grpSpPr>
          <a:xfrm>
            <a:off x="5181600" y="4053868"/>
            <a:ext cx="1828800" cy="0"/>
            <a:chOff x="1009650" y="3680242"/>
            <a:chExt cx="1828800" cy="0"/>
          </a:xfrm>
        </p:grpSpPr>
        <p:cxnSp>
          <p:nvCxnSpPr>
            <p:cNvPr id="9" name="Straight Connector 8">
              <a:extLst>
                <a:ext uri="{FF2B5EF4-FFF2-40B4-BE49-F238E27FC236}">
                  <a16:creationId xmlns:a16="http://schemas.microsoft.com/office/drawing/2014/main" id="{4E97A882-CDCA-4B0C-A0A9-FC25417121B5}"/>
                </a:ext>
              </a:extLst>
            </p:cNvPr>
            <p:cNvCxnSpPr/>
            <p:nvPr/>
          </p:nvCxnSpPr>
          <p:spPr>
            <a:xfrm>
              <a:off x="1009650" y="3680242"/>
              <a:ext cx="1079499" cy="0"/>
            </a:xfrm>
            <a:prstGeom prst="line">
              <a:avLst/>
            </a:prstGeom>
            <a:ln w="50800">
              <a:solidFill>
                <a:srgbClr val="A5BD9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25B2189-4D6F-450E-98D6-E50A4B573D87}"/>
                </a:ext>
              </a:extLst>
            </p:cNvPr>
            <p:cNvCxnSpPr>
              <a:cxnSpLocks/>
            </p:cNvCxnSpPr>
            <p:nvPr/>
          </p:nvCxnSpPr>
          <p:spPr>
            <a:xfrm>
              <a:off x="2145838" y="3680242"/>
              <a:ext cx="41217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28A8EF7-A1D4-44ED-8846-6F1B956968A0}"/>
                </a:ext>
              </a:extLst>
            </p:cNvPr>
            <p:cNvCxnSpPr>
              <a:cxnSpLocks/>
            </p:cNvCxnSpPr>
            <p:nvPr/>
          </p:nvCxnSpPr>
          <p:spPr>
            <a:xfrm>
              <a:off x="2614699" y="3680242"/>
              <a:ext cx="223751"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4" name="Picture 13" descr="Text&#10;&#10;Description automatically generated">
            <a:extLst>
              <a:ext uri="{FF2B5EF4-FFF2-40B4-BE49-F238E27FC236}">
                <a16:creationId xmlns:a16="http://schemas.microsoft.com/office/drawing/2014/main" id="{494D4B54-4C6C-4D74-A2CD-C96C82CC5A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63174" y="5991774"/>
            <a:ext cx="2518296" cy="813818"/>
          </a:xfrm>
          <a:prstGeom prst="rect">
            <a:avLst/>
          </a:prstGeom>
        </p:spPr>
      </p:pic>
      <p:pic>
        <p:nvPicPr>
          <p:cNvPr id="6" name="Picture 5">
            <a:extLst>
              <a:ext uri="{FF2B5EF4-FFF2-40B4-BE49-F238E27FC236}">
                <a16:creationId xmlns:a16="http://schemas.microsoft.com/office/drawing/2014/main" id="{2B233BAF-3E59-4B68-98FB-0374E3BBF55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2739" y="6188353"/>
            <a:ext cx="6261135" cy="420660"/>
          </a:xfrm>
          <a:prstGeom prst="rect">
            <a:avLst/>
          </a:prstGeom>
        </p:spPr>
      </p:pic>
    </p:spTree>
    <p:extLst>
      <p:ext uri="{BB962C8B-B14F-4D97-AF65-F5344CB8AC3E}">
        <p14:creationId xmlns:p14="http://schemas.microsoft.com/office/powerpoint/2010/main" val="1271272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obile Mockup (1 Phone)">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533A503E-814B-554A-A1E0-45AE849EA203}"/>
              </a:ext>
            </a:extLst>
          </p:cNvPr>
          <p:cNvSpPr/>
          <p:nvPr userDrawn="1"/>
        </p:nvSpPr>
        <p:spPr>
          <a:xfrm rot="14233055">
            <a:off x="8366099" y="-1303020"/>
            <a:ext cx="9464040" cy="94640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FFA2AF-C602-4046-8E00-A2FD5B4D2DEA}"/>
              </a:ext>
            </a:extLst>
          </p:cNvPr>
          <p:cNvSpPr>
            <a:spLocks noGrp="1"/>
          </p:cNvSpPr>
          <p:nvPr>
            <p:ph type="title" hasCustomPrompt="1"/>
          </p:nvPr>
        </p:nvSpPr>
        <p:spPr>
          <a:xfrm>
            <a:off x="538462" y="1042807"/>
            <a:ext cx="7112404" cy="688976"/>
          </a:xfrm>
        </p:spPr>
        <p:txBody>
          <a:bodyPr anchor="t">
            <a:noAutofit/>
          </a:bodyPr>
          <a:lstStyle>
            <a:lvl1pPr marL="0" algn="l" defTabSz="914400" rtl="0" eaLnBrk="1" latinLnBrk="0" hangingPunct="1">
              <a:lnSpc>
                <a:spcPct val="90000"/>
              </a:lnSpc>
              <a:spcBef>
                <a:spcPct val="0"/>
              </a:spcBef>
              <a:buNone/>
              <a:defRPr lang="en-US" sz="4400" b="1" kern="1200" cap="all" baseline="0" dirty="0">
                <a:solidFill>
                  <a:schemeClr val="tx1"/>
                </a:solidFill>
                <a:latin typeface="Calibri" panose="020F0502020204030204" pitchFamily="34" charset="0"/>
                <a:ea typeface="+mj-ea"/>
                <a:cs typeface="Calibri" panose="020F0502020204030204" pitchFamily="34" charset="0"/>
              </a:defRPr>
            </a:lvl1pPr>
          </a:lstStyle>
          <a:p>
            <a:r>
              <a:rPr lang="en-US" dirty="0"/>
              <a:t>MOBILE</a:t>
            </a:r>
          </a:p>
        </p:txBody>
      </p:sp>
      <p:sp>
        <p:nvSpPr>
          <p:cNvPr id="14" name="Rectangle 13">
            <a:extLst>
              <a:ext uri="{FF2B5EF4-FFF2-40B4-BE49-F238E27FC236}">
                <a16:creationId xmlns:a16="http://schemas.microsoft.com/office/drawing/2014/main" id="{372E98BF-D692-DC42-BD85-EBE001B4FE48}"/>
              </a:ext>
            </a:extLst>
          </p:cNvPr>
          <p:cNvSpPr/>
          <p:nvPr userDrawn="1"/>
        </p:nvSpPr>
        <p:spPr>
          <a:xfrm>
            <a:off x="0" y="0"/>
            <a:ext cx="12192000" cy="136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26E7554B-D6E0-D84B-BE45-7471F5C6BA0D}"/>
              </a:ext>
            </a:extLst>
          </p:cNvPr>
          <p:cNvSpPr>
            <a:spLocks noGrp="1"/>
          </p:cNvSpPr>
          <p:nvPr>
            <p:ph type="body" sz="quarter" idx="13" hasCustomPrompt="1"/>
          </p:nvPr>
        </p:nvSpPr>
        <p:spPr>
          <a:xfrm>
            <a:off x="561974" y="1840405"/>
            <a:ext cx="7075771" cy="4179204"/>
          </a:xfrm>
        </p:spPr>
        <p:txBody>
          <a:bodyPr vert="horz" lIns="91440" tIns="45720" rIns="91440" bIns="45720" rtlCol="0">
            <a:normAutofit/>
          </a:bodyPr>
          <a:lstStyle>
            <a:lvl1pPr>
              <a:defRPr lang="en-US" sz="2400" dirty="0" smtClean="0">
                <a:solidFill>
                  <a:schemeClr val="tx1"/>
                </a:solidFill>
                <a:latin typeface="Calibri" panose="020F0502020204030204" pitchFamily="34" charset="0"/>
                <a:cs typeface="Calibri" panose="020F0502020204030204" pitchFamily="34" charset="0"/>
              </a:defRPr>
            </a:lvl1pPr>
            <a:lvl2pPr>
              <a:defRPr lang="en-US" sz="1800" dirty="0">
                <a:solidFill>
                  <a:schemeClr val="tx1"/>
                </a:solidFill>
                <a:latin typeface="Calibri" panose="020F0502020204030204" pitchFamily="34" charset="0"/>
                <a:cs typeface="Calibri" panose="020F0502020204030204" pitchFamily="34" charset="0"/>
              </a:defRPr>
            </a:lvl2pPr>
          </a:lstStyle>
          <a:p>
            <a:pPr lvl="0">
              <a:buClr>
                <a:schemeClr val="accent3"/>
              </a:buCl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p>
          <a:p>
            <a:pPr lvl="1">
              <a:buClr>
                <a:schemeClr val="accent3"/>
              </a:buClr>
              <a:buSzPct val="150000"/>
              <a:buFont typeface="STIXGeneral-Regular" pitchFamily="2" charset="2"/>
              <a:buChar char="⎯"/>
            </a:pP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a:p>
            <a:pPr lvl="1">
              <a:buClr>
                <a:schemeClr val="accent3"/>
              </a:buClr>
              <a:buSzPct val="150000"/>
              <a:buFont typeface="STIXGeneral-Regular" pitchFamily="2" charset="2"/>
              <a:buChar char="⎯"/>
            </a:pPr>
            <a:endParaRPr lang="en-US" dirty="0"/>
          </a:p>
        </p:txBody>
      </p:sp>
      <p:sp>
        <p:nvSpPr>
          <p:cNvPr id="23" name="Oval 22">
            <a:extLst>
              <a:ext uri="{FF2B5EF4-FFF2-40B4-BE49-F238E27FC236}">
                <a16:creationId xmlns:a16="http://schemas.microsoft.com/office/drawing/2014/main" id="{834183F2-F6DA-874B-9B80-399ED8DE88F8}"/>
              </a:ext>
            </a:extLst>
          </p:cNvPr>
          <p:cNvSpPr/>
          <p:nvPr userDrawn="1"/>
        </p:nvSpPr>
        <p:spPr>
          <a:xfrm>
            <a:off x="11445923" y="6131540"/>
            <a:ext cx="1057835" cy="10578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D55AE1B-1927-A442-A5C1-5A31B9B1D8C9}"/>
              </a:ext>
            </a:extLst>
          </p:cNvPr>
          <p:cNvSpPr/>
          <p:nvPr userDrawn="1"/>
        </p:nvSpPr>
        <p:spPr>
          <a:xfrm rot="5400000">
            <a:off x="-3362663" y="3350796"/>
            <a:ext cx="6858002" cy="1371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5" name="Picture 14" descr="A picture containing drawing&#10;&#10;Description automatically generated">
            <a:extLst>
              <a:ext uri="{FF2B5EF4-FFF2-40B4-BE49-F238E27FC236}">
                <a16:creationId xmlns:a16="http://schemas.microsoft.com/office/drawing/2014/main" id="{37ADA63D-248B-374A-B1ED-C7BC257295C1}"/>
              </a:ext>
            </a:extLst>
          </p:cNvPr>
          <p:cNvPicPr>
            <a:picLocks noChangeAspect="1"/>
          </p:cNvPicPr>
          <p:nvPr userDrawn="1"/>
        </p:nvPicPr>
        <p:blipFill>
          <a:blip r:embed="rId2"/>
          <a:stretch>
            <a:fillRect/>
          </a:stretch>
        </p:blipFill>
        <p:spPr>
          <a:xfrm>
            <a:off x="256964" y="6251539"/>
            <a:ext cx="672360" cy="425828"/>
          </a:xfrm>
          <a:prstGeom prst="rect">
            <a:avLst/>
          </a:prstGeom>
        </p:spPr>
      </p:pic>
      <p:grpSp>
        <p:nvGrpSpPr>
          <p:cNvPr id="33" name="Group 32">
            <a:extLst>
              <a:ext uri="{FF2B5EF4-FFF2-40B4-BE49-F238E27FC236}">
                <a16:creationId xmlns:a16="http://schemas.microsoft.com/office/drawing/2014/main" id="{008A21F0-2F63-2441-8AD7-89C2BF243636}"/>
              </a:ext>
            </a:extLst>
          </p:cNvPr>
          <p:cNvGrpSpPr/>
          <p:nvPr userDrawn="1"/>
        </p:nvGrpSpPr>
        <p:grpSpPr>
          <a:xfrm>
            <a:off x="7860778" y="432327"/>
            <a:ext cx="3072716" cy="5819212"/>
            <a:chOff x="5963240" y="429054"/>
            <a:chExt cx="2847135" cy="5391999"/>
          </a:xfrm>
        </p:grpSpPr>
        <p:pic>
          <p:nvPicPr>
            <p:cNvPr id="34" name="Picture 33" descr="A picture containing sitting, monitor, phone, cellphone&#10;&#10;Description automatically generated">
              <a:extLst>
                <a:ext uri="{FF2B5EF4-FFF2-40B4-BE49-F238E27FC236}">
                  <a16:creationId xmlns:a16="http://schemas.microsoft.com/office/drawing/2014/main" id="{69534096-E4E8-BB41-9A76-4EC67B6C1BB8}"/>
                </a:ext>
              </a:extLst>
            </p:cNvPr>
            <p:cNvPicPr>
              <a:picLocks noChangeAspect="1"/>
            </p:cNvPicPr>
            <p:nvPr userDrawn="1"/>
          </p:nvPicPr>
          <p:blipFill rotWithShape="1">
            <a:blip r:embed="rId3"/>
            <a:srcRect l="33596" t="10030" r="34133" b="11346"/>
            <a:stretch/>
          </p:blipFill>
          <p:spPr>
            <a:xfrm>
              <a:off x="5963240" y="429054"/>
              <a:ext cx="2847135" cy="5391999"/>
            </a:xfrm>
            <a:prstGeom prst="rect">
              <a:avLst/>
            </a:prstGeom>
          </p:spPr>
        </p:pic>
        <p:cxnSp>
          <p:nvCxnSpPr>
            <p:cNvPr id="35" name="Straight Connector 34">
              <a:extLst>
                <a:ext uri="{FF2B5EF4-FFF2-40B4-BE49-F238E27FC236}">
                  <a16:creationId xmlns:a16="http://schemas.microsoft.com/office/drawing/2014/main" id="{6C80FF28-03CD-984A-91A0-C429575F259C}"/>
                </a:ext>
              </a:extLst>
            </p:cNvPr>
            <p:cNvCxnSpPr/>
            <p:nvPr userDrawn="1"/>
          </p:nvCxnSpPr>
          <p:spPr>
            <a:xfrm>
              <a:off x="7051431" y="5523295"/>
              <a:ext cx="744415" cy="0"/>
            </a:xfrm>
            <a:prstGeom prst="line">
              <a:avLst/>
            </a:prstGeom>
            <a:ln w="28575" cap="rnd"/>
          </p:spPr>
          <p:style>
            <a:lnRef idx="1">
              <a:schemeClr val="dk1"/>
            </a:lnRef>
            <a:fillRef idx="0">
              <a:schemeClr val="dk1"/>
            </a:fillRef>
            <a:effectRef idx="0">
              <a:schemeClr val="dk1"/>
            </a:effectRef>
            <a:fontRef idx="minor">
              <a:schemeClr val="tx1"/>
            </a:fontRef>
          </p:style>
        </p:cxnSp>
      </p:grpSp>
      <p:sp>
        <p:nvSpPr>
          <p:cNvPr id="36" name="Picture Placeholder 3">
            <a:extLst>
              <a:ext uri="{FF2B5EF4-FFF2-40B4-BE49-F238E27FC236}">
                <a16:creationId xmlns:a16="http://schemas.microsoft.com/office/drawing/2014/main" id="{4D9A995B-17DF-794C-9592-917C1946806D}"/>
              </a:ext>
            </a:extLst>
          </p:cNvPr>
          <p:cNvSpPr>
            <a:spLocks noGrp="1"/>
          </p:cNvSpPr>
          <p:nvPr>
            <p:ph type="pic" sz="quarter" idx="15" hasCustomPrompt="1"/>
          </p:nvPr>
        </p:nvSpPr>
        <p:spPr>
          <a:xfrm>
            <a:off x="8233646" y="958906"/>
            <a:ext cx="2451888" cy="4791676"/>
          </a:xfrm>
        </p:spPr>
        <p:txBody>
          <a:bodyPr anchor="ctr"/>
          <a:lstStyle>
            <a:lvl1pPr marL="0" indent="0" algn="ctr">
              <a:buNone/>
              <a:defRPr sz="3200" b="1">
                <a:solidFill>
                  <a:schemeClr val="bg1"/>
                </a:solidFill>
                <a:latin typeface="Calibri" panose="020F0502020204030204" pitchFamily="34" charset="0"/>
                <a:cs typeface="Calibri" panose="020F0502020204030204" pitchFamily="34" charset="0"/>
              </a:defRPr>
            </a:lvl1pPr>
          </a:lstStyle>
          <a:p>
            <a:r>
              <a:rPr lang="en-US" dirty="0"/>
              <a:t>PHOTO</a:t>
            </a:r>
          </a:p>
        </p:txBody>
      </p:sp>
      <p:sp>
        <p:nvSpPr>
          <p:cNvPr id="17" name="Rectangle 16">
            <a:extLst>
              <a:ext uri="{FF2B5EF4-FFF2-40B4-BE49-F238E27FC236}">
                <a16:creationId xmlns:a16="http://schemas.microsoft.com/office/drawing/2014/main" id="{0BDBCFAE-4491-A34E-92B2-74F1D83FFE1F}"/>
              </a:ext>
            </a:extLst>
          </p:cNvPr>
          <p:cNvSpPr/>
          <p:nvPr userDrawn="1"/>
        </p:nvSpPr>
        <p:spPr>
          <a:xfrm>
            <a:off x="1123388" y="6431146"/>
            <a:ext cx="1922322" cy="246221"/>
          </a:xfrm>
          <a:prstGeom prst="rect">
            <a:avLst/>
          </a:prstGeom>
        </p:spPr>
        <p:txBody>
          <a:bodyPr wrap="none">
            <a:spAutoFit/>
          </a:bodyPr>
          <a:lstStyle/>
          <a:p>
            <a:pPr lvl="0" algn="r"/>
            <a:r>
              <a:rPr lang="en-US" sz="1000" b="0" i="0" dirty="0">
                <a:solidFill>
                  <a:schemeClr val="tx1">
                    <a:lumMod val="65000"/>
                    <a:lumOff val="35000"/>
                  </a:schemeClr>
                </a:solidFill>
                <a:latin typeface="Calibri" panose="020F0502020204030204" pitchFamily="34" charset="0"/>
                <a:cs typeface="Calibri" panose="020F0502020204030204" pitchFamily="34" charset="0"/>
              </a:rPr>
              <a:t>IntraSee, a Gideon Taylor division</a:t>
            </a:r>
          </a:p>
        </p:txBody>
      </p:sp>
    </p:spTree>
    <p:extLst>
      <p:ext uri="{BB962C8B-B14F-4D97-AF65-F5344CB8AC3E}">
        <p14:creationId xmlns:p14="http://schemas.microsoft.com/office/powerpoint/2010/main" val="2323538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04F2542-1FB4-47C0-8D50-C0EE3B2AFA58}"/>
              </a:ext>
            </a:extLst>
          </p:cNvPr>
          <p:cNvSpPr>
            <a:spLocks noGrp="1"/>
          </p:cNvSpPr>
          <p:nvPr>
            <p:ph type="body" sz="quarter" idx="10" hasCustomPrompt="1"/>
          </p:nvPr>
        </p:nvSpPr>
        <p:spPr>
          <a:xfrm>
            <a:off x="371475" y="361434"/>
            <a:ext cx="11449050" cy="584200"/>
          </a:xfrm>
          <a:prstGeom prst="rect">
            <a:avLst/>
          </a:prstGeom>
        </p:spPr>
        <p:txBody>
          <a:bodyPr/>
          <a:lstStyle>
            <a:lvl1pPr marL="0" indent="0" algn="ctr" defTabSz="914400" rtl="0" eaLnBrk="1" latinLnBrk="0" hangingPunct="1">
              <a:lnSpc>
                <a:spcPct val="100000"/>
              </a:lnSpc>
              <a:spcBef>
                <a:spcPts val="0"/>
              </a:spcBef>
              <a:buNone/>
              <a:defRPr lang="en-US" sz="3600" b="1" kern="1200" dirty="0" smtClean="0">
                <a:solidFill>
                  <a:schemeClr val="tx1"/>
                </a:solidFill>
                <a:latin typeface="Calibri" panose="020F0502020204030204" pitchFamily="34" charset="0"/>
                <a:ea typeface="+mn-ea"/>
                <a:cs typeface="Calibri" panose="020F0502020204030204" pitchFamily="34" charset="0"/>
              </a:defRPr>
            </a:lvl1pPr>
            <a:lvl2pPr marL="0" indent="0" algn="ctr" defTabSz="914400" rtl="0" eaLnBrk="1" latinLnBrk="0" hangingPunct="1">
              <a:buNone/>
              <a:defRPr lang="en-US" sz="3200" b="1" kern="1200" dirty="0" smtClean="0">
                <a:solidFill>
                  <a:schemeClr val="tx1"/>
                </a:solidFill>
                <a:latin typeface="+mn-lt"/>
                <a:ea typeface="+mn-ea"/>
                <a:cs typeface="+mn-cs"/>
              </a:defRPr>
            </a:lvl2pPr>
            <a:lvl3pPr marL="0" indent="0" algn="ctr" defTabSz="914400" rtl="0" eaLnBrk="1" latinLnBrk="0" hangingPunct="1">
              <a:buNone/>
              <a:defRPr lang="en-US" sz="3200" b="1" kern="1200" dirty="0" smtClean="0">
                <a:solidFill>
                  <a:schemeClr val="tx1"/>
                </a:solidFill>
                <a:latin typeface="+mn-lt"/>
                <a:ea typeface="+mn-ea"/>
                <a:cs typeface="+mn-cs"/>
              </a:defRPr>
            </a:lvl3pPr>
            <a:lvl4pPr marL="0" indent="0" algn="ctr" defTabSz="914400" rtl="0" eaLnBrk="1" latinLnBrk="0" hangingPunct="1">
              <a:buNone/>
              <a:defRPr lang="en-US" sz="3200" b="1" kern="1200" dirty="0" smtClean="0">
                <a:solidFill>
                  <a:schemeClr val="tx1"/>
                </a:solidFill>
                <a:latin typeface="+mn-lt"/>
                <a:ea typeface="+mn-ea"/>
                <a:cs typeface="+mn-cs"/>
              </a:defRPr>
            </a:lvl4pPr>
            <a:lvl5pPr marL="0" indent="0" algn="ctr" defTabSz="914400" rtl="0" eaLnBrk="1" latinLnBrk="0" hangingPunct="1">
              <a:buNone/>
              <a:defRPr lang="en-ID" sz="3200" b="1" kern="1200" dirty="0">
                <a:solidFill>
                  <a:schemeClr val="tx1"/>
                </a:solidFill>
                <a:latin typeface="+mn-lt"/>
                <a:ea typeface="+mn-ea"/>
                <a:cs typeface="+mn-cs"/>
              </a:defRPr>
            </a:lvl5pPr>
          </a:lstStyle>
          <a:p>
            <a:pPr lvl="0"/>
            <a:r>
              <a:rPr lang="en-ID"/>
              <a:t>Your Awesome Text Here</a:t>
            </a:r>
          </a:p>
        </p:txBody>
      </p:sp>
      <p:grpSp>
        <p:nvGrpSpPr>
          <p:cNvPr id="4" name="Group 3">
            <a:extLst>
              <a:ext uri="{FF2B5EF4-FFF2-40B4-BE49-F238E27FC236}">
                <a16:creationId xmlns:a16="http://schemas.microsoft.com/office/drawing/2014/main" id="{9562E4EE-FB87-444A-86A0-D151EDEFA952}"/>
              </a:ext>
            </a:extLst>
          </p:cNvPr>
          <p:cNvGrpSpPr/>
          <p:nvPr userDrawn="1"/>
        </p:nvGrpSpPr>
        <p:grpSpPr>
          <a:xfrm>
            <a:off x="5181600" y="1108075"/>
            <a:ext cx="1828800" cy="0"/>
            <a:chOff x="3662680" y="1257300"/>
            <a:chExt cx="2639060" cy="0"/>
          </a:xfrm>
        </p:grpSpPr>
        <p:cxnSp>
          <p:nvCxnSpPr>
            <p:cNvPr id="5" name="Straight Connector 4">
              <a:extLst>
                <a:ext uri="{FF2B5EF4-FFF2-40B4-BE49-F238E27FC236}">
                  <a16:creationId xmlns:a16="http://schemas.microsoft.com/office/drawing/2014/main" id="{DEDA2D44-9526-4E56-A54D-09E451DB51E6}"/>
                </a:ext>
              </a:extLst>
            </p:cNvPr>
            <p:cNvCxnSpPr/>
            <p:nvPr/>
          </p:nvCxnSpPr>
          <p:spPr>
            <a:xfrm>
              <a:off x="3662680" y="1257300"/>
              <a:ext cx="1557777"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E9310A4-D9C2-4F74-B14E-15D261488E76}"/>
                </a:ext>
              </a:extLst>
            </p:cNvPr>
            <p:cNvCxnSpPr>
              <a:cxnSpLocks/>
            </p:cNvCxnSpPr>
            <p:nvPr/>
          </p:nvCxnSpPr>
          <p:spPr>
            <a:xfrm>
              <a:off x="5302262" y="1257300"/>
              <a:ext cx="594787" cy="0"/>
            </a:xfrm>
            <a:prstGeom prst="line">
              <a:avLst/>
            </a:prstGeom>
            <a:ln w="50800">
              <a:solidFill>
                <a:srgbClr val="A5BD9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AA01598-1756-4F4E-82B2-E5716721CAFC}"/>
                </a:ext>
              </a:extLst>
            </p:cNvPr>
            <p:cNvCxnSpPr>
              <a:cxnSpLocks/>
            </p:cNvCxnSpPr>
            <p:nvPr/>
          </p:nvCxnSpPr>
          <p:spPr>
            <a:xfrm>
              <a:off x="5978855" y="1257300"/>
              <a:ext cx="322885"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8" name="Text Placeholder 7">
            <a:extLst>
              <a:ext uri="{FF2B5EF4-FFF2-40B4-BE49-F238E27FC236}">
                <a16:creationId xmlns:a16="http://schemas.microsoft.com/office/drawing/2014/main" id="{BD95FC50-0436-4331-9B91-25AD52742F3D}"/>
              </a:ext>
            </a:extLst>
          </p:cNvPr>
          <p:cNvSpPr>
            <a:spLocks noGrp="1"/>
          </p:cNvSpPr>
          <p:nvPr>
            <p:ph type="body" sz="quarter" idx="11"/>
          </p:nvPr>
        </p:nvSpPr>
        <p:spPr>
          <a:xfrm>
            <a:off x="1168400" y="1625889"/>
            <a:ext cx="9855200" cy="3878263"/>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DEA5C517-E813-4810-9B67-910907AEA8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370" y="6123710"/>
            <a:ext cx="6174026" cy="685242"/>
          </a:xfrm>
          <a:prstGeom prst="rect">
            <a:avLst/>
          </a:prstGeom>
        </p:spPr>
      </p:pic>
    </p:spTree>
    <p:extLst>
      <p:ext uri="{BB962C8B-B14F-4D97-AF65-F5344CB8AC3E}">
        <p14:creationId xmlns:p14="http://schemas.microsoft.com/office/powerpoint/2010/main" val="59151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04F2542-1FB4-47C0-8D50-C0EE3B2AFA58}"/>
              </a:ext>
            </a:extLst>
          </p:cNvPr>
          <p:cNvSpPr>
            <a:spLocks noGrp="1"/>
          </p:cNvSpPr>
          <p:nvPr>
            <p:ph type="body" sz="quarter" idx="10" hasCustomPrompt="1"/>
          </p:nvPr>
        </p:nvSpPr>
        <p:spPr>
          <a:xfrm>
            <a:off x="371475" y="361434"/>
            <a:ext cx="11449050" cy="584200"/>
          </a:xfrm>
          <a:prstGeom prst="rect">
            <a:avLst/>
          </a:prstGeom>
        </p:spPr>
        <p:txBody>
          <a:bodyPr/>
          <a:lstStyle>
            <a:lvl1pPr marL="0" indent="0" algn="ctr" defTabSz="914400" rtl="0" eaLnBrk="1" latinLnBrk="0" hangingPunct="1">
              <a:lnSpc>
                <a:spcPct val="100000"/>
              </a:lnSpc>
              <a:spcBef>
                <a:spcPts val="0"/>
              </a:spcBef>
              <a:buNone/>
              <a:defRPr lang="en-US" sz="3600" b="1" kern="1200" dirty="0" smtClean="0">
                <a:solidFill>
                  <a:schemeClr val="tx1"/>
                </a:solidFill>
                <a:latin typeface="Calibri" panose="020F0502020204030204" pitchFamily="34" charset="0"/>
                <a:ea typeface="+mn-ea"/>
                <a:cs typeface="Calibri" panose="020F0502020204030204" pitchFamily="34" charset="0"/>
              </a:defRPr>
            </a:lvl1pPr>
            <a:lvl2pPr marL="0" indent="0" algn="ctr" defTabSz="914400" rtl="0" eaLnBrk="1" latinLnBrk="0" hangingPunct="1">
              <a:buNone/>
              <a:defRPr lang="en-US" sz="3200" b="1" kern="1200" dirty="0" smtClean="0">
                <a:solidFill>
                  <a:schemeClr val="tx1"/>
                </a:solidFill>
                <a:latin typeface="+mn-lt"/>
                <a:ea typeface="+mn-ea"/>
                <a:cs typeface="+mn-cs"/>
              </a:defRPr>
            </a:lvl2pPr>
            <a:lvl3pPr marL="0" indent="0" algn="ctr" defTabSz="914400" rtl="0" eaLnBrk="1" latinLnBrk="0" hangingPunct="1">
              <a:buNone/>
              <a:defRPr lang="en-US" sz="3200" b="1" kern="1200" dirty="0" smtClean="0">
                <a:solidFill>
                  <a:schemeClr val="tx1"/>
                </a:solidFill>
                <a:latin typeface="+mn-lt"/>
                <a:ea typeface="+mn-ea"/>
                <a:cs typeface="+mn-cs"/>
              </a:defRPr>
            </a:lvl3pPr>
            <a:lvl4pPr marL="0" indent="0" algn="ctr" defTabSz="914400" rtl="0" eaLnBrk="1" latinLnBrk="0" hangingPunct="1">
              <a:buNone/>
              <a:defRPr lang="en-US" sz="3200" b="1" kern="1200" dirty="0" smtClean="0">
                <a:solidFill>
                  <a:schemeClr val="tx1"/>
                </a:solidFill>
                <a:latin typeface="+mn-lt"/>
                <a:ea typeface="+mn-ea"/>
                <a:cs typeface="+mn-cs"/>
              </a:defRPr>
            </a:lvl4pPr>
            <a:lvl5pPr marL="0" indent="0" algn="ctr" defTabSz="914400" rtl="0" eaLnBrk="1" latinLnBrk="0" hangingPunct="1">
              <a:buNone/>
              <a:defRPr lang="en-ID" sz="3200" b="1" kern="1200" dirty="0">
                <a:solidFill>
                  <a:schemeClr val="tx1"/>
                </a:solidFill>
                <a:latin typeface="+mn-lt"/>
                <a:ea typeface="+mn-ea"/>
                <a:cs typeface="+mn-cs"/>
              </a:defRPr>
            </a:lvl5pPr>
          </a:lstStyle>
          <a:p>
            <a:pPr lvl="0"/>
            <a:r>
              <a:rPr lang="en-ID" dirty="0"/>
              <a:t>Your Awesome Text Here</a:t>
            </a:r>
          </a:p>
        </p:txBody>
      </p:sp>
      <p:grpSp>
        <p:nvGrpSpPr>
          <p:cNvPr id="4" name="Group 3">
            <a:extLst>
              <a:ext uri="{FF2B5EF4-FFF2-40B4-BE49-F238E27FC236}">
                <a16:creationId xmlns:a16="http://schemas.microsoft.com/office/drawing/2014/main" id="{9562E4EE-FB87-444A-86A0-D151EDEFA952}"/>
              </a:ext>
            </a:extLst>
          </p:cNvPr>
          <p:cNvGrpSpPr/>
          <p:nvPr userDrawn="1"/>
        </p:nvGrpSpPr>
        <p:grpSpPr>
          <a:xfrm>
            <a:off x="5181600" y="1108075"/>
            <a:ext cx="1828800" cy="0"/>
            <a:chOff x="3662680" y="1257300"/>
            <a:chExt cx="2639060" cy="0"/>
          </a:xfrm>
        </p:grpSpPr>
        <p:cxnSp>
          <p:nvCxnSpPr>
            <p:cNvPr id="5" name="Straight Connector 4">
              <a:extLst>
                <a:ext uri="{FF2B5EF4-FFF2-40B4-BE49-F238E27FC236}">
                  <a16:creationId xmlns:a16="http://schemas.microsoft.com/office/drawing/2014/main" id="{DEDA2D44-9526-4E56-A54D-09E451DB51E6}"/>
                </a:ext>
              </a:extLst>
            </p:cNvPr>
            <p:cNvCxnSpPr/>
            <p:nvPr/>
          </p:nvCxnSpPr>
          <p:spPr>
            <a:xfrm>
              <a:off x="3662680" y="1257300"/>
              <a:ext cx="1557777"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E9310A4-D9C2-4F74-B14E-15D261488E76}"/>
                </a:ext>
              </a:extLst>
            </p:cNvPr>
            <p:cNvCxnSpPr>
              <a:cxnSpLocks/>
            </p:cNvCxnSpPr>
            <p:nvPr/>
          </p:nvCxnSpPr>
          <p:spPr>
            <a:xfrm>
              <a:off x="5302262" y="1257300"/>
              <a:ext cx="59478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AA01598-1756-4F4E-82B2-E5716721CAFC}"/>
                </a:ext>
              </a:extLst>
            </p:cNvPr>
            <p:cNvCxnSpPr>
              <a:cxnSpLocks/>
            </p:cNvCxnSpPr>
            <p:nvPr/>
          </p:nvCxnSpPr>
          <p:spPr>
            <a:xfrm>
              <a:off x="5978855" y="1257300"/>
              <a:ext cx="322885"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07415E95-36D3-F9D6-2CB4-A40F3E9610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579" y="6358874"/>
            <a:ext cx="5486400" cy="368608"/>
          </a:xfrm>
          <a:prstGeom prst="rect">
            <a:avLst/>
          </a:prstGeom>
        </p:spPr>
      </p:pic>
    </p:spTree>
    <p:extLst>
      <p:ext uri="{BB962C8B-B14F-4D97-AF65-F5344CB8AC3E}">
        <p14:creationId xmlns:p14="http://schemas.microsoft.com/office/powerpoint/2010/main" val="3467521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FAE13D9-9823-455A-AECB-F15F9CFEC746}"/>
              </a:ext>
            </a:extLst>
          </p:cNvPr>
          <p:cNvGraphicFramePr>
            <a:graphicFrameLocks noChangeAspect="1"/>
          </p:cNvGraphicFramePr>
          <p:nvPr userDrawn="1">
            <p:custDataLst>
              <p:tags r:id="rId1"/>
            </p:custDataLst>
            <p:extLst>
              <p:ext uri="{D42A27DB-BD31-4B8C-83A1-F6EECF244321}">
                <p14:modId xmlns:p14="http://schemas.microsoft.com/office/powerpoint/2010/main" val="4025359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 name="Object 1" hidden="1">
                        <a:extLst>
                          <a:ext uri="{FF2B5EF4-FFF2-40B4-BE49-F238E27FC236}">
                            <a16:creationId xmlns:a16="http://schemas.microsoft.com/office/drawing/2014/main" id="{7FAE13D9-9823-455A-AECB-F15F9CFEC7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4" descr="Man With Headphones Facing Computer Monitor">
            <a:extLst>
              <a:ext uri="{FF2B5EF4-FFF2-40B4-BE49-F238E27FC236}">
                <a16:creationId xmlns:a16="http://schemas.microsoft.com/office/drawing/2014/main" id="{5BB3C346-DD9B-470E-98E6-CD49570D231A}"/>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4802" t="25592" r="5503" b="716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A7AB7ED-2411-4A1C-B876-086EA4555C0D}"/>
              </a:ext>
            </a:extLst>
          </p:cNvPr>
          <p:cNvSpPr/>
          <p:nvPr userDrawn="1"/>
        </p:nvSpPr>
        <p:spPr>
          <a:xfrm>
            <a:off x="-1" y="0"/>
            <a:ext cx="12191999" cy="6858000"/>
          </a:xfrm>
          <a:prstGeom prst="rect">
            <a:avLst/>
          </a:prstGeom>
          <a:gradFill flip="none" rotWithShape="1">
            <a:gsLst>
              <a:gs pos="100000">
                <a:srgbClr val="04245E">
                  <a:alpha val="87000"/>
                </a:srgbClr>
              </a:gs>
              <a:gs pos="100000">
                <a:schemeClr val="accent1">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8" name="Group 7">
            <a:extLst>
              <a:ext uri="{FF2B5EF4-FFF2-40B4-BE49-F238E27FC236}">
                <a16:creationId xmlns:a16="http://schemas.microsoft.com/office/drawing/2014/main" id="{E3BA71B1-8C7C-4F88-A923-EB92C854304D}"/>
              </a:ext>
            </a:extLst>
          </p:cNvPr>
          <p:cNvGrpSpPr/>
          <p:nvPr userDrawn="1"/>
        </p:nvGrpSpPr>
        <p:grpSpPr>
          <a:xfrm>
            <a:off x="5181600" y="1171184"/>
            <a:ext cx="1828800" cy="0"/>
            <a:chOff x="1009650" y="3680242"/>
            <a:chExt cx="1828800" cy="0"/>
          </a:xfrm>
        </p:grpSpPr>
        <p:cxnSp>
          <p:nvCxnSpPr>
            <p:cNvPr id="9" name="Straight Connector 8">
              <a:extLst>
                <a:ext uri="{FF2B5EF4-FFF2-40B4-BE49-F238E27FC236}">
                  <a16:creationId xmlns:a16="http://schemas.microsoft.com/office/drawing/2014/main" id="{4E97A882-CDCA-4B0C-A0A9-FC25417121B5}"/>
                </a:ext>
              </a:extLst>
            </p:cNvPr>
            <p:cNvCxnSpPr/>
            <p:nvPr/>
          </p:nvCxnSpPr>
          <p:spPr>
            <a:xfrm>
              <a:off x="1009650" y="3680242"/>
              <a:ext cx="1079499" cy="0"/>
            </a:xfrm>
            <a:prstGeom prst="line">
              <a:avLst/>
            </a:prstGeom>
            <a:ln w="50800">
              <a:solidFill>
                <a:srgbClr val="A5BD9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25B2189-4D6F-450E-98D6-E50A4B573D87}"/>
                </a:ext>
              </a:extLst>
            </p:cNvPr>
            <p:cNvCxnSpPr>
              <a:cxnSpLocks/>
            </p:cNvCxnSpPr>
            <p:nvPr/>
          </p:nvCxnSpPr>
          <p:spPr>
            <a:xfrm>
              <a:off x="2145838" y="3680242"/>
              <a:ext cx="41217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28A8EF7-A1D4-44ED-8846-6F1B956968A0}"/>
                </a:ext>
              </a:extLst>
            </p:cNvPr>
            <p:cNvCxnSpPr>
              <a:cxnSpLocks/>
            </p:cNvCxnSpPr>
            <p:nvPr/>
          </p:nvCxnSpPr>
          <p:spPr>
            <a:xfrm>
              <a:off x="2614699" y="3680242"/>
              <a:ext cx="223751"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3" name="Text Placeholder 8">
            <a:extLst>
              <a:ext uri="{FF2B5EF4-FFF2-40B4-BE49-F238E27FC236}">
                <a16:creationId xmlns:a16="http://schemas.microsoft.com/office/drawing/2014/main" id="{D95A7740-8558-430A-82BF-CA2C2C5B5476}"/>
              </a:ext>
            </a:extLst>
          </p:cNvPr>
          <p:cNvSpPr>
            <a:spLocks noGrp="1"/>
          </p:cNvSpPr>
          <p:nvPr>
            <p:ph type="body" sz="quarter" idx="10" hasCustomPrompt="1"/>
          </p:nvPr>
        </p:nvSpPr>
        <p:spPr>
          <a:xfrm>
            <a:off x="371475" y="361434"/>
            <a:ext cx="11449050" cy="584200"/>
          </a:xfrm>
          <a:prstGeom prst="rect">
            <a:avLst/>
          </a:prstGeom>
        </p:spPr>
        <p:txBody>
          <a:bodyPr/>
          <a:lstStyle>
            <a:lvl1pPr marL="0" indent="0" algn="ctr" defTabSz="914400" rtl="0" eaLnBrk="1" latinLnBrk="0" hangingPunct="1">
              <a:lnSpc>
                <a:spcPct val="100000"/>
              </a:lnSpc>
              <a:spcBef>
                <a:spcPts val="0"/>
              </a:spcBef>
              <a:buNone/>
              <a:defRPr lang="en-US" sz="3200" b="1" kern="1200" dirty="0" smtClean="0">
                <a:solidFill>
                  <a:schemeClr val="bg1"/>
                </a:solidFill>
                <a:latin typeface="+mn-lt"/>
                <a:ea typeface="+mn-ea"/>
                <a:cs typeface="+mn-cs"/>
              </a:defRPr>
            </a:lvl1pPr>
            <a:lvl2pPr marL="0" indent="0" algn="ctr" defTabSz="914400" rtl="0" eaLnBrk="1" latinLnBrk="0" hangingPunct="1">
              <a:buNone/>
              <a:defRPr lang="en-US" sz="3200" b="1" kern="1200" dirty="0" smtClean="0">
                <a:solidFill>
                  <a:schemeClr val="tx1"/>
                </a:solidFill>
                <a:latin typeface="+mn-lt"/>
                <a:ea typeface="+mn-ea"/>
                <a:cs typeface="+mn-cs"/>
              </a:defRPr>
            </a:lvl2pPr>
            <a:lvl3pPr marL="0" indent="0" algn="ctr" defTabSz="914400" rtl="0" eaLnBrk="1" latinLnBrk="0" hangingPunct="1">
              <a:buNone/>
              <a:defRPr lang="en-US" sz="3200" b="1" kern="1200" dirty="0" smtClean="0">
                <a:solidFill>
                  <a:schemeClr val="tx1"/>
                </a:solidFill>
                <a:latin typeface="+mn-lt"/>
                <a:ea typeface="+mn-ea"/>
                <a:cs typeface="+mn-cs"/>
              </a:defRPr>
            </a:lvl3pPr>
            <a:lvl4pPr marL="0" indent="0" algn="ctr" defTabSz="914400" rtl="0" eaLnBrk="1" latinLnBrk="0" hangingPunct="1">
              <a:buNone/>
              <a:defRPr lang="en-US" sz="3200" b="1" kern="1200" dirty="0" smtClean="0">
                <a:solidFill>
                  <a:schemeClr val="tx1"/>
                </a:solidFill>
                <a:latin typeface="+mn-lt"/>
                <a:ea typeface="+mn-ea"/>
                <a:cs typeface="+mn-cs"/>
              </a:defRPr>
            </a:lvl4pPr>
            <a:lvl5pPr marL="0" indent="0" algn="ctr" defTabSz="914400" rtl="0" eaLnBrk="1" latinLnBrk="0" hangingPunct="1">
              <a:buNone/>
              <a:defRPr lang="en-ID" sz="3200" b="1" kern="1200" dirty="0">
                <a:solidFill>
                  <a:schemeClr val="tx1"/>
                </a:solidFill>
                <a:latin typeface="+mn-lt"/>
                <a:ea typeface="+mn-ea"/>
                <a:cs typeface="+mn-cs"/>
              </a:defRPr>
            </a:lvl5pPr>
          </a:lstStyle>
          <a:p>
            <a:pPr lvl="0"/>
            <a:r>
              <a:rPr lang="en-ID"/>
              <a:t>Your Awesome Text Here</a:t>
            </a:r>
          </a:p>
        </p:txBody>
      </p:sp>
      <p:pic>
        <p:nvPicPr>
          <p:cNvPr id="14" name="Picture 13">
            <a:extLst>
              <a:ext uri="{FF2B5EF4-FFF2-40B4-BE49-F238E27FC236}">
                <a16:creationId xmlns:a16="http://schemas.microsoft.com/office/drawing/2014/main" id="{DCBF636C-0F00-ECD2-F730-93C68846526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49" y="6254969"/>
            <a:ext cx="5486400" cy="368608"/>
          </a:xfrm>
          <a:prstGeom prst="rect">
            <a:avLst/>
          </a:prstGeom>
        </p:spPr>
      </p:pic>
    </p:spTree>
    <p:extLst>
      <p:ext uri="{BB962C8B-B14F-4D97-AF65-F5344CB8AC3E}">
        <p14:creationId xmlns:p14="http://schemas.microsoft.com/office/powerpoint/2010/main" val="885297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3" name="dmitri-popov-173676.jpg" descr="dmitri-popov-173676.jpg">
            <a:extLst>
              <a:ext uri="{FF2B5EF4-FFF2-40B4-BE49-F238E27FC236}">
                <a16:creationId xmlns:a16="http://schemas.microsoft.com/office/drawing/2014/main" id="{302F3C97-ABD3-4DF6-8F4E-CBC8E3896973}"/>
              </a:ext>
            </a:extLst>
          </p:cNvPr>
          <p:cNvPicPr>
            <a:picLocks noChangeAspect="1"/>
          </p:cNvPicPr>
          <p:nvPr userDrawn="1"/>
        </p:nvPicPr>
        <p:blipFill>
          <a:blip r:embed="rId3"/>
          <a:srcRect l="9373" t="17136" r="21670" b="5309"/>
          <a:stretch>
            <a:fillRect/>
          </a:stretch>
        </p:blipFill>
        <p:spPr>
          <a:xfrm>
            <a:off x="1" y="1"/>
            <a:ext cx="12195318" cy="6858000"/>
          </a:xfrm>
          <a:prstGeom prst="rect">
            <a:avLst/>
          </a:prstGeom>
          <a:ln w="12700">
            <a:miter lim="400000"/>
          </a:ln>
        </p:spPr>
      </p:pic>
      <p:graphicFrame>
        <p:nvGraphicFramePr>
          <p:cNvPr id="2" name="Object 1" hidden="1">
            <a:extLst>
              <a:ext uri="{FF2B5EF4-FFF2-40B4-BE49-F238E27FC236}">
                <a16:creationId xmlns:a16="http://schemas.microsoft.com/office/drawing/2014/main" id="{7FAE13D9-9823-455A-AECB-F15F9CFEC746}"/>
              </a:ext>
            </a:extLst>
          </p:cNvPr>
          <p:cNvGraphicFramePr>
            <a:graphicFrameLocks noChangeAspect="1"/>
          </p:cNvGraphicFramePr>
          <p:nvPr userDrawn="1">
            <p:custDataLst>
              <p:tags r:id="rId1"/>
            </p:custDataLst>
            <p:extLst>
              <p:ext uri="{D42A27DB-BD31-4B8C-83A1-F6EECF244321}">
                <p14:modId xmlns:p14="http://schemas.microsoft.com/office/powerpoint/2010/main" val="725170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7FAE13D9-9823-455A-AECB-F15F9CFEC74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7A7AB7ED-2411-4A1C-B876-086EA4555C0D}"/>
              </a:ext>
            </a:extLst>
          </p:cNvPr>
          <p:cNvSpPr/>
          <p:nvPr userDrawn="1"/>
        </p:nvSpPr>
        <p:spPr>
          <a:xfrm>
            <a:off x="1" y="0"/>
            <a:ext cx="12191999" cy="6858000"/>
          </a:xfrm>
          <a:prstGeom prst="rect">
            <a:avLst/>
          </a:prstGeom>
          <a:gradFill flip="none" rotWithShape="1">
            <a:gsLst>
              <a:gs pos="100000">
                <a:srgbClr val="04245E">
                  <a:alpha val="87000"/>
                </a:srgbClr>
              </a:gs>
              <a:gs pos="100000">
                <a:schemeClr val="accent1">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7" name="Text Placeholder 6">
            <a:extLst>
              <a:ext uri="{FF2B5EF4-FFF2-40B4-BE49-F238E27FC236}">
                <a16:creationId xmlns:a16="http://schemas.microsoft.com/office/drawing/2014/main" id="{D8A08928-5425-4502-A906-7ABAEF696B15}"/>
              </a:ext>
            </a:extLst>
          </p:cNvPr>
          <p:cNvSpPr>
            <a:spLocks noGrp="1"/>
          </p:cNvSpPr>
          <p:nvPr>
            <p:ph type="body" sz="quarter" idx="10" hasCustomPrompt="1"/>
          </p:nvPr>
        </p:nvSpPr>
        <p:spPr>
          <a:xfrm>
            <a:off x="963613" y="2169354"/>
            <a:ext cx="10520362" cy="1211367"/>
          </a:xfrm>
          <a:prstGeom prst="rect">
            <a:avLst/>
          </a:prstGeom>
        </p:spPr>
        <p:txBody>
          <a:bodyPr anchor="ctr"/>
          <a:lstStyle>
            <a:lvl1pPr marL="0" indent="0" algn="ctr">
              <a:buNone/>
              <a:defRPr sz="4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Title Presentation Here</a:t>
            </a:r>
          </a:p>
        </p:txBody>
      </p:sp>
      <p:grpSp>
        <p:nvGrpSpPr>
          <p:cNvPr id="8" name="Group 7">
            <a:extLst>
              <a:ext uri="{FF2B5EF4-FFF2-40B4-BE49-F238E27FC236}">
                <a16:creationId xmlns:a16="http://schemas.microsoft.com/office/drawing/2014/main" id="{E3BA71B1-8C7C-4F88-A923-EB92C854304D}"/>
              </a:ext>
            </a:extLst>
          </p:cNvPr>
          <p:cNvGrpSpPr/>
          <p:nvPr userDrawn="1"/>
        </p:nvGrpSpPr>
        <p:grpSpPr>
          <a:xfrm>
            <a:off x="5181600" y="3536636"/>
            <a:ext cx="1828800" cy="0"/>
            <a:chOff x="1009650" y="3680242"/>
            <a:chExt cx="1828800" cy="0"/>
          </a:xfrm>
        </p:grpSpPr>
        <p:cxnSp>
          <p:nvCxnSpPr>
            <p:cNvPr id="9" name="Straight Connector 8">
              <a:extLst>
                <a:ext uri="{FF2B5EF4-FFF2-40B4-BE49-F238E27FC236}">
                  <a16:creationId xmlns:a16="http://schemas.microsoft.com/office/drawing/2014/main" id="{4E97A882-CDCA-4B0C-A0A9-FC25417121B5}"/>
                </a:ext>
              </a:extLst>
            </p:cNvPr>
            <p:cNvCxnSpPr/>
            <p:nvPr/>
          </p:nvCxnSpPr>
          <p:spPr>
            <a:xfrm>
              <a:off x="1009650" y="3680242"/>
              <a:ext cx="1079499" cy="0"/>
            </a:xfrm>
            <a:prstGeom prst="line">
              <a:avLst/>
            </a:prstGeom>
            <a:ln w="50800">
              <a:solidFill>
                <a:srgbClr val="A5BD9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25B2189-4D6F-450E-98D6-E50A4B573D87}"/>
                </a:ext>
              </a:extLst>
            </p:cNvPr>
            <p:cNvCxnSpPr>
              <a:cxnSpLocks/>
            </p:cNvCxnSpPr>
            <p:nvPr/>
          </p:nvCxnSpPr>
          <p:spPr>
            <a:xfrm>
              <a:off x="2145838" y="3680242"/>
              <a:ext cx="41217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28A8EF7-A1D4-44ED-8846-6F1B956968A0}"/>
                </a:ext>
              </a:extLst>
            </p:cNvPr>
            <p:cNvCxnSpPr>
              <a:cxnSpLocks/>
            </p:cNvCxnSpPr>
            <p:nvPr/>
          </p:nvCxnSpPr>
          <p:spPr>
            <a:xfrm>
              <a:off x="2614699" y="3680242"/>
              <a:ext cx="223751"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6" name="Picture 5" descr="Text&#10;&#10;Description automatically generated">
            <a:extLst>
              <a:ext uri="{FF2B5EF4-FFF2-40B4-BE49-F238E27FC236}">
                <a16:creationId xmlns:a16="http://schemas.microsoft.com/office/drawing/2014/main" id="{D5CB7ADE-3CA6-4899-88E9-700E63DE6E7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37708" y="5946659"/>
            <a:ext cx="2820074" cy="911341"/>
          </a:xfrm>
          <a:prstGeom prst="rect">
            <a:avLst/>
          </a:prstGeom>
        </p:spPr>
      </p:pic>
      <p:pic>
        <p:nvPicPr>
          <p:cNvPr id="5" name="Picture 4">
            <a:extLst>
              <a:ext uri="{FF2B5EF4-FFF2-40B4-BE49-F238E27FC236}">
                <a16:creationId xmlns:a16="http://schemas.microsoft.com/office/drawing/2014/main" id="{36924168-911D-6178-031A-D88059BE991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4949" y="6254969"/>
            <a:ext cx="5486400" cy="368608"/>
          </a:xfrm>
          <a:prstGeom prst="rect">
            <a:avLst/>
          </a:prstGeom>
        </p:spPr>
      </p:pic>
    </p:spTree>
    <p:extLst>
      <p:ext uri="{BB962C8B-B14F-4D97-AF65-F5344CB8AC3E}">
        <p14:creationId xmlns:p14="http://schemas.microsoft.com/office/powerpoint/2010/main" val="1501018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FAE13D9-9823-455A-AECB-F15F9CFEC746}"/>
              </a:ext>
            </a:extLst>
          </p:cNvPr>
          <p:cNvGraphicFramePr>
            <a:graphicFrameLocks noChangeAspect="1"/>
          </p:cNvGraphicFramePr>
          <p:nvPr userDrawn="1">
            <p:custDataLst>
              <p:tags r:id="rId1"/>
            </p:custDataLst>
            <p:extLst>
              <p:ext uri="{D42A27DB-BD31-4B8C-83A1-F6EECF244321}">
                <p14:modId xmlns:p14="http://schemas.microsoft.com/office/powerpoint/2010/main" val="725170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 name="Object 1" hidden="1">
                        <a:extLst>
                          <a:ext uri="{FF2B5EF4-FFF2-40B4-BE49-F238E27FC236}">
                            <a16:creationId xmlns:a16="http://schemas.microsoft.com/office/drawing/2014/main" id="{7FAE13D9-9823-455A-AECB-F15F9CFEC7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4" descr="Man With Headphones Facing Computer Monitor">
            <a:extLst>
              <a:ext uri="{FF2B5EF4-FFF2-40B4-BE49-F238E27FC236}">
                <a16:creationId xmlns:a16="http://schemas.microsoft.com/office/drawing/2014/main" id="{5BB3C346-DD9B-470E-98E6-CD49570D231A}"/>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4802" t="25592" r="5503" b="716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A7AB7ED-2411-4A1C-B876-086EA4555C0D}"/>
              </a:ext>
            </a:extLst>
          </p:cNvPr>
          <p:cNvSpPr/>
          <p:nvPr userDrawn="1"/>
        </p:nvSpPr>
        <p:spPr>
          <a:xfrm>
            <a:off x="-1" y="0"/>
            <a:ext cx="12191999" cy="6858000"/>
          </a:xfrm>
          <a:prstGeom prst="rect">
            <a:avLst/>
          </a:prstGeom>
          <a:gradFill flip="none" rotWithShape="1">
            <a:gsLst>
              <a:gs pos="100000">
                <a:srgbClr val="04245E">
                  <a:alpha val="87000"/>
                </a:srgbClr>
              </a:gs>
              <a:gs pos="100000">
                <a:schemeClr val="accent1">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Text Placeholder 6">
            <a:extLst>
              <a:ext uri="{FF2B5EF4-FFF2-40B4-BE49-F238E27FC236}">
                <a16:creationId xmlns:a16="http://schemas.microsoft.com/office/drawing/2014/main" id="{D8A08928-5425-4502-A906-7ABAEF696B15}"/>
              </a:ext>
            </a:extLst>
          </p:cNvPr>
          <p:cNvSpPr>
            <a:spLocks noGrp="1"/>
          </p:cNvSpPr>
          <p:nvPr>
            <p:ph type="body" sz="quarter" idx="10" hasCustomPrompt="1"/>
          </p:nvPr>
        </p:nvSpPr>
        <p:spPr>
          <a:xfrm>
            <a:off x="963613" y="2418734"/>
            <a:ext cx="10520362" cy="1211367"/>
          </a:xfrm>
          <a:prstGeom prst="rect">
            <a:avLst/>
          </a:prstGeom>
        </p:spPr>
        <p:txBody>
          <a:bodyPr anchor="ctr"/>
          <a:lstStyle>
            <a:lvl1pPr marL="0" indent="0" algn="ctr">
              <a:buNone/>
              <a:defRPr sz="5400" b="1">
                <a:solidFill>
                  <a:schemeClr val="bg1"/>
                </a:solidFill>
                <a:latin typeface="Calibri Light" panose="020F0302020204030204" pitchFamily="34" charset="0"/>
                <a:cs typeface="Calibri Light" panose="020F03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Title Presentation Here</a:t>
            </a:r>
          </a:p>
        </p:txBody>
      </p:sp>
      <p:grpSp>
        <p:nvGrpSpPr>
          <p:cNvPr id="8" name="Group 7">
            <a:extLst>
              <a:ext uri="{FF2B5EF4-FFF2-40B4-BE49-F238E27FC236}">
                <a16:creationId xmlns:a16="http://schemas.microsoft.com/office/drawing/2014/main" id="{E3BA71B1-8C7C-4F88-A923-EB92C854304D}"/>
              </a:ext>
            </a:extLst>
          </p:cNvPr>
          <p:cNvGrpSpPr/>
          <p:nvPr userDrawn="1"/>
        </p:nvGrpSpPr>
        <p:grpSpPr>
          <a:xfrm>
            <a:off x="5181600" y="4053868"/>
            <a:ext cx="1828800" cy="0"/>
            <a:chOff x="1009650" y="3680242"/>
            <a:chExt cx="1828800" cy="0"/>
          </a:xfrm>
        </p:grpSpPr>
        <p:cxnSp>
          <p:nvCxnSpPr>
            <p:cNvPr id="9" name="Straight Connector 8">
              <a:extLst>
                <a:ext uri="{FF2B5EF4-FFF2-40B4-BE49-F238E27FC236}">
                  <a16:creationId xmlns:a16="http://schemas.microsoft.com/office/drawing/2014/main" id="{4E97A882-CDCA-4B0C-A0A9-FC25417121B5}"/>
                </a:ext>
              </a:extLst>
            </p:cNvPr>
            <p:cNvCxnSpPr/>
            <p:nvPr/>
          </p:nvCxnSpPr>
          <p:spPr>
            <a:xfrm>
              <a:off x="1009650" y="3680242"/>
              <a:ext cx="1079499" cy="0"/>
            </a:xfrm>
            <a:prstGeom prst="line">
              <a:avLst/>
            </a:prstGeom>
            <a:ln w="50800">
              <a:solidFill>
                <a:srgbClr val="A5BD9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25B2189-4D6F-450E-98D6-E50A4B573D87}"/>
                </a:ext>
              </a:extLst>
            </p:cNvPr>
            <p:cNvCxnSpPr>
              <a:cxnSpLocks/>
            </p:cNvCxnSpPr>
            <p:nvPr/>
          </p:nvCxnSpPr>
          <p:spPr>
            <a:xfrm>
              <a:off x="2145838" y="3680242"/>
              <a:ext cx="41217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28A8EF7-A1D4-44ED-8846-6F1B956968A0}"/>
                </a:ext>
              </a:extLst>
            </p:cNvPr>
            <p:cNvCxnSpPr>
              <a:cxnSpLocks/>
            </p:cNvCxnSpPr>
            <p:nvPr/>
          </p:nvCxnSpPr>
          <p:spPr>
            <a:xfrm>
              <a:off x="2614699" y="3680242"/>
              <a:ext cx="223751"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2" name="Picture 11" descr="A black and white sign&#10;&#10;Description automatically generated with low confidence">
            <a:extLst>
              <a:ext uri="{FF2B5EF4-FFF2-40B4-BE49-F238E27FC236}">
                <a16:creationId xmlns:a16="http://schemas.microsoft.com/office/drawing/2014/main" id="{ED8A1E86-B233-4FA6-8397-5C1CBEED920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94258" y="4987250"/>
            <a:ext cx="4803484" cy="671120"/>
          </a:xfrm>
          <a:prstGeom prst="rect">
            <a:avLst/>
          </a:prstGeom>
        </p:spPr>
      </p:pic>
    </p:spTree>
    <p:extLst>
      <p:ext uri="{BB962C8B-B14F-4D97-AF65-F5344CB8AC3E}">
        <p14:creationId xmlns:p14="http://schemas.microsoft.com/office/powerpoint/2010/main" val="2121344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489E3-3699-BD0F-BD82-6F9E7B7E04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579" y="6340402"/>
            <a:ext cx="5486400" cy="368608"/>
          </a:xfrm>
          <a:prstGeom prst="rect">
            <a:avLst/>
          </a:prstGeom>
        </p:spPr>
      </p:pic>
    </p:spTree>
    <p:extLst>
      <p:ext uri="{BB962C8B-B14F-4D97-AF65-F5344CB8AC3E}">
        <p14:creationId xmlns:p14="http://schemas.microsoft.com/office/powerpoint/2010/main" val="5689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758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1161F67-2238-45BF-90EE-3005ED550EE1}"/>
              </a:ext>
            </a:extLst>
          </p:cNvPr>
          <p:cNvSpPr>
            <a:spLocks noGrp="1"/>
          </p:cNvSpPr>
          <p:nvPr>
            <p:ph type="pic" sz="quarter" idx="10"/>
          </p:nvPr>
        </p:nvSpPr>
        <p:spPr>
          <a:xfrm>
            <a:off x="0" y="0"/>
            <a:ext cx="12192000" cy="6121400"/>
          </a:xfrm>
          <a:custGeom>
            <a:avLst/>
            <a:gdLst>
              <a:gd name="connsiteX0" fmla="*/ 0 w 12192000"/>
              <a:gd name="connsiteY0" fmla="*/ 0 h 6121400"/>
              <a:gd name="connsiteX1" fmla="*/ 12192000 w 12192000"/>
              <a:gd name="connsiteY1" fmla="*/ 0 h 6121400"/>
              <a:gd name="connsiteX2" fmla="*/ 12192000 w 12192000"/>
              <a:gd name="connsiteY2" fmla="*/ 6121400 h 6121400"/>
              <a:gd name="connsiteX3" fmla="*/ 0 w 12192000"/>
              <a:gd name="connsiteY3" fmla="*/ 6121400 h 6121400"/>
            </a:gdLst>
            <a:ahLst/>
            <a:cxnLst>
              <a:cxn ang="0">
                <a:pos x="connsiteX0" y="connsiteY0"/>
              </a:cxn>
              <a:cxn ang="0">
                <a:pos x="connsiteX1" y="connsiteY1"/>
              </a:cxn>
              <a:cxn ang="0">
                <a:pos x="connsiteX2" y="connsiteY2"/>
              </a:cxn>
              <a:cxn ang="0">
                <a:pos x="connsiteX3" y="connsiteY3"/>
              </a:cxn>
            </a:cxnLst>
            <a:rect l="l" t="t" r="r" b="b"/>
            <a:pathLst>
              <a:path w="12192000" h="6121400">
                <a:moveTo>
                  <a:pt x="0" y="0"/>
                </a:moveTo>
                <a:lnTo>
                  <a:pt x="12192000" y="0"/>
                </a:lnTo>
                <a:lnTo>
                  <a:pt x="12192000" y="6121400"/>
                </a:lnTo>
                <a:lnTo>
                  <a:pt x="0" y="6121400"/>
                </a:lnTo>
                <a:close/>
              </a:path>
            </a:pathLst>
          </a:custGeom>
        </p:spPr>
        <p:txBody>
          <a:bodyPr wrap="square">
            <a:noAutofit/>
          </a:bodyPr>
          <a:lstStyle/>
          <a:p>
            <a:endParaRPr lang="en-ID" dirty="0"/>
          </a:p>
        </p:txBody>
      </p:sp>
      <p:pic>
        <p:nvPicPr>
          <p:cNvPr id="5" name="Picture 4">
            <a:extLst>
              <a:ext uri="{FF2B5EF4-FFF2-40B4-BE49-F238E27FC236}">
                <a16:creationId xmlns:a16="http://schemas.microsoft.com/office/drawing/2014/main" id="{BA437884-A0B7-473C-9EFE-37F0292CED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704" y="6229724"/>
            <a:ext cx="6261135" cy="420660"/>
          </a:xfrm>
          <a:prstGeom prst="rect">
            <a:avLst/>
          </a:prstGeom>
        </p:spPr>
      </p:pic>
    </p:spTree>
    <p:extLst>
      <p:ext uri="{BB962C8B-B14F-4D97-AF65-F5344CB8AC3E}">
        <p14:creationId xmlns:p14="http://schemas.microsoft.com/office/powerpoint/2010/main" val="1103766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325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77AD154-7893-46D5-A232-5622CF54728B}"/>
              </a:ext>
            </a:extLst>
          </p:cNvPr>
          <p:cNvSpPr txBox="1"/>
          <p:nvPr userDrawn="1"/>
        </p:nvSpPr>
        <p:spPr>
          <a:xfrm>
            <a:off x="5315155" y="6407008"/>
            <a:ext cx="6096000" cy="253916"/>
          </a:xfrm>
          <a:prstGeom prst="rect">
            <a:avLst/>
          </a:prstGeom>
          <a:noFill/>
        </p:spPr>
        <p:txBody>
          <a:bodyPr wrap="square" anchor="ctr">
            <a:spAutoFit/>
          </a:bodyPr>
          <a:lstStyle/>
          <a:p>
            <a:pPr algn="r"/>
            <a:r>
              <a:rPr lang="en-GB" sz="1050" dirty="0">
                <a:solidFill>
                  <a:schemeClr val="bg1">
                    <a:lumMod val="65000"/>
                  </a:schemeClr>
                </a:solidFill>
                <a:latin typeface="Calibri" panose="020F0502020204030204" pitchFamily="34" charset="0"/>
                <a:cs typeface="Calibri" panose="020F0502020204030204" pitchFamily="34" charset="0"/>
              </a:rPr>
              <a:t>Copyright © 2022 Gideon Taylor Consulting. All Rights Reserved</a:t>
            </a:r>
          </a:p>
        </p:txBody>
      </p:sp>
      <p:sp>
        <p:nvSpPr>
          <p:cNvPr id="21" name="Rectangle 20">
            <a:extLst>
              <a:ext uri="{FF2B5EF4-FFF2-40B4-BE49-F238E27FC236}">
                <a16:creationId xmlns:a16="http://schemas.microsoft.com/office/drawing/2014/main" id="{8955A5F2-11E5-4ADF-85C1-4B6DDD88603C}"/>
              </a:ext>
            </a:extLst>
          </p:cNvPr>
          <p:cNvSpPr/>
          <p:nvPr userDrawn="1"/>
        </p:nvSpPr>
        <p:spPr>
          <a:xfrm>
            <a:off x="11528697" y="6322580"/>
            <a:ext cx="45719" cy="5354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Slide Number Placeholder 5">
            <a:extLst>
              <a:ext uri="{FF2B5EF4-FFF2-40B4-BE49-F238E27FC236}">
                <a16:creationId xmlns:a16="http://schemas.microsoft.com/office/drawing/2014/main" id="{9D479531-32BB-4D08-A2D0-FD31FC8AF118}"/>
              </a:ext>
            </a:extLst>
          </p:cNvPr>
          <p:cNvSpPr txBox="1">
            <a:spLocks/>
          </p:cNvSpPr>
          <p:nvPr userDrawn="1"/>
        </p:nvSpPr>
        <p:spPr>
          <a:xfrm>
            <a:off x="11522329" y="6406546"/>
            <a:ext cx="428091" cy="25366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B6B7AA-CC88-4A3E-89CD-AC7C139C3015}" type="slidenum">
              <a:rPr lang="en-ID" sz="1400" b="1" smtClean="0">
                <a:solidFill>
                  <a:schemeClr val="accent1"/>
                </a:solidFill>
                <a:latin typeface="Calibri" panose="020F0502020204030204" pitchFamily="34" charset="0"/>
                <a:cs typeface="Calibri" panose="020F0502020204030204" pitchFamily="34" charset="0"/>
              </a:rPr>
              <a:pPr/>
              <a:t>‹#›</a:t>
            </a:fld>
            <a:endParaRPr lang="en-ID" sz="14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527553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60" r:id="rId4"/>
    <p:sldLayoutId id="2147483687" r:id="rId5"/>
    <p:sldLayoutId id="2147483701" r:id="rId6"/>
    <p:sldLayoutId id="2147483653" r:id="rId7"/>
    <p:sldLayoutId id="214748370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CC9945A-3FC3-EAF5-C3F8-D202E5452690}"/>
              </a:ext>
            </a:extLst>
          </p:cNvPr>
          <p:cNvSpPr txBox="1"/>
          <p:nvPr userDrawn="1"/>
        </p:nvSpPr>
        <p:spPr>
          <a:xfrm>
            <a:off x="5315155" y="6407008"/>
            <a:ext cx="6096000" cy="253916"/>
          </a:xfrm>
          <a:prstGeom prst="rect">
            <a:avLst/>
          </a:prstGeom>
          <a:noFill/>
        </p:spPr>
        <p:txBody>
          <a:bodyPr wrap="square" anchor="ctr">
            <a:spAutoFit/>
          </a:bodyPr>
          <a:lstStyle/>
          <a:p>
            <a:pPr algn="r"/>
            <a:r>
              <a:rPr lang="en-GB" sz="1050" dirty="0">
                <a:solidFill>
                  <a:schemeClr val="bg1">
                    <a:lumMod val="65000"/>
                  </a:schemeClr>
                </a:solidFill>
                <a:latin typeface="Calibri" panose="020F0502020204030204" pitchFamily="34" charset="0"/>
                <a:cs typeface="Calibri" panose="020F0502020204030204" pitchFamily="34" charset="0"/>
              </a:rPr>
              <a:t>Copyright © 2022 Gideon Taylor Consulting. All Rights Reserved</a:t>
            </a:r>
          </a:p>
        </p:txBody>
      </p:sp>
      <p:sp>
        <p:nvSpPr>
          <p:cNvPr id="8" name="Rectangle 7">
            <a:extLst>
              <a:ext uri="{FF2B5EF4-FFF2-40B4-BE49-F238E27FC236}">
                <a16:creationId xmlns:a16="http://schemas.microsoft.com/office/drawing/2014/main" id="{D376AE09-A1B2-731B-0A48-6FE98178FECA}"/>
              </a:ext>
            </a:extLst>
          </p:cNvPr>
          <p:cNvSpPr/>
          <p:nvPr userDrawn="1"/>
        </p:nvSpPr>
        <p:spPr>
          <a:xfrm>
            <a:off x="11528697" y="6322580"/>
            <a:ext cx="45719" cy="5354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Slide Number Placeholder 5">
            <a:extLst>
              <a:ext uri="{FF2B5EF4-FFF2-40B4-BE49-F238E27FC236}">
                <a16:creationId xmlns:a16="http://schemas.microsoft.com/office/drawing/2014/main" id="{E2BE1560-BA8B-05EC-808A-7CE3B86738F0}"/>
              </a:ext>
            </a:extLst>
          </p:cNvPr>
          <p:cNvSpPr txBox="1">
            <a:spLocks/>
          </p:cNvSpPr>
          <p:nvPr userDrawn="1"/>
        </p:nvSpPr>
        <p:spPr>
          <a:xfrm>
            <a:off x="11522329" y="6406546"/>
            <a:ext cx="428091" cy="25366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B6B7AA-CC88-4A3E-89CD-AC7C139C3015}" type="slidenum">
              <a:rPr lang="en-ID" sz="1400" b="1" smtClean="0">
                <a:solidFill>
                  <a:schemeClr val="accent1"/>
                </a:solidFill>
                <a:latin typeface="Calibri" panose="020F0502020204030204" pitchFamily="34" charset="0"/>
                <a:cs typeface="Calibri" panose="020F0502020204030204" pitchFamily="34" charset="0"/>
              </a:rPr>
              <a:pPr/>
              <a:t>‹#›</a:t>
            </a:fld>
            <a:endParaRPr lang="en-ID" sz="1400" b="1"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825372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9" r:id="rId8"/>
    <p:sldLayoutId id="214748370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1.jpeg"/><Relationship Id="rId5" Type="http://schemas.openxmlformats.org/officeDocument/2006/relationships/image" Target="../media/image2.emf"/><Relationship Id="rId4" Type="http://schemas.openxmlformats.org/officeDocument/2006/relationships/oleObject" Target="../embeddings/oleObject5.bin"/><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17.gif"/><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youtu.be/KAmtUe_XgoQ"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svg"/><Relationship Id="rId3" Type="http://schemas.openxmlformats.org/officeDocument/2006/relationships/notesSlide" Target="../notesSlides/notesSlide26.xml"/><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slideLayout" Target="../slideLayouts/slideLayout6.xml"/><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tags" Target="../tags/tag8.xml"/><Relationship Id="rId6" Type="http://schemas.openxmlformats.org/officeDocument/2006/relationships/image" Target="../media/image2.emf"/><Relationship Id="rId11" Type="http://schemas.openxmlformats.org/officeDocument/2006/relationships/image" Target="../media/image49.png"/><Relationship Id="rId5" Type="http://schemas.openxmlformats.org/officeDocument/2006/relationships/oleObject" Target="../embeddings/oleObject6.bin"/><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4.jpeg"/><Relationship Id="rId9" Type="http://schemas.openxmlformats.org/officeDocument/2006/relationships/image" Target="../media/image47.png"/><Relationship Id="rId1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chart" Target="../charts/chart2.xml"/><Relationship Id="rId7" Type="http://schemas.openxmlformats.org/officeDocument/2006/relationships/image" Target="../media/image71.svg"/><Relationship Id="rId12" Type="http://schemas.openxmlformats.org/officeDocument/2006/relationships/image" Target="../media/image76.png"/><Relationship Id="rId17" Type="http://schemas.openxmlformats.org/officeDocument/2006/relationships/image" Target="../media/image81.svg"/><Relationship Id="rId2" Type="http://schemas.openxmlformats.org/officeDocument/2006/relationships/image" Target="../media/image68.jpeg"/><Relationship Id="rId16"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5.svg"/><Relationship Id="rId5" Type="http://schemas.microsoft.com/office/2007/relationships/hdphoto" Target="../media/hdphoto1.wdp"/><Relationship Id="rId15" Type="http://schemas.openxmlformats.org/officeDocument/2006/relationships/image" Target="../media/image79.sv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svg"/><Relationship Id="rId1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3.jpeg"/><Relationship Id="rId1" Type="http://schemas.openxmlformats.org/officeDocument/2006/relationships/slideLayout" Target="../slideLayouts/slideLayout5.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 Id="rId9"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9F5AD-D623-413D-816E-CEB5C1C6AE40}"/>
              </a:ext>
            </a:extLst>
          </p:cNvPr>
          <p:cNvSpPr>
            <a:spLocks noGrp="1"/>
          </p:cNvSpPr>
          <p:nvPr>
            <p:ph type="body" sz="quarter" idx="10"/>
          </p:nvPr>
        </p:nvSpPr>
        <p:spPr>
          <a:xfrm>
            <a:off x="510322" y="1841854"/>
            <a:ext cx="11171355" cy="1211367"/>
          </a:xfrm>
        </p:spPr>
        <p:txBody>
          <a:bodyPr lIns="91440" tIns="45720" rIns="91440" bIns="45720" anchor="ctr"/>
          <a:lstStyle/>
          <a:p>
            <a:pPr>
              <a:lnSpc>
                <a:spcPct val="100000"/>
              </a:lnSpc>
              <a:spcAft>
                <a:spcPts val="1800"/>
              </a:spcAft>
            </a:pPr>
            <a:r>
              <a:rPr lang="en-US" sz="4000" dirty="0">
                <a:latin typeface="Calibri"/>
                <a:ea typeface="Open Sans"/>
                <a:cs typeface="Calibri"/>
              </a:rPr>
              <a:t>Down the Rabbit Hole: </a:t>
            </a:r>
            <a:br>
              <a:rPr lang="en-US" sz="4000" dirty="0">
                <a:latin typeface="Calibri"/>
                <a:ea typeface="Open Sans"/>
                <a:cs typeface="Calibri"/>
              </a:rPr>
            </a:br>
            <a:r>
              <a:rPr lang="en-US" sz="4000" dirty="0">
                <a:latin typeface="Calibri"/>
                <a:ea typeface="Open Sans"/>
                <a:cs typeface="Calibri"/>
              </a:rPr>
              <a:t>Electronic Forms and Business Process Automation</a:t>
            </a:r>
            <a:endParaRPr lang="en-US" sz="4000" dirty="0">
              <a:latin typeface="Calibri" panose="020F0502020204030204" pitchFamily="34" charset="0"/>
              <a:ea typeface="Open Sans"/>
              <a:cs typeface="Calibri" panose="020F0502020204030204" pitchFamily="34" charset="0"/>
            </a:endParaRPr>
          </a:p>
        </p:txBody>
      </p:sp>
      <p:sp>
        <p:nvSpPr>
          <p:cNvPr id="3" name="Text Placeholder 1">
            <a:extLst>
              <a:ext uri="{FF2B5EF4-FFF2-40B4-BE49-F238E27FC236}">
                <a16:creationId xmlns:a16="http://schemas.microsoft.com/office/drawing/2014/main" id="{7995C259-8F03-443A-A612-30737B103961}"/>
              </a:ext>
            </a:extLst>
          </p:cNvPr>
          <p:cNvSpPr txBox="1">
            <a:spLocks/>
          </p:cNvSpPr>
          <p:nvPr/>
        </p:nvSpPr>
        <p:spPr>
          <a:xfrm>
            <a:off x="835819" y="3967255"/>
            <a:ext cx="10520362" cy="1211367"/>
          </a:xfrm>
          <a:prstGeom prst="rect">
            <a:avLst/>
          </a:prstGeom>
        </p:spPr>
        <p:txBody>
          <a:bodyPr lIns="91440" tIns="45720" rIns="91440" bIns="45720" anchor="ctr"/>
          <a:lstStyle>
            <a:lvl1pPr marL="0" indent="0" algn="ctr" defTabSz="914400" rtl="0" eaLnBrk="1" latinLnBrk="0" hangingPunct="1">
              <a:lnSpc>
                <a:spcPct val="90000"/>
              </a:lnSpc>
              <a:spcBef>
                <a:spcPts val="1000"/>
              </a:spcBef>
              <a:buFont typeface="Arial" panose="020B0604020202020204" pitchFamily="34" charset="0"/>
              <a:buNone/>
              <a:defRPr sz="4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8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Open Sans"/>
              <a:cs typeface="Calibri" panose="020F0502020204030204" pitchFamily="34" charset="0"/>
            </a:endParaRPr>
          </a:p>
        </p:txBody>
      </p:sp>
      <p:sp>
        <p:nvSpPr>
          <p:cNvPr id="4" name="Text Placeholder 1">
            <a:extLst>
              <a:ext uri="{FF2B5EF4-FFF2-40B4-BE49-F238E27FC236}">
                <a16:creationId xmlns:a16="http://schemas.microsoft.com/office/drawing/2014/main" id="{2CF8C134-8480-4C3E-9020-E49BEF8CAE4D}"/>
              </a:ext>
            </a:extLst>
          </p:cNvPr>
          <p:cNvSpPr txBox="1">
            <a:spLocks/>
          </p:cNvSpPr>
          <p:nvPr/>
        </p:nvSpPr>
        <p:spPr>
          <a:xfrm>
            <a:off x="835819" y="4102847"/>
            <a:ext cx="10520362" cy="1010266"/>
          </a:xfrm>
          <a:prstGeom prst="rect">
            <a:avLst/>
          </a:prstGeom>
        </p:spPr>
        <p:txBody>
          <a:bodyPr lIns="91440" tIns="45720" rIns="91440" bIns="45720" anchor="ctr"/>
          <a:lstStyle>
            <a:lvl1pPr marL="0" indent="0" algn="ctr" defTabSz="914400" rtl="0" eaLnBrk="1" latinLnBrk="0" hangingPunct="1">
              <a:lnSpc>
                <a:spcPct val="90000"/>
              </a:lnSpc>
              <a:spcBef>
                <a:spcPts val="1000"/>
              </a:spcBef>
              <a:buFont typeface="Arial" panose="020B0604020202020204" pitchFamily="34" charset="0"/>
              <a:buNone/>
              <a:defRPr sz="4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u="none" strike="noStrike" kern="1200" cap="none" spc="0" normalizeH="0" baseline="0" noProof="0" dirty="0">
                <a:ln>
                  <a:noFill/>
                </a:ln>
                <a:solidFill>
                  <a:srgbClr val="DF6706"/>
                </a:solidFill>
                <a:effectLst/>
                <a:uLnTx/>
                <a:uFillTx/>
                <a:latin typeface="Calibri"/>
                <a:ea typeface="Open Sans"/>
                <a:cs typeface="Calibri"/>
              </a:rPr>
              <a:t>AZ CUPA-HR Conference</a:t>
            </a:r>
            <a:br>
              <a:rPr kumimoji="0" lang="en-US" sz="3600" b="1" u="none" strike="noStrike" kern="1200" cap="none" spc="0" normalizeH="0" baseline="0" noProof="0" dirty="0">
                <a:ln>
                  <a:noFill/>
                </a:ln>
                <a:solidFill>
                  <a:srgbClr val="DF6706"/>
                </a:solidFill>
                <a:effectLst/>
                <a:uLnTx/>
                <a:uFillTx/>
                <a:latin typeface="Calibri"/>
                <a:ea typeface="Open Sans"/>
                <a:cs typeface="Calibri"/>
              </a:rPr>
            </a:br>
            <a:r>
              <a:rPr kumimoji="0" lang="en-US" sz="3600" b="1" u="none" strike="noStrike" kern="1200" cap="none" spc="0" normalizeH="0" baseline="0" noProof="0" dirty="0">
                <a:ln>
                  <a:noFill/>
                </a:ln>
                <a:solidFill>
                  <a:srgbClr val="DF6706"/>
                </a:solidFill>
                <a:effectLst/>
                <a:uLnTx/>
                <a:uFillTx/>
                <a:latin typeface="Calibri"/>
                <a:ea typeface="Open Sans"/>
                <a:cs typeface="Calibri"/>
              </a:rPr>
              <a:t>July 12, 2022</a:t>
            </a:r>
          </a:p>
        </p:txBody>
      </p:sp>
    </p:spTree>
    <p:extLst>
      <p:ext uri="{BB962C8B-B14F-4D97-AF65-F5344CB8AC3E}">
        <p14:creationId xmlns:p14="http://schemas.microsoft.com/office/powerpoint/2010/main" val="2619743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B727C3-0AF9-6FF3-C413-BA4304AD7F94}"/>
              </a:ext>
            </a:extLst>
          </p:cNvPr>
          <p:cNvSpPr>
            <a:spLocks noGrp="1"/>
          </p:cNvSpPr>
          <p:nvPr>
            <p:ph type="body" sz="quarter" idx="10"/>
          </p:nvPr>
        </p:nvSpPr>
        <p:spPr/>
        <p:txBody>
          <a:bodyPr/>
          <a:lstStyle/>
          <a:p>
            <a:r>
              <a:rPr lang="en-US" dirty="0"/>
              <a:t>Calculating the Cost of the Status Quo</a:t>
            </a:r>
          </a:p>
        </p:txBody>
      </p:sp>
      <p:graphicFrame>
        <p:nvGraphicFramePr>
          <p:cNvPr id="3" name="Table 2">
            <a:extLst>
              <a:ext uri="{FF2B5EF4-FFF2-40B4-BE49-F238E27FC236}">
                <a16:creationId xmlns:a16="http://schemas.microsoft.com/office/drawing/2014/main" id="{210236D0-9EDF-EC7E-A969-B0CA41462612}"/>
              </a:ext>
            </a:extLst>
          </p:cNvPr>
          <p:cNvGraphicFramePr>
            <a:graphicFrameLocks noGrp="1"/>
          </p:cNvGraphicFramePr>
          <p:nvPr>
            <p:extLst>
              <p:ext uri="{D42A27DB-BD31-4B8C-83A1-F6EECF244321}">
                <p14:modId xmlns:p14="http://schemas.microsoft.com/office/powerpoint/2010/main" val="1746221508"/>
              </p:ext>
            </p:extLst>
          </p:nvPr>
        </p:nvGraphicFramePr>
        <p:xfrm>
          <a:off x="231457" y="1227210"/>
          <a:ext cx="11746166" cy="5025516"/>
        </p:xfrm>
        <a:graphic>
          <a:graphicData uri="http://schemas.openxmlformats.org/drawingml/2006/table">
            <a:tbl>
              <a:tblPr firstRow="1" firstCol="1" bandRow="1">
                <a:tableStyleId>{5C22544A-7EE6-4342-B048-85BDC9FD1C3A}</a:tableStyleId>
              </a:tblPr>
              <a:tblGrid>
                <a:gridCol w="2926080">
                  <a:extLst>
                    <a:ext uri="{9D8B030D-6E8A-4147-A177-3AD203B41FA5}">
                      <a16:colId xmlns:a16="http://schemas.microsoft.com/office/drawing/2014/main" val="2869074913"/>
                    </a:ext>
                  </a:extLst>
                </a:gridCol>
                <a:gridCol w="1645920">
                  <a:extLst>
                    <a:ext uri="{9D8B030D-6E8A-4147-A177-3AD203B41FA5}">
                      <a16:colId xmlns:a16="http://schemas.microsoft.com/office/drawing/2014/main" val="3616934755"/>
                    </a:ext>
                  </a:extLst>
                </a:gridCol>
                <a:gridCol w="4206240">
                  <a:extLst>
                    <a:ext uri="{9D8B030D-6E8A-4147-A177-3AD203B41FA5}">
                      <a16:colId xmlns:a16="http://schemas.microsoft.com/office/drawing/2014/main" val="1364580093"/>
                    </a:ext>
                  </a:extLst>
                </a:gridCol>
                <a:gridCol w="1645920">
                  <a:extLst>
                    <a:ext uri="{9D8B030D-6E8A-4147-A177-3AD203B41FA5}">
                      <a16:colId xmlns:a16="http://schemas.microsoft.com/office/drawing/2014/main" val="635496690"/>
                    </a:ext>
                  </a:extLst>
                </a:gridCol>
                <a:gridCol w="1322006">
                  <a:extLst>
                    <a:ext uri="{9D8B030D-6E8A-4147-A177-3AD203B41FA5}">
                      <a16:colId xmlns:a16="http://schemas.microsoft.com/office/drawing/2014/main" val="1317131078"/>
                    </a:ext>
                  </a:extLst>
                </a:gridCol>
              </a:tblGrid>
              <a:tr h="768699">
                <a:tc>
                  <a:txBody>
                    <a:bodyPr/>
                    <a:lstStyle/>
                    <a:p>
                      <a:pPr marL="0" marR="0" algn="ctr">
                        <a:spcBef>
                          <a:spcPts val="0"/>
                        </a:spcBef>
                        <a:spcAft>
                          <a:spcPts val="0"/>
                        </a:spcAft>
                      </a:pPr>
                      <a:r>
                        <a:rPr lang="en-US" sz="1600" dirty="0">
                          <a:solidFill>
                            <a:schemeClr val="bg1"/>
                          </a:solidFill>
                          <a:effectLst/>
                          <a:latin typeface="Calibri" panose="020F0502020204030204" pitchFamily="34" charset="0"/>
                          <a:cs typeface="Calibri" panose="020F0502020204030204" pitchFamily="34" charset="0"/>
                        </a:rPr>
                        <a:t>ROLE</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solidFill>
                      <a:srgbClr val="04245E"/>
                    </a:solidFill>
                  </a:tcPr>
                </a:tc>
                <a:tc>
                  <a:txBody>
                    <a:bodyPr/>
                    <a:lstStyle/>
                    <a:p>
                      <a:pPr marL="0" marR="0" algn="ctr">
                        <a:spcBef>
                          <a:spcPts val="0"/>
                        </a:spcBef>
                        <a:spcAft>
                          <a:spcPts val="0"/>
                        </a:spcAft>
                      </a:pPr>
                      <a:r>
                        <a:rPr lang="en-US" sz="1600" dirty="0">
                          <a:solidFill>
                            <a:schemeClr val="bg1"/>
                          </a:solidFill>
                          <a:effectLst/>
                          <a:latin typeface="Calibri" panose="020F0502020204030204" pitchFamily="34" charset="0"/>
                          <a:cs typeface="Calibri" panose="020F0502020204030204" pitchFamily="34" charset="0"/>
                        </a:rPr>
                        <a:t>(A)  INDICATIVE ANNUAL SALARY</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solidFill>
                      <a:srgbClr val="04245E"/>
                    </a:solidFill>
                  </a:tcPr>
                </a:tc>
                <a:tc>
                  <a:txBody>
                    <a:bodyPr/>
                    <a:lstStyle/>
                    <a:p>
                      <a:pPr marL="0" marR="0" algn="ctr">
                        <a:spcBef>
                          <a:spcPts val="0"/>
                        </a:spcBef>
                        <a:spcAft>
                          <a:spcPts val="0"/>
                        </a:spcAft>
                      </a:pPr>
                      <a:r>
                        <a:rPr lang="en-US" sz="1600" dirty="0">
                          <a:solidFill>
                            <a:schemeClr val="bg1"/>
                          </a:solidFill>
                          <a:effectLst/>
                          <a:latin typeface="Calibri" panose="020F0502020204030204" pitchFamily="34" charset="0"/>
                          <a:cs typeface="Calibri" panose="020F0502020204030204" pitchFamily="34" charset="0"/>
                        </a:rPr>
                        <a:t>(B)  TASK(S) IN EXCECUTING PAPER PERSONNEL ACTIONS</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solidFill>
                      <a:srgbClr val="04245E"/>
                    </a:solidFill>
                  </a:tcPr>
                </a:tc>
                <a:tc>
                  <a:txBody>
                    <a:bodyPr/>
                    <a:lstStyle/>
                    <a:p>
                      <a:pPr marL="0" marR="0" algn="ctr">
                        <a:spcBef>
                          <a:spcPts val="0"/>
                        </a:spcBef>
                        <a:spcAft>
                          <a:spcPts val="0"/>
                        </a:spcAft>
                      </a:pPr>
                      <a:r>
                        <a:rPr lang="en-US" sz="1600" dirty="0">
                          <a:solidFill>
                            <a:schemeClr val="bg1"/>
                          </a:solidFill>
                          <a:effectLst/>
                          <a:latin typeface="Calibri" panose="020F0502020204030204" pitchFamily="34" charset="0"/>
                          <a:cs typeface="Calibri" panose="020F0502020204030204" pitchFamily="34" charset="0"/>
                        </a:rPr>
                        <a:t>(C)  ESTIMATED HRS/MINUTES</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solidFill>
                      <a:srgbClr val="04245E"/>
                    </a:solidFill>
                  </a:tcPr>
                </a:tc>
                <a:tc>
                  <a:txBody>
                    <a:bodyPr/>
                    <a:lstStyle/>
                    <a:p>
                      <a:pPr marL="0" marR="0" algn="ctr">
                        <a:spcBef>
                          <a:spcPts val="0"/>
                        </a:spcBef>
                        <a:spcAft>
                          <a:spcPts val="0"/>
                        </a:spcAft>
                      </a:pPr>
                      <a:r>
                        <a:rPr lang="en-US" sz="1600" dirty="0">
                          <a:solidFill>
                            <a:schemeClr val="bg1"/>
                          </a:solidFill>
                          <a:effectLst/>
                          <a:latin typeface="Calibri" panose="020F0502020204030204" pitchFamily="34" charset="0"/>
                          <a:cs typeface="Calibri" panose="020F0502020204030204" pitchFamily="34" charset="0"/>
                        </a:rPr>
                        <a:t>(D)  AVERAGE COST</a:t>
                      </a:r>
                      <a:endPar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solidFill>
                      <a:srgbClr val="04245E"/>
                    </a:solidFill>
                  </a:tcPr>
                </a:tc>
                <a:extLst>
                  <a:ext uri="{0D108BD9-81ED-4DB2-BD59-A6C34878D82A}">
                    <a16:rowId xmlns:a16="http://schemas.microsoft.com/office/drawing/2014/main" val="3315836966"/>
                  </a:ext>
                </a:extLst>
              </a:tr>
              <a:tr h="768699">
                <a:tc>
                  <a:txBody>
                    <a:bodyPr/>
                    <a:lstStyle/>
                    <a:p>
                      <a:pPr marL="0" marR="0">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Department Manager/Department Admin (initiator)</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 </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Complete the paper form.  If action other than ‘hire’, research current data to complete the form.  Gather all supporting documents, Determine who needs to sign</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45 min (avg)</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 </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extLst>
                  <a:ext uri="{0D108BD9-81ED-4DB2-BD59-A6C34878D82A}">
                    <a16:rowId xmlns:a16="http://schemas.microsoft.com/office/drawing/2014/main" val="2173914841"/>
                  </a:ext>
                </a:extLst>
              </a:tr>
              <a:tr h="768699">
                <a:tc>
                  <a:txBody>
                    <a:bodyPr/>
                    <a:lstStyle/>
                    <a:p>
                      <a:pPr marL="0" marR="0">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Dept Approver (repeat if multiple levels of Dept approval)</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 </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Review and approve then determine who to route to next</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15 min</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 </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extLst>
                  <a:ext uri="{0D108BD9-81ED-4DB2-BD59-A6C34878D82A}">
                    <a16:rowId xmlns:a16="http://schemas.microsoft.com/office/drawing/2014/main" val="4020465228"/>
                  </a:ext>
                </a:extLst>
              </a:tr>
              <a:tr h="768699">
                <a:tc>
                  <a:txBody>
                    <a:bodyPr/>
                    <a:lstStyle/>
                    <a:p>
                      <a:pPr marL="0" marR="0">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Budget Approver (repeat if multiple levels of Dept approval)</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 </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Review and approve then determine who to route to next</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15 min</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 </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extLst>
                  <a:ext uri="{0D108BD9-81ED-4DB2-BD59-A6C34878D82A}">
                    <a16:rowId xmlns:a16="http://schemas.microsoft.com/office/drawing/2014/main" val="1379320968"/>
                  </a:ext>
                </a:extLst>
              </a:tr>
              <a:tr h="768699">
                <a:tc>
                  <a:txBody>
                    <a:bodyPr/>
                    <a:lstStyle/>
                    <a:p>
                      <a:pPr marL="0" marR="0">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Division/Dean approval (repeat if multiple levels of Dept approval)</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 </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Review and approve then determine who to route to next</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15 min</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 </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extLst>
                  <a:ext uri="{0D108BD9-81ED-4DB2-BD59-A6C34878D82A}">
                    <a16:rowId xmlns:a16="http://schemas.microsoft.com/office/drawing/2014/main" val="4019993833"/>
                  </a:ext>
                </a:extLst>
              </a:tr>
              <a:tr h="768699">
                <a:tc>
                  <a:txBody>
                    <a:bodyPr/>
                    <a:lstStyle/>
                    <a:p>
                      <a:pPr marL="0" marR="0">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HR/Payroll</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 </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Review to ensure data is correct and the appropriate authorities have approved.  Work with initiator to fix errors.  Input into PeopleSoft and validate input.</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lgn="ctr">
                        <a:spcBef>
                          <a:spcPts val="0"/>
                        </a:spcBef>
                        <a:spcAft>
                          <a:spcPts val="0"/>
                        </a:spcAft>
                      </a:pPr>
                      <a:r>
                        <a:rPr lang="en-US" sz="1600">
                          <a:solidFill>
                            <a:schemeClr val="tx1"/>
                          </a:solidFill>
                          <a:effectLst/>
                          <a:latin typeface="Calibri" panose="020F0502020204030204" pitchFamily="34" charset="0"/>
                          <a:cs typeface="Calibri" panose="020F0502020204030204" pitchFamily="34" charset="0"/>
                        </a:rPr>
                        <a:t>30 min (avg)</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tc>
                  <a:txBody>
                    <a:bodyPr/>
                    <a:lstStyle/>
                    <a:p>
                      <a:pPr marL="0" marR="0">
                        <a:spcBef>
                          <a:spcPts val="0"/>
                        </a:spcBef>
                        <a:spcAft>
                          <a:spcPts val="0"/>
                        </a:spcAft>
                      </a:pPr>
                      <a:r>
                        <a:rPr lang="en-US" sz="1600" dirty="0">
                          <a:solidFill>
                            <a:schemeClr val="tx1"/>
                          </a:solidFill>
                          <a:effectLst/>
                          <a:latin typeface="Calibri" panose="020F0502020204030204" pitchFamily="34" charset="0"/>
                          <a:cs typeface="Calibri" panose="020F0502020204030204" pitchFamily="34" charset="0"/>
                        </a:rPr>
                        <a:t> </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FF7900"/>
                      </a:solidFill>
                      <a:prstDash val="solid"/>
                      <a:round/>
                      <a:headEnd type="none" w="med" len="med"/>
                      <a:tailEnd type="none" w="med" len="med"/>
                    </a:lnL>
                    <a:lnR w="12700" cap="flat" cmpd="sng" algn="ctr">
                      <a:solidFill>
                        <a:srgbClr val="FF7900"/>
                      </a:solidFill>
                      <a:prstDash val="solid"/>
                      <a:round/>
                      <a:headEnd type="none" w="med" len="med"/>
                      <a:tailEnd type="none" w="med" len="med"/>
                    </a:lnR>
                    <a:lnT w="12700" cap="flat" cmpd="sng" algn="ctr">
                      <a:solidFill>
                        <a:srgbClr val="FF7900"/>
                      </a:solidFill>
                      <a:prstDash val="solid"/>
                      <a:round/>
                      <a:headEnd type="none" w="med" len="med"/>
                      <a:tailEnd type="none" w="med" len="med"/>
                    </a:lnT>
                    <a:lnB w="12700" cap="flat" cmpd="sng" algn="ctr">
                      <a:solidFill>
                        <a:srgbClr val="FF7900"/>
                      </a:solidFill>
                      <a:prstDash val="solid"/>
                      <a:round/>
                      <a:headEnd type="none" w="med" len="med"/>
                      <a:tailEnd type="none" w="med" len="med"/>
                    </a:lnB>
                    <a:noFill/>
                  </a:tcPr>
                </a:tc>
                <a:extLst>
                  <a:ext uri="{0D108BD9-81ED-4DB2-BD59-A6C34878D82A}">
                    <a16:rowId xmlns:a16="http://schemas.microsoft.com/office/drawing/2014/main" val="3905540483"/>
                  </a:ext>
                </a:extLst>
              </a:tr>
            </a:tbl>
          </a:graphicData>
        </a:graphic>
      </p:graphicFrame>
    </p:spTree>
    <p:extLst>
      <p:ext uri="{BB962C8B-B14F-4D97-AF65-F5344CB8AC3E}">
        <p14:creationId xmlns:p14="http://schemas.microsoft.com/office/powerpoint/2010/main" val="1598321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50" y="812972"/>
            <a:ext cx="2093429" cy="2093429"/>
          </a:xfrm>
          <a:prstGeom prst="rect">
            <a:avLst/>
          </a:prstGeom>
        </p:spPr>
      </p:pic>
      <p:sp>
        <p:nvSpPr>
          <p:cNvPr id="6" name="Text Placeholder 5">
            <a:extLst>
              <a:ext uri="{FF2B5EF4-FFF2-40B4-BE49-F238E27FC236}">
                <a16:creationId xmlns:a16="http://schemas.microsoft.com/office/drawing/2014/main" id="{52A90B76-CE73-881C-415F-9608ECF330A0}"/>
              </a:ext>
            </a:extLst>
          </p:cNvPr>
          <p:cNvSpPr>
            <a:spLocks noGrp="1"/>
          </p:cNvSpPr>
          <p:nvPr>
            <p:ph type="body" sz="quarter" idx="10"/>
          </p:nvPr>
        </p:nvSpPr>
        <p:spPr/>
        <p:txBody>
          <a:bodyPr/>
          <a:lstStyle/>
          <a:p>
            <a:r>
              <a:rPr lang="en-US" dirty="0"/>
              <a:t>Discovery</a:t>
            </a:r>
          </a:p>
        </p:txBody>
      </p:sp>
      <p:sp>
        <p:nvSpPr>
          <p:cNvPr id="7" name="Content Placeholder 2">
            <a:extLst>
              <a:ext uri="{FF2B5EF4-FFF2-40B4-BE49-F238E27FC236}">
                <a16:creationId xmlns:a16="http://schemas.microsoft.com/office/drawing/2014/main" id="{85D8F93C-C080-55D9-1D4C-FFE4FC9256A6}"/>
              </a:ext>
            </a:extLst>
          </p:cNvPr>
          <p:cNvSpPr txBox="1">
            <a:spLocks/>
          </p:cNvSpPr>
          <p:nvPr/>
        </p:nvSpPr>
        <p:spPr>
          <a:xfrm>
            <a:off x="1964752" y="1766888"/>
            <a:ext cx="10009998" cy="44307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Explore the full business process</a:t>
            </a:r>
          </a:p>
          <a:p>
            <a:pPr lvl="1"/>
            <a:r>
              <a:rPr lang="en-US" dirty="0">
                <a:latin typeface="Calibri" panose="020F0502020204030204" pitchFamily="34" charset="0"/>
                <a:cs typeface="Calibri" panose="020F0502020204030204" pitchFamily="34" charset="0"/>
              </a:rPr>
              <a:t>SMEs who are directly involved</a:t>
            </a:r>
          </a:p>
          <a:p>
            <a:pPr lvl="1"/>
            <a:r>
              <a:rPr lang="en-US" dirty="0">
                <a:latin typeface="Calibri" panose="020F0502020204030204" pitchFamily="34" charset="0"/>
                <a:cs typeface="Calibri" panose="020F0502020204030204" pitchFamily="34" charset="0"/>
              </a:rPr>
              <a:t>Understand the ‘why’ behind each step</a:t>
            </a:r>
          </a:p>
          <a:p>
            <a:pPr lvl="1"/>
            <a:r>
              <a:rPr lang="en-US" dirty="0">
                <a:latin typeface="Calibri" panose="020F0502020204030204" pitchFamily="34" charset="0"/>
                <a:cs typeface="Calibri" panose="020F0502020204030204" pitchFamily="34" charset="0"/>
              </a:rPr>
              <a:t>Cover all touch-points (triggers, outputs, routing, exceptions, etc.)</a:t>
            </a:r>
          </a:p>
          <a:p>
            <a:pPr lvl="1">
              <a:buFont typeface="Arial" panose="020B0604020202020204" pitchFamily="34" charset="0"/>
              <a:buNone/>
            </a:pPr>
            <a:endParaRPr lang="en-US" sz="10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ODA – Optimization and Defaulting Analysis</a:t>
            </a:r>
          </a:p>
          <a:p>
            <a:pPr lvl="1"/>
            <a:r>
              <a:rPr lang="en-US" dirty="0">
                <a:latin typeface="Calibri" panose="020F0502020204030204" pitchFamily="34" charset="0"/>
                <a:cs typeface="Calibri" panose="020F0502020204030204" pitchFamily="34" charset="0"/>
              </a:rPr>
              <a:t>Field-level analysis of data sources and destination fields</a:t>
            </a:r>
          </a:p>
          <a:p>
            <a:pPr lvl="1"/>
            <a:r>
              <a:rPr lang="en-US" dirty="0">
                <a:latin typeface="Calibri" panose="020F0502020204030204" pitchFamily="34" charset="0"/>
                <a:cs typeface="Calibri" panose="020F0502020204030204" pitchFamily="34" charset="0"/>
              </a:rPr>
              <a:t>Identify or create relationships between data to eliminate fields,  restrict values, create edits, etc.</a:t>
            </a:r>
          </a:p>
          <a:p>
            <a:pPr lvl="1">
              <a:buFont typeface="Arial" panose="020B0604020202020204" pitchFamily="34" charset="0"/>
              <a:buNone/>
            </a:pPr>
            <a:endParaRPr lang="en-US" sz="10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Rough design and/or prototype</a:t>
            </a:r>
          </a:p>
          <a:p>
            <a:pPr lvl="1"/>
            <a:endParaRPr lang="en-US"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503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73186-9EA0-EF3A-E12A-606ED1E36C19}"/>
              </a:ext>
            </a:extLst>
          </p:cNvPr>
          <p:cNvSpPr>
            <a:spLocks noGrp="1"/>
          </p:cNvSpPr>
          <p:nvPr>
            <p:ph type="body" sz="quarter" idx="10"/>
          </p:nvPr>
        </p:nvSpPr>
        <p:spPr/>
        <p:txBody>
          <a:bodyPr/>
          <a:lstStyle/>
          <a:p>
            <a:r>
              <a:rPr lang="en-US" dirty="0"/>
              <a:t>Sample Personnel Action Form</a:t>
            </a:r>
          </a:p>
        </p:txBody>
      </p:sp>
      <p:pic>
        <p:nvPicPr>
          <p:cNvPr id="3" name="Content Placeholder 5">
            <a:extLst>
              <a:ext uri="{FF2B5EF4-FFF2-40B4-BE49-F238E27FC236}">
                <a16:creationId xmlns:a16="http://schemas.microsoft.com/office/drawing/2014/main" id="{566A7723-D7BB-F84B-C47E-B3A26464A0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4015" y="1318276"/>
            <a:ext cx="8324602" cy="10773016"/>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832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2.70833E-6 3.7037E-6 L -0.00013 -0.83681 " pathEditMode="relative" rAng="0" ptsTypes="AA">
                                      <p:cBhvr>
                                        <p:cTn id="13" dur="3000" fill="hold"/>
                                        <p:tgtEl>
                                          <p:spTgt spid="3"/>
                                        </p:tgtEl>
                                        <p:attrNameLst>
                                          <p:attrName>ppt_x</p:attrName>
                                          <p:attrName>ppt_y</p:attrName>
                                        </p:attrNameLst>
                                      </p:cBhvr>
                                      <p:rCtr x="-13" y="-4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pPr>
              <a:spcBef>
                <a:spcPts val="1800"/>
              </a:spcBef>
            </a:pPr>
            <a:r>
              <a:rPr lang="en-US" dirty="0"/>
              <a:t>Create a Project Vision</a:t>
            </a:r>
          </a:p>
        </p:txBody>
      </p:sp>
      <p:pic>
        <p:nvPicPr>
          <p:cNvPr id="84998" name="Picture 6" descr="Image result for roadmap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0112" y="3925957"/>
            <a:ext cx="3938311" cy="245451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BEEF975-89CE-A1EE-E9D4-D6A605F7B871}"/>
              </a:ext>
            </a:extLst>
          </p:cNvPr>
          <p:cNvSpPr txBox="1">
            <a:spLocks/>
          </p:cNvSpPr>
          <p:nvPr/>
        </p:nvSpPr>
        <p:spPr bwMode="auto">
          <a:xfrm>
            <a:off x="834498" y="1424534"/>
            <a:ext cx="10836391" cy="276176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65125" indent="-365125" algn="l" rtl="0" eaLnBrk="0" fontAlgn="base" hangingPunct="0">
              <a:spcBef>
                <a:spcPct val="20000"/>
              </a:spcBef>
              <a:spcAft>
                <a:spcPct val="0"/>
              </a:spcAft>
              <a:buChar char="•"/>
              <a:defRPr sz="2400">
                <a:solidFill>
                  <a:srgbClr val="333333"/>
                </a:solidFill>
                <a:latin typeface="Calibri" pitchFamily="34" charset="0"/>
                <a:ea typeface="+mn-ea"/>
                <a:cs typeface="+mn-cs"/>
              </a:defRPr>
            </a:lvl1pPr>
            <a:lvl2pPr marL="730250" indent="-365125" algn="l" rtl="0" eaLnBrk="0" fontAlgn="base" hangingPunct="0">
              <a:spcBef>
                <a:spcPct val="20000"/>
              </a:spcBef>
              <a:spcAft>
                <a:spcPct val="0"/>
              </a:spcAft>
              <a:buFont typeface="Courier New" pitchFamily="49" charset="0"/>
              <a:buChar char="o"/>
              <a:defRPr sz="2000">
                <a:solidFill>
                  <a:srgbClr val="333333"/>
                </a:solidFill>
                <a:latin typeface="Calibri" pitchFamily="34" charset="0"/>
              </a:defRPr>
            </a:lvl2pPr>
            <a:lvl3pPr marL="1096963" indent="-365125" algn="l" rtl="0" eaLnBrk="0" fontAlgn="base" hangingPunct="0">
              <a:spcBef>
                <a:spcPct val="20000"/>
              </a:spcBef>
              <a:spcAft>
                <a:spcPct val="0"/>
              </a:spcAft>
              <a:buChar char="•"/>
              <a:defRPr sz="1600">
                <a:solidFill>
                  <a:srgbClr val="333333"/>
                </a:solidFill>
                <a:latin typeface="Calibri" pitchFamily="34" charset="0"/>
              </a:defRPr>
            </a:lvl3pPr>
            <a:lvl4pPr marL="1462088" indent="-365125" algn="l" rtl="0" eaLnBrk="0" fontAlgn="base" hangingPunct="0">
              <a:spcBef>
                <a:spcPct val="20000"/>
              </a:spcBef>
              <a:spcAft>
                <a:spcPct val="0"/>
              </a:spcAft>
              <a:buFont typeface="Calibri" pitchFamily="34" charset="0"/>
              <a:buChar char="–"/>
              <a:defRPr sz="1500">
                <a:solidFill>
                  <a:srgbClr val="333333"/>
                </a:solidFill>
                <a:latin typeface="Calibri" pitchFamily="34" charset="0"/>
              </a:defRPr>
            </a:lvl4pPr>
            <a:lvl5pPr marL="1462088" indent="365125" algn="l" rtl="0" eaLnBrk="0" fontAlgn="base" hangingPunct="0">
              <a:spcBef>
                <a:spcPct val="20000"/>
              </a:spcBef>
              <a:spcAft>
                <a:spcPct val="0"/>
              </a:spcAft>
              <a:buChar char="»"/>
              <a:defRPr sz="1400">
                <a:solidFill>
                  <a:srgbClr val="333333"/>
                </a:solidFill>
                <a:latin typeface="Calibri" pitchFamily="34" charset="0"/>
              </a:defRPr>
            </a:lvl5pPr>
            <a:lvl6pPr marL="1657350" algn="l" rtl="0" fontAlgn="base">
              <a:spcBef>
                <a:spcPct val="20000"/>
              </a:spcBef>
              <a:spcAft>
                <a:spcPct val="0"/>
              </a:spcAft>
              <a:defRPr sz="1400">
                <a:solidFill>
                  <a:srgbClr val="333333"/>
                </a:solidFill>
                <a:latin typeface="+mn-lt"/>
              </a:defRPr>
            </a:lvl6pPr>
            <a:lvl7pPr marL="2114550" algn="l" rtl="0" fontAlgn="base">
              <a:spcBef>
                <a:spcPct val="20000"/>
              </a:spcBef>
              <a:spcAft>
                <a:spcPct val="0"/>
              </a:spcAft>
              <a:defRPr sz="1400">
                <a:solidFill>
                  <a:srgbClr val="333333"/>
                </a:solidFill>
                <a:latin typeface="+mn-lt"/>
              </a:defRPr>
            </a:lvl7pPr>
            <a:lvl8pPr marL="2571750" algn="l" rtl="0" fontAlgn="base">
              <a:spcBef>
                <a:spcPct val="20000"/>
              </a:spcBef>
              <a:spcAft>
                <a:spcPct val="0"/>
              </a:spcAft>
              <a:defRPr sz="1400">
                <a:solidFill>
                  <a:srgbClr val="333333"/>
                </a:solidFill>
                <a:latin typeface="+mn-lt"/>
              </a:defRPr>
            </a:lvl8pPr>
            <a:lvl9pPr marL="3028950" algn="l" rtl="0" fontAlgn="base">
              <a:spcBef>
                <a:spcPct val="20000"/>
              </a:spcBef>
              <a:spcAft>
                <a:spcPct val="0"/>
              </a:spcAft>
              <a:defRPr sz="1400">
                <a:solidFill>
                  <a:srgbClr val="333333"/>
                </a:solidFill>
                <a:latin typeface="+mn-lt"/>
              </a:defRPr>
            </a:lvl9pPr>
          </a:lstStyle>
          <a:p>
            <a:pPr marR="0" lvl="0" algn="l" defTabSz="914400" rtl="0" eaLnBrk="0" fontAlgn="base" latinLnBrk="0" hangingPunct="0">
              <a:lnSpc>
                <a:spcPct val="100000"/>
              </a:lnSpc>
              <a:spcBef>
                <a:spcPts val="1800"/>
              </a:spcBef>
              <a:spcAft>
                <a:spcPct val="0"/>
              </a:spcAft>
              <a:buClr>
                <a:srgbClr val="FF7900"/>
              </a:buClr>
              <a:buSzTx/>
              <a:buFont typeface="Wingdings" panose="05000000000000000000" pitchFamily="2" charset="2"/>
              <a:buChar char="§"/>
              <a:tabLst/>
              <a:defRPr/>
            </a:pPr>
            <a:r>
              <a:rPr kumimoji="0" lang="en-US" b="0" i="0" u="none" strike="noStrike" kern="0" cap="none" spc="0" normalizeH="0" baseline="0" noProof="0" dirty="0">
                <a:ln>
                  <a:noFill/>
                </a:ln>
                <a:solidFill>
                  <a:srgbClr val="333333"/>
                </a:solidFill>
                <a:effectLst/>
                <a:uLnTx/>
                <a:uFillTx/>
                <a:latin typeface="Calibri" pitchFamily="34" charset="0"/>
                <a:ea typeface="+mn-ea"/>
                <a:cs typeface="+mn-cs"/>
              </a:rPr>
              <a:t>A Project Vision guides the team, especially when complexities are introduced</a:t>
            </a:r>
          </a:p>
          <a:p>
            <a:pPr marR="0" lvl="0" algn="l" defTabSz="914400" rtl="0" eaLnBrk="0" fontAlgn="base" latinLnBrk="0" hangingPunct="0">
              <a:lnSpc>
                <a:spcPct val="100000"/>
              </a:lnSpc>
              <a:spcBef>
                <a:spcPts val="1800"/>
              </a:spcBef>
              <a:spcAft>
                <a:spcPct val="0"/>
              </a:spcAft>
              <a:buClr>
                <a:srgbClr val="FF7900"/>
              </a:buClr>
              <a:buSzTx/>
              <a:buFont typeface="Wingdings" panose="05000000000000000000" pitchFamily="2" charset="2"/>
              <a:buChar char="§"/>
              <a:tabLst/>
              <a:defRPr/>
            </a:pPr>
            <a:r>
              <a:rPr kumimoji="0" lang="en-US" b="0" i="0" u="none" strike="noStrike" kern="0" cap="none" spc="0" normalizeH="0" baseline="0" noProof="0" dirty="0">
                <a:ln>
                  <a:noFill/>
                </a:ln>
                <a:solidFill>
                  <a:srgbClr val="333333"/>
                </a:solidFill>
                <a:effectLst/>
                <a:uLnTx/>
                <a:uFillTx/>
                <a:latin typeface="Calibri" pitchFamily="34" charset="0"/>
                <a:ea typeface="+mn-ea"/>
                <a:cs typeface="+mn-cs"/>
              </a:rPr>
              <a:t>Recruit/engage a strong executive sponsor (THIS CANNOT BE EMPHASIZED MORE!)</a:t>
            </a:r>
          </a:p>
          <a:p>
            <a:pPr marR="0" lvl="0" algn="l" defTabSz="914400" rtl="0" eaLnBrk="0" fontAlgn="base" latinLnBrk="0" hangingPunct="0">
              <a:lnSpc>
                <a:spcPct val="100000"/>
              </a:lnSpc>
              <a:spcBef>
                <a:spcPts val="1800"/>
              </a:spcBef>
              <a:spcAft>
                <a:spcPct val="0"/>
              </a:spcAft>
              <a:buClr>
                <a:srgbClr val="FF7900"/>
              </a:buClr>
              <a:buSzTx/>
              <a:buFont typeface="Wingdings" panose="05000000000000000000" pitchFamily="2" charset="2"/>
              <a:buChar char="§"/>
              <a:tabLst/>
              <a:defRPr/>
            </a:pPr>
            <a:r>
              <a:rPr kumimoji="0" lang="en-US" b="0" i="0" u="none" strike="noStrike" kern="0" cap="none" spc="0" normalizeH="0" baseline="0" noProof="0" dirty="0">
                <a:ln>
                  <a:noFill/>
                </a:ln>
                <a:solidFill>
                  <a:srgbClr val="333333"/>
                </a:solidFill>
                <a:effectLst/>
                <a:uLnTx/>
                <a:uFillTx/>
                <a:latin typeface="Calibri" pitchFamily="34" charset="0"/>
                <a:ea typeface="+mn-ea"/>
                <a:cs typeface="+mn-cs"/>
              </a:rPr>
              <a:t>Clearly define the limits: budget, time, scope</a:t>
            </a:r>
          </a:p>
          <a:p>
            <a:pPr marR="0" lvl="0" algn="l" defTabSz="914400" rtl="0" eaLnBrk="0" fontAlgn="base" latinLnBrk="0" hangingPunct="0">
              <a:lnSpc>
                <a:spcPct val="100000"/>
              </a:lnSpc>
              <a:spcBef>
                <a:spcPts val="1800"/>
              </a:spcBef>
              <a:spcAft>
                <a:spcPct val="0"/>
              </a:spcAft>
              <a:buClr>
                <a:srgbClr val="FF7900"/>
              </a:buClr>
              <a:buSzTx/>
              <a:buFont typeface="Wingdings" panose="05000000000000000000" pitchFamily="2" charset="2"/>
              <a:buChar char="§"/>
              <a:tabLst/>
              <a:defRPr/>
            </a:pPr>
            <a:r>
              <a:rPr kumimoji="0" lang="en-US" b="0" i="0" u="none" strike="noStrike" kern="0" cap="none" spc="0" normalizeH="0" baseline="0" noProof="0" dirty="0">
                <a:ln>
                  <a:noFill/>
                </a:ln>
                <a:solidFill>
                  <a:srgbClr val="333333"/>
                </a:solidFill>
                <a:effectLst/>
                <a:uLnTx/>
                <a:uFillTx/>
                <a:latin typeface="Calibri" pitchFamily="34" charset="0"/>
                <a:ea typeface="+mn-ea"/>
                <a:cs typeface="+mn-cs"/>
              </a:rPr>
              <a:t>Understand which factor is most important – this helps when requirements start to get bulky</a:t>
            </a:r>
          </a:p>
        </p:txBody>
      </p:sp>
      <p:sp>
        <p:nvSpPr>
          <p:cNvPr id="7" name="TextBox 6">
            <a:extLst>
              <a:ext uri="{FF2B5EF4-FFF2-40B4-BE49-F238E27FC236}">
                <a16:creationId xmlns:a16="http://schemas.microsoft.com/office/drawing/2014/main" id="{C7947B10-C127-4CA9-57D6-487E615AC513}"/>
              </a:ext>
            </a:extLst>
          </p:cNvPr>
          <p:cNvSpPr txBox="1"/>
          <p:nvPr/>
        </p:nvSpPr>
        <p:spPr>
          <a:xfrm>
            <a:off x="693576" y="4186300"/>
            <a:ext cx="6866535" cy="461665"/>
          </a:xfrm>
          <a:prstGeom prst="rect">
            <a:avLst/>
          </a:prstGeom>
          <a:noFill/>
        </p:spPr>
        <p:txBody>
          <a:bodyPr wrap="square">
            <a:spAutoFit/>
          </a:bodyPr>
          <a:lstStyle/>
          <a:p>
            <a:pPr marL="365125" indent="-365125" eaLnBrk="0" fontAlgn="base" hangingPunct="0">
              <a:spcBef>
                <a:spcPts val="1800"/>
              </a:spcBef>
              <a:spcAft>
                <a:spcPct val="0"/>
              </a:spcAft>
              <a:buClr>
                <a:srgbClr val="FF7900"/>
              </a:buClr>
              <a:buFont typeface="Wingdings" panose="05000000000000000000" pitchFamily="2" charset="2"/>
              <a:buChar char="§"/>
              <a:defRPr/>
            </a:pPr>
            <a:r>
              <a:rPr lang="en-US" sz="2400" kern="0" dirty="0">
                <a:solidFill>
                  <a:srgbClr val="333333"/>
                </a:solidFill>
                <a:latin typeface="Calibri" pitchFamily="34" charset="0"/>
              </a:rPr>
              <a:t>Define the goals – When will it be “successful”?</a:t>
            </a:r>
          </a:p>
        </p:txBody>
      </p:sp>
    </p:spTree>
    <p:extLst>
      <p:ext uri="{BB962C8B-B14F-4D97-AF65-F5344CB8AC3E}">
        <p14:creationId xmlns:p14="http://schemas.microsoft.com/office/powerpoint/2010/main" val="30436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4998"/>
                                        </p:tgtEl>
                                        <p:attrNameLst>
                                          <p:attrName>style.visibility</p:attrName>
                                        </p:attrNameLst>
                                      </p:cBhvr>
                                      <p:to>
                                        <p:strVal val="visible"/>
                                      </p:to>
                                    </p:set>
                                    <p:animEffect transition="in" filter="barn(outVertical)">
                                      <p:cBhvr>
                                        <p:cTn id="7" dur="10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39D5E91-033B-7DC1-B8E6-1A5D7FD36E5B}"/>
              </a:ext>
            </a:extLst>
          </p:cNvPr>
          <p:cNvSpPr>
            <a:spLocks noGrp="1"/>
          </p:cNvSpPr>
          <p:nvPr>
            <p:ph type="body" sz="quarter" idx="10"/>
          </p:nvPr>
        </p:nvSpPr>
        <p:spPr/>
        <p:txBody>
          <a:bodyPr/>
          <a:lstStyle/>
          <a:p>
            <a:r>
              <a:rPr lang="en-US" dirty="0"/>
              <a:t>Automation Project Development Effort</a:t>
            </a:r>
          </a:p>
        </p:txBody>
      </p:sp>
      <p:graphicFrame>
        <p:nvGraphicFramePr>
          <p:cNvPr id="10" name="Content Placeholder 4">
            <a:extLst>
              <a:ext uri="{FF2B5EF4-FFF2-40B4-BE49-F238E27FC236}">
                <a16:creationId xmlns:a16="http://schemas.microsoft.com/office/drawing/2014/main" id="{4C354D79-F2ED-88BC-224E-3D3D60828B4A}"/>
              </a:ext>
            </a:extLst>
          </p:cNvPr>
          <p:cNvGraphicFramePr>
            <a:graphicFrameLocks/>
          </p:cNvGraphicFramePr>
          <p:nvPr>
            <p:extLst>
              <p:ext uri="{D42A27DB-BD31-4B8C-83A1-F6EECF244321}">
                <p14:modId xmlns:p14="http://schemas.microsoft.com/office/powerpoint/2010/main" val="4013537060"/>
              </p:ext>
            </p:extLst>
          </p:nvPr>
        </p:nvGraphicFramePr>
        <p:xfrm>
          <a:off x="2293533" y="1387266"/>
          <a:ext cx="7620000" cy="4748213"/>
        </p:xfrm>
        <a:graphic>
          <a:graphicData uri="http://schemas.openxmlformats.org/drawingml/2006/chart">
            <c:chart xmlns:c="http://schemas.openxmlformats.org/drawingml/2006/chart" xmlns:r="http://schemas.openxmlformats.org/officeDocument/2006/relationships" r:id="rId3"/>
          </a:graphicData>
        </a:graphic>
      </p:graphicFrame>
      <p:sp>
        <p:nvSpPr>
          <p:cNvPr id="11" name="Rounded Rectangular Callout 3">
            <a:extLst>
              <a:ext uri="{FF2B5EF4-FFF2-40B4-BE49-F238E27FC236}">
                <a16:creationId xmlns:a16="http://schemas.microsoft.com/office/drawing/2014/main" id="{211991F6-818E-680A-76C3-4A90E42AA59E}"/>
              </a:ext>
            </a:extLst>
          </p:cNvPr>
          <p:cNvSpPr/>
          <p:nvPr/>
        </p:nvSpPr>
        <p:spPr bwMode="auto">
          <a:xfrm>
            <a:off x="8353902" y="5123167"/>
            <a:ext cx="2183642" cy="862083"/>
          </a:xfrm>
          <a:prstGeom prst="wedgeRoundRectCallout">
            <a:avLst>
              <a:gd name="adj1" fmla="val -69096"/>
              <a:gd name="adj2" fmla="val -77924"/>
              <a:gd name="adj3" fmla="val 16667"/>
            </a:avLst>
          </a:prstGeom>
          <a:solidFill>
            <a:srgbClr val="04245E"/>
          </a:solidFill>
          <a:ln w="28575" algn="ctr">
            <a:noFill/>
            <a:miter lim="800000"/>
            <a:headEnd/>
            <a:tailEnd/>
          </a:ln>
        </p:spPr>
        <p:txBody>
          <a:bodyPr lIns="182880" rtlCol="0" anchor="ctr"/>
          <a:lstStyle/>
          <a:p>
            <a:pPr algn="ctr" fontAlgn="base">
              <a:spcBef>
                <a:spcPct val="0"/>
              </a:spcBef>
              <a:spcAft>
                <a:spcPct val="0"/>
              </a:spcAft>
            </a:pPr>
            <a:r>
              <a:rPr lang="en-US" sz="2800" b="1" kern="0" dirty="0">
                <a:solidFill>
                  <a:schemeClr val="bg1"/>
                </a:solidFill>
                <a:latin typeface="Arial" charset="0"/>
                <a:cs typeface="Arial" charset="0"/>
              </a:rPr>
              <a:t>Simplify</a:t>
            </a:r>
          </a:p>
        </p:txBody>
      </p:sp>
      <p:sp>
        <p:nvSpPr>
          <p:cNvPr id="12" name="Rounded Rectangular Callout 7">
            <a:extLst>
              <a:ext uri="{FF2B5EF4-FFF2-40B4-BE49-F238E27FC236}">
                <a16:creationId xmlns:a16="http://schemas.microsoft.com/office/drawing/2014/main" id="{610816C7-85A6-7354-C124-DFD5FA49BA38}"/>
              </a:ext>
            </a:extLst>
          </p:cNvPr>
          <p:cNvSpPr/>
          <p:nvPr/>
        </p:nvSpPr>
        <p:spPr bwMode="auto">
          <a:xfrm>
            <a:off x="8223273" y="1332348"/>
            <a:ext cx="1867469" cy="862083"/>
          </a:xfrm>
          <a:prstGeom prst="wedgeRoundRectCallout">
            <a:avLst>
              <a:gd name="adj1" fmla="val -107119"/>
              <a:gd name="adj2" fmla="val 31043"/>
              <a:gd name="adj3" fmla="val 16667"/>
            </a:avLst>
          </a:prstGeom>
          <a:solidFill>
            <a:srgbClr val="04245E"/>
          </a:solidFill>
          <a:ln w="28575" algn="ctr">
            <a:noFill/>
            <a:miter lim="800000"/>
            <a:headEnd/>
            <a:tailEnd/>
          </a:ln>
        </p:spPr>
        <p:txBody>
          <a:bodyPr lIns="182880"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Arial" charset="0"/>
                <a:cs typeface="Arial" charset="0"/>
              </a:rPr>
              <a:t>Re-Host</a:t>
            </a:r>
          </a:p>
        </p:txBody>
      </p:sp>
      <p:sp>
        <p:nvSpPr>
          <p:cNvPr id="13" name="Rounded Rectangular Callout 8">
            <a:extLst>
              <a:ext uri="{FF2B5EF4-FFF2-40B4-BE49-F238E27FC236}">
                <a16:creationId xmlns:a16="http://schemas.microsoft.com/office/drawing/2014/main" id="{0444B00E-8CD0-98BC-8A19-DF31157C0A87}"/>
              </a:ext>
            </a:extLst>
          </p:cNvPr>
          <p:cNvSpPr/>
          <p:nvPr/>
        </p:nvSpPr>
        <p:spPr bwMode="auto">
          <a:xfrm>
            <a:off x="1848351" y="1428413"/>
            <a:ext cx="2183642" cy="862083"/>
          </a:xfrm>
          <a:prstGeom prst="wedgeRoundRectCallout">
            <a:avLst>
              <a:gd name="adj1" fmla="val 65888"/>
              <a:gd name="adj2" fmla="val 84108"/>
              <a:gd name="adj3" fmla="val 16667"/>
            </a:avLst>
          </a:prstGeom>
          <a:solidFill>
            <a:srgbClr val="04245E"/>
          </a:solidFill>
          <a:ln w="28575" algn="ctr">
            <a:noFill/>
            <a:miter lim="800000"/>
            <a:headEnd/>
            <a:tailEnd/>
          </a:ln>
        </p:spPr>
        <p:txBody>
          <a:bodyPr lIns="182880" rtlCol="0" anchor="ctr"/>
          <a:lstStyle/>
          <a:p>
            <a:pPr algn="ctr" fontAlgn="base">
              <a:spcBef>
                <a:spcPct val="0"/>
              </a:spcBef>
              <a:spcAft>
                <a:spcPct val="0"/>
              </a:spcAft>
            </a:pPr>
            <a:r>
              <a:rPr lang="en-US" sz="2800" b="1" kern="0" dirty="0">
                <a:solidFill>
                  <a:schemeClr val="bg1"/>
                </a:solidFill>
                <a:latin typeface="Arial" charset="0"/>
                <a:cs typeface="Arial" charset="0"/>
              </a:rPr>
              <a:t>Automate</a:t>
            </a:r>
          </a:p>
        </p:txBody>
      </p:sp>
      <p:sp>
        <p:nvSpPr>
          <p:cNvPr id="14" name="Rounded Rectangular Callout 6">
            <a:extLst>
              <a:ext uri="{FF2B5EF4-FFF2-40B4-BE49-F238E27FC236}">
                <a16:creationId xmlns:a16="http://schemas.microsoft.com/office/drawing/2014/main" id="{D5B337C7-1455-5E65-B96F-A55E70A3DA3B}"/>
              </a:ext>
            </a:extLst>
          </p:cNvPr>
          <p:cNvSpPr/>
          <p:nvPr/>
        </p:nvSpPr>
        <p:spPr bwMode="auto">
          <a:xfrm>
            <a:off x="1872442" y="5292598"/>
            <a:ext cx="2183642" cy="862083"/>
          </a:xfrm>
          <a:prstGeom prst="wedgeRoundRectCallout">
            <a:avLst>
              <a:gd name="adj1" fmla="val 102869"/>
              <a:gd name="adj2" fmla="val -20583"/>
              <a:gd name="adj3" fmla="val 16667"/>
            </a:avLst>
          </a:prstGeom>
          <a:solidFill>
            <a:srgbClr val="04245E"/>
          </a:solidFill>
          <a:ln w="28575" algn="ctr">
            <a:noFill/>
            <a:miter lim="800000"/>
            <a:headEnd/>
            <a:tailEnd/>
          </a:ln>
        </p:spPr>
        <p:txBody>
          <a:bodyPr lIns="182880" rtlCol="0" anchor="ctr"/>
          <a:lstStyle/>
          <a:p>
            <a:pPr algn="ctr" fontAlgn="base">
              <a:spcBef>
                <a:spcPct val="0"/>
              </a:spcBef>
              <a:spcAft>
                <a:spcPct val="0"/>
              </a:spcAft>
            </a:pPr>
            <a:r>
              <a:rPr lang="en-US" sz="2800" b="1" kern="0" dirty="0">
                <a:solidFill>
                  <a:schemeClr val="bg1"/>
                </a:solidFill>
                <a:latin typeface="Arial" charset="0"/>
                <a:cs typeface="Arial" charset="0"/>
              </a:rPr>
              <a:t>Workflow</a:t>
            </a:r>
          </a:p>
        </p:txBody>
      </p:sp>
      <p:sp>
        <p:nvSpPr>
          <p:cNvPr id="15" name="TextBox 14">
            <a:extLst>
              <a:ext uri="{FF2B5EF4-FFF2-40B4-BE49-F238E27FC236}">
                <a16:creationId xmlns:a16="http://schemas.microsoft.com/office/drawing/2014/main" id="{1FDD139F-DFA5-85BA-D03F-2714FF512120}"/>
              </a:ext>
            </a:extLst>
          </p:cNvPr>
          <p:cNvSpPr txBox="1"/>
          <p:nvPr/>
        </p:nvSpPr>
        <p:spPr>
          <a:xfrm>
            <a:off x="5191993" y="4983691"/>
            <a:ext cx="894132" cy="523220"/>
          </a:xfrm>
          <a:prstGeom prst="rect">
            <a:avLst/>
          </a:prstGeom>
          <a:noFill/>
        </p:spPr>
        <p:txBody>
          <a:bodyPr wrap="square" rtlCol="0">
            <a:spAutoFit/>
          </a:bodyPr>
          <a:lstStyle/>
          <a:p>
            <a:pPr fontAlgn="base">
              <a:spcBef>
                <a:spcPct val="0"/>
              </a:spcBef>
              <a:spcAft>
                <a:spcPct val="0"/>
              </a:spcAft>
            </a:pPr>
            <a:r>
              <a:rPr lang="en-US" sz="2800" b="1" dirty="0">
                <a:solidFill>
                  <a:prstClr val="white"/>
                </a:solidFill>
                <a:latin typeface="Calibri Light" pitchFamily="34" charset="0"/>
                <a:cs typeface="Arial" charset="0"/>
              </a:rPr>
              <a:t>10%</a:t>
            </a:r>
          </a:p>
        </p:txBody>
      </p:sp>
    </p:spTree>
    <p:extLst>
      <p:ext uri="{BB962C8B-B14F-4D97-AF65-F5344CB8AC3E}">
        <p14:creationId xmlns:p14="http://schemas.microsoft.com/office/powerpoint/2010/main" val="302592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7" dur="500"/>
                                        <p:tgtEl>
                                          <p:spTgt spid="10">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fade">
                                      <p:cBhvr>
                                        <p:cTn id="11" dur="500"/>
                                        <p:tgtEl>
                                          <p:spTgt spid="10">
                                            <p:graphicEl>
                                              <a:chart seriesIdx="-4" categoryIdx="0" bldStep="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fade">
                                      <p:cBhvr>
                                        <p:cTn id="15" dur="500"/>
                                        <p:tgtEl>
                                          <p:spTgt spid="10">
                                            <p:graphicEl>
                                              <a:chart seriesIdx="-4" categoryIdx="1" bldStep="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graphicEl>
                                              <a:chart seriesIdx="-4" categoryIdx="2" bldStep="category"/>
                                            </p:graphicEl>
                                          </p:spTgt>
                                        </p:tgtEl>
                                        <p:attrNameLst>
                                          <p:attrName>style.visibility</p:attrName>
                                        </p:attrNameLst>
                                      </p:cBhvr>
                                      <p:to>
                                        <p:strVal val="visible"/>
                                      </p:to>
                                    </p:set>
                                    <p:animEffect transition="in" filter="fade">
                                      <p:cBhvr>
                                        <p:cTn id="19" dur="500"/>
                                        <p:tgtEl>
                                          <p:spTgt spid="10">
                                            <p:graphicEl>
                                              <a:chart seriesIdx="-4" categoryIdx="2" bldStep="category"/>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0">
                                            <p:graphicEl>
                                              <a:chart seriesIdx="-4" categoryIdx="3" bldStep="category"/>
                                            </p:graphicEl>
                                          </p:spTgt>
                                        </p:tgtEl>
                                        <p:attrNameLst>
                                          <p:attrName>style.visibility</p:attrName>
                                        </p:attrNameLst>
                                      </p:cBhvr>
                                      <p:to>
                                        <p:strVal val="visible"/>
                                      </p:to>
                                    </p:set>
                                    <p:animEffect transition="in" filter="fade">
                                      <p:cBhvr>
                                        <p:cTn id="26" dur="500"/>
                                        <p:tgtEl>
                                          <p:spTgt spid="10">
                                            <p:graphicEl>
                                              <a:chart seriesIdx="-4" categoryIdx="3" bldStep="category"/>
                                            </p:graphic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0">
                                            <p:graphicEl>
                                              <a:chart seriesIdx="-4" categoryIdx="4" bldStep="category"/>
                                            </p:graphicEl>
                                          </p:spTgt>
                                        </p:tgtEl>
                                        <p:attrNameLst>
                                          <p:attrName>style.visibility</p:attrName>
                                        </p:attrNameLst>
                                      </p:cBhvr>
                                      <p:to>
                                        <p:strVal val="visible"/>
                                      </p:to>
                                    </p:set>
                                    <p:animEffect transition="in" filter="fade">
                                      <p:cBhvr>
                                        <p:cTn id="30" dur="500"/>
                                        <p:tgtEl>
                                          <p:spTgt spid="10">
                                            <p:graphicEl>
                                              <a:chart seriesIdx="-4" categoryIdx="4" bldStep="category"/>
                                            </p:graphicEl>
                                          </p:spTgt>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1000"/>
                                        <p:tgtEl>
                                          <p:spTgt spid="12"/>
                                        </p:tgtEl>
                                      </p:cBhvr>
                                    </p:animEffect>
                                  </p:childTnLst>
                                </p:cTn>
                              </p:par>
                            </p:childTnLst>
                          </p:cTn>
                        </p:par>
                        <p:par>
                          <p:cTn id="35" fill="hold">
                            <p:stCondLst>
                              <p:cond delay="4000"/>
                            </p:stCondLst>
                            <p:childTnLst>
                              <p:par>
                                <p:cTn id="36" presetID="22" presetClass="entr" presetSubtype="8"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1000"/>
                                        <p:tgtEl>
                                          <p:spTgt spid="11"/>
                                        </p:tgtEl>
                                      </p:cBhvr>
                                    </p:animEffect>
                                  </p:childTnLst>
                                </p:cTn>
                              </p:par>
                            </p:childTnLst>
                          </p:cTn>
                        </p:par>
                        <p:par>
                          <p:cTn id="39" fill="hold">
                            <p:stCondLst>
                              <p:cond delay="5000"/>
                            </p:stCondLst>
                            <p:childTnLst>
                              <p:par>
                                <p:cTn id="40" presetID="22" presetClass="entr" presetSubtype="2"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right)">
                                      <p:cBhvr>
                                        <p:cTn id="42" dur="1000"/>
                                        <p:tgtEl>
                                          <p:spTgt spid="14"/>
                                        </p:tgtEl>
                                      </p:cBhvr>
                                    </p:animEffect>
                                  </p:childTnLst>
                                </p:cTn>
                              </p:par>
                            </p:childTnLst>
                          </p:cTn>
                        </p:par>
                        <p:par>
                          <p:cTn id="43" fill="hold">
                            <p:stCondLst>
                              <p:cond delay="6000"/>
                            </p:stCondLst>
                            <p:childTnLst>
                              <p:par>
                                <p:cTn id="44" presetID="22" presetClass="entr" presetSubtype="2"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right)">
                                      <p:cBhvr>
                                        <p:cTn id="4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Chart bld="category"/>
        </p:bldSub>
      </p:bldGraphic>
      <p:bldP spid="11" grpId="0" animBg="1"/>
      <p:bldP spid="12" grpId="0" animBg="1"/>
      <p:bldP spid="13" grpId="0" animBg="1"/>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dirty="0"/>
              <a:t>Analysis and Design</a:t>
            </a:r>
          </a:p>
        </p:txBody>
      </p:sp>
      <p:sp>
        <p:nvSpPr>
          <p:cNvPr id="6" name="Content Placeholder 2"/>
          <p:cNvSpPr txBox="1">
            <a:spLocks/>
          </p:cNvSpPr>
          <p:nvPr/>
        </p:nvSpPr>
        <p:spPr bwMode="auto">
          <a:xfrm>
            <a:off x="802735" y="1621553"/>
            <a:ext cx="10229699" cy="96968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65125" indent="-365125" algn="l" rtl="0" eaLnBrk="0" fontAlgn="base" hangingPunct="0">
              <a:spcBef>
                <a:spcPct val="20000"/>
              </a:spcBef>
              <a:spcAft>
                <a:spcPct val="0"/>
              </a:spcAft>
              <a:buChar char="•"/>
              <a:defRPr sz="2400">
                <a:solidFill>
                  <a:srgbClr val="333333"/>
                </a:solidFill>
                <a:latin typeface="Calibri" pitchFamily="34" charset="0"/>
                <a:ea typeface="+mn-ea"/>
                <a:cs typeface="+mn-cs"/>
              </a:defRPr>
            </a:lvl1pPr>
            <a:lvl2pPr marL="730250" indent="-365125" algn="l" rtl="0" eaLnBrk="0" fontAlgn="base" hangingPunct="0">
              <a:spcBef>
                <a:spcPct val="20000"/>
              </a:spcBef>
              <a:spcAft>
                <a:spcPct val="0"/>
              </a:spcAft>
              <a:buFont typeface="Courier New" pitchFamily="49" charset="0"/>
              <a:buChar char="o"/>
              <a:defRPr sz="2000">
                <a:solidFill>
                  <a:srgbClr val="333333"/>
                </a:solidFill>
                <a:latin typeface="Calibri" pitchFamily="34" charset="0"/>
              </a:defRPr>
            </a:lvl2pPr>
            <a:lvl3pPr marL="1096963" indent="-365125" algn="l" rtl="0" eaLnBrk="0" fontAlgn="base" hangingPunct="0">
              <a:spcBef>
                <a:spcPct val="20000"/>
              </a:spcBef>
              <a:spcAft>
                <a:spcPct val="0"/>
              </a:spcAft>
              <a:buChar char="•"/>
              <a:defRPr sz="1600">
                <a:solidFill>
                  <a:srgbClr val="333333"/>
                </a:solidFill>
                <a:latin typeface="Calibri" pitchFamily="34" charset="0"/>
              </a:defRPr>
            </a:lvl3pPr>
            <a:lvl4pPr marL="1462088" indent="-365125" algn="l" rtl="0" eaLnBrk="0" fontAlgn="base" hangingPunct="0">
              <a:spcBef>
                <a:spcPct val="20000"/>
              </a:spcBef>
              <a:spcAft>
                <a:spcPct val="0"/>
              </a:spcAft>
              <a:buFont typeface="Calibri" pitchFamily="34" charset="0"/>
              <a:buChar char="–"/>
              <a:defRPr sz="1500">
                <a:solidFill>
                  <a:srgbClr val="333333"/>
                </a:solidFill>
                <a:latin typeface="Calibri" pitchFamily="34" charset="0"/>
              </a:defRPr>
            </a:lvl4pPr>
            <a:lvl5pPr marL="1462088" indent="365125" algn="l" rtl="0" eaLnBrk="0" fontAlgn="base" hangingPunct="0">
              <a:spcBef>
                <a:spcPct val="20000"/>
              </a:spcBef>
              <a:spcAft>
                <a:spcPct val="0"/>
              </a:spcAft>
              <a:buChar char="»"/>
              <a:defRPr sz="1400">
                <a:solidFill>
                  <a:srgbClr val="333333"/>
                </a:solidFill>
                <a:latin typeface="Calibri" pitchFamily="34" charset="0"/>
              </a:defRPr>
            </a:lvl5pPr>
            <a:lvl6pPr marL="1657350" algn="l" rtl="0" fontAlgn="base">
              <a:spcBef>
                <a:spcPct val="20000"/>
              </a:spcBef>
              <a:spcAft>
                <a:spcPct val="0"/>
              </a:spcAft>
              <a:defRPr sz="1400">
                <a:solidFill>
                  <a:srgbClr val="333333"/>
                </a:solidFill>
                <a:latin typeface="+mn-lt"/>
              </a:defRPr>
            </a:lvl6pPr>
            <a:lvl7pPr marL="2114550" algn="l" rtl="0" fontAlgn="base">
              <a:spcBef>
                <a:spcPct val="20000"/>
              </a:spcBef>
              <a:spcAft>
                <a:spcPct val="0"/>
              </a:spcAft>
              <a:defRPr sz="1400">
                <a:solidFill>
                  <a:srgbClr val="333333"/>
                </a:solidFill>
                <a:latin typeface="+mn-lt"/>
              </a:defRPr>
            </a:lvl7pPr>
            <a:lvl8pPr marL="2571750" algn="l" rtl="0" fontAlgn="base">
              <a:spcBef>
                <a:spcPct val="20000"/>
              </a:spcBef>
              <a:spcAft>
                <a:spcPct val="0"/>
              </a:spcAft>
              <a:defRPr sz="1400">
                <a:solidFill>
                  <a:srgbClr val="333333"/>
                </a:solidFill>
                <a:latin typeface="+mn-lt"/>
              </a:defRPr>
            </a:lvl8pPr>
            <a:lvl9pPr marL="3028950" algn="l" rtl="0" fontAlgn="base">
              <a:spcBef>
                <a:spcPct val="20000"/>
              </a:spcBef>
              <a:spcAft>
                <a:spcPct val="0"/>
              </a:spcAft>
              <a:defRPr sz="1400">
                <a:solidFill>
                  <a:srgbClr val="333333"/>
                </a:solidFill>
                <a:latin typeface="+mn-lt"/>
              </a:defRPr>
            </a:lvl9pPr>
          </a:lstStyle>
          <a:p>
            <a:pPr>
              <a:spcBef>
                <a:spcPts val="2400"/>
              </a:spcBef>
              <a:buClr>
                <a:srgbClr val="FF7900"/>
              </a:buClr>
              <a:buFont typeface="Wingdings" panose="05000000000000000000" pitchFamily="2" charset="2"/>
              <a:buChar char="§"/>
            </a:pPr>
            <a:r>
              <a:rPr lang="en-US" kern="0" dirty="0"/>
              <a:t>Expect the simplest of forms to have its share of complexities to work through</a:t>
            </a:r>
          </a:p>
          <a:p>
            <a:pPr>
              <a:spcBef>
                <a:spcPts val="2400"/>
              </a:spcBef>
              <a:buClr>
                <a:srgbClr val="FF7900"/>
              </a:buClr>
              <a:buFont typeface="Wingdings" panose="05000000000000000000" pitchFamily="2" charset="2"/>
              <a:buChar char="§"/>
            </a:pPr>
            <a:r>
              <a:rPr lang="en-US" kern="0" dirty="0"/>
              <a:t>Use the Project Vision to guide difficult decisions</a:t>
            </a:r>
          </a:p>
          <a:p>
            <a:pPr>
              <a:spcBef>
                <a:spcPts val="2400"/>
              </a:spcBef>
              <a:buClr>
                <a:srgbClr val="FF7900"/>
              </a:buClr>
              <a:buFont typeface="Wingdings" panose="05000000000000000000" pitchFamily="2" charset="2"/>
              <a:buChar char="§"/>
            </a:pPr>
            <a:r>
              <a:rPr lang="en-US" kern="0" dirty="0"/>
              <a:t>Employ principles to keep the form SEEF-</a:t>
            </a:r>
            <a:r>
              <a:rPr lang="en-US" kern="0" dirty="0" err="1"/>
              <a:t>ful</a:t>
            </a:r>
            <a:endParaRPr lang="en-US" kern="0" dirty="0"/>
          </a:p>
          <a:p>
            <a:pPr>
              <a:spcBef>
                <a:spcPts val="2400"/>
              </a:spcBef>
              <a:buClr>
                <a:srgbClr val="FF7900"/>
              </a:buClr>
              <a:buFont typeface="Wingdings" panose="05000000000000000000" pitchFamily="2" charset="2"/>
              <a:buChar char="§"/>
            </a:pPr>
            <a:r>
              <a:rPr lang="en-US" kern="0" dirty="0"/>
              <a:t>Keep an eye out for common complexities</a:t>
            </a:r>
          </a:p>
        </p:txBody>
      </p:sp>
      <p:pic>
        <p:nvPicPr>
          <p:cNvPr id="87045" name="Picture 5" descr="http://www.dan-dare.org/FreeFun/Images/TomAndJerryTomsTrap-o-Mati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700" y="3130826"/>
            <a:ext cx="4261644" cy="2836657"/>
          </a:xfrm>
          <a:prstGeom prst="rect">
            <a:avLst/>
          </a:prstGeom>
          <a:noFill/>
          <a:effectLst>
            <a:outerShdw blurRad="381000" dist="381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39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7045"/>
                                        </p:tgtEl>
                                        <p:attrNameLst>
                                          <p:attrName>style.visibility</p:attrName>
                                        </p:attrNameLst>
                                      </p:cBhvr>
                                      <p:to>
                                        <p:strVal val="visible"/>
                                      </p:to>
                                    </p:set>
                                    <p:animEffect transition="in" filter="wipe(left)">
                                      <p:cBhvr>
                                        <p:cTn id="7" dur="1000"/>
                                        <p:tgtEl>
                                          <p:spTgt spid="87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r>
              <a:rPr lang="en-US" dirty="0"/>
              <a:t>Vision Principles</a:t>
            </a:r>
          </a:p>
        </p:txBody>
      </p:sp>
      <p:sp>
        <p:nvSpPr>
          <p:cNvPr id="4" name="Content Placeholder 2">
            <a:extLst>
              <a:ext uri="{FF2B5EF4-FFF2-40B4-BE49-F238E27FC236}">
                <a16:creationId xmlns:a16="http://schemas.microsoft.com/office/drawing/2014/main" id="{A442CE64-6E75-47A2-D023-52394AA79D1D}"/>
              </a:ext>
            </a:extLst>
          </p:cNvPr>
          <p:cNvSpPr txBox="1">
            <a:spLocks/>
          </p:cNvSpPr>
          <p:nvPr/>
        </p:nvSpPr>
        <p:spPr bwMode="auto">
          <a:xfrm>
            <a:off x="1787651" y="1546493"/>
            <a:ext cx="9195087" cy="451485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65125" indent="-365125" algn="l" rtl="0" eaLnBrk="0" fontAlgn="base" hangingPunct="0">
              <a:spcBef>
                <a:spcPct val="20000"/>
              </a:spcBef>
              <a:spcAft>
                <a:spcPct val="0"/>
              </a:spcAft>
              <a:buChar char="•"/>
              <a:defRPr sz="2400">
                <a:solidFill>
                  <a:srgbClr val="333333"/>
                </a:solidFill>
                <a:latin typeface="Calibri" pitchFamily="34" charset="0"/>
                <a:ea typeface="+mn-ea"/>
                <a:cs typeface="+mn-cs"/>
              </a:defRPr>
            </a:lvl1pPr>
            <a:lvl2pPr marL="730250" indent="-365125" algn="l" rtl="0" eaLnBrk="0" fontAlgn="base" hangingPunct="0">
              <a:spcBef>
                <a:spcPct val="20000"/>
              </a:spcBef>
              <a:spcAft>
                <a:spcPct val="0"/>
              </a:spcAft>
              <a:buFont typeface="Courier New" pitchFamily="49" charset="0"/>
              <a:buChar char="o"/>
              <a:defRPr sz="2000">
                <a:solidFill>
                  <a:srgbClr val="333333"/>
                </a:solidFill>
                <a:latin typeface="Calibri" pitchFamily="34" charset="0"/>
              </a:defRPr>
            </a:lvl2pPr>
            <a:lvl3pPr marL="1096963" indent="-365125" algn="l" rtl="0" eaLnBrk="0" fontAlgn="base" hangingPunct="0">
              <a:spcBef>
                <a:spcPct val="20000"/>
              </a:spcBef>
              <a:spcAft>
                <a:spcPct val="0"/>
              </a:spcAft>
              <a:buChar char="•"/>
              <a:defRPr sz="1600">
                <a:solidFill>
                  <a:srgbClr val="333333"/>
                </a:solidFill>
                <a:latin typeface="Calibri" pitchFamily="34" charset="0"/>
              </a:defRPr>
            </a:lvl3pPr>
            <a:lvl4pPr marL="1462088" indent="-365125" algn="l" rtl="0" eaLnBrk="0" fontAlgn="base" hangingPunct="0">
              <a:spcBef>
                <a:spcPct val="20000"/>
              </a:spcBef>
              <a:spcAft>
                <a:spcPct val="0"/>
              </a:spcAft>
              <a:buFont typeface="Calibri" pitchFamily="34" charset="0"/>
              <a:buChar char="–"/>
              <a:defRPr sz="1500">
                <a:solidFill>
                  <a:srgbClr val="333333"/>
                </a:solidFill>
                <a:latin typeface="Calibri" pitchFamily="34" charset="0"/>
              </a:defRPr>
            </a:lvl4pPr>
            <a:lvl5pPr marL="1462088" indent="365125" algn="l" rtl="0" eaLnBrk="0" fontAlgn="base" hangingPunct="0">
              <a:spcBef>
                <a:spcPct val="20000"/>
              </a:spcBef>
              <a:spcAft>
                <a:spcPct val="0"/>
              </a:spcAft>
              <a:buChar char="»"/>
              <a:defRPr sz="1400">
                <a:solidFill>
                  <a:srgbClr val="333333"/>
                </a:solidFill>
                <a:latin typeface="Calibri" pitchFamily="34" charset="0"/>
              </a:defRPr>
            </a:lvl5pPr>
            <a:lvl6pPr marL="1657350" algn="l" rtl="0" fontAlgn="base">
              <a:spcBef>
                <a:spcPct val="20000"/>
              </a:spcBef>
              <a:spcAft>
                <a:spcPct val="0"/>
              </a:spcAft>
              <a:defRPr sz="1400">
                <a:solidFill>
                  <a:srgbClr val="333333"/>
                </a:solidFill>
                <a:latin typeface="+mn-lt"/>
              </a:defRPr>
            </a:lvl6pPr>
            <a:lvl7pPr marL="2114550" algn="l" rtl="0" fontAlgn="base">
              <a:spcBef>
                <a:spcPct val="20000"/>
              </a:spcBef>
              <a:spcAft>
                <a:spcPct val="0"/>
              </a:spcAft>
              <a:defRPr sz="1400">
                <a:solidFill>
                  <a:srgbClr val="333333"/>
                </a:solidFill>
                <a:latin typeface="+mn-lt"/>
              </a:defRPr>
            </a:lvl7pPr>
            <a:lvl8pPr marL="2571750" algn="l" rtl="0" fontAlgn="base">
              <a:spcBef>
                <a:spcPct val="20000"/>
              </a:spcBef>
              <a:spcAft>
                <a:spcPct val="0"/>
              </a:spcAft>
              <a:defRPr sz="1400">
                <a:solidFill>
                  <a:srgbClr val="333333"/>
                </a:solidFill>
                <a:latin typeface="+mn-lt"/>
              </a:defRPr>
            </a:lvl8pPr>
            <a:lvl9pPr marL="3028950" algn="l" rtl="0" fontAlgn="base">
              <a:spcBef>
                <a:spcPct val="20000"/>
              </a:spcBef>
              <a:spcAft>
                <a:spcPct val="0"/>
              </a:spcAft>
              <a:defRPr sz="1400">
                <a:solidFill>
                  <a:srgbClr val="333333"/>
                </a:solidFill>
                <a:latin typeface="+mn-lt"/>
              </a:defRPr>
            </a:lvl9pPr>
          </a:lstStyle>
          <a:p>
            <a:pPr marR="0" lvl="0" algn="l" defTabSz="914400" rtl="0" eaLnBrk="0" fontAlgn="base" latinLnBrk="0" hangingPunct="0">
              <a:lnSpc>
                <a:spcPct val="100000"/>
              </a:lnSpc>
              <a:spcBef>
                <a:spcPts val="1200"/>
              </a:spcBef>
              <a:spcAft>
                <a:spcPct val="0"/>
              </a:spcAft>
              <a:buClr>
                <a:srgbClr val="FF790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333333"/>
                </a:solidFill>
                <a:effectLst/>
                <a:uLnTx/>
                <a:uFillTx/>
                <a:latin typeface="Calibri" pitchFamily="34" charset="0"/>
                <a:ea typeface="+mn-ea"/>
                <a:cs typeface="+mn-cs"/>
              </a:rPr>
              <a:t>Hide the Complexity</a:t>
            </a:r>
          </a:p>
          <a:p>
            <a:pPr marL="730250" marR="0" lvl="1" indent="-365125" algn="l" defTabSz="914400" rtl="0" eaLnBrk="0" fontAlgn="base" latinLnBrk="0" hangingPunct="0">
              <a:lnSpc>
                <a:spcPct val="100000"/>
              </a:lnSpc>
              <a:spcBef>
                <a:spcPct val="20000"/>
              </a:spcBef>
              <a:spcAft>
                <a:spcPct val="0"/>
              </a:spcAft>
              <a:buClr>
                <a:srgbClr val="FF7900"/>
              </a:buClr>
              <a:buSzTx/>
              <a:buFont typeface="Courier New" pitchFamily="49" charset="0"/>
              <a:buChar char="o"/>
              <a:tabLst/>
              <a:defRPr/>
            </a:pPr>
            <a:r>
              <a:rPr kumimoji="0" lang="en-US" sz="2000" b="0" i="0" u="none" strike="noStrike" kern="0" cap="none" spc="0" normalizeH="0" baseline="0" noProof="0" dirty="0">
                <a:ln>
                  <a:noFill/>
                </a:ln>
                <a:solidFill>
                  <a:srgbClr val="333333"/>
                </a:solidFill>
                <a:effectLst/>
                <a:uLnTx/>
                <a:uFillTx/>
                <a:latin typeface="Calibri" pitchFamily="34" charset="0"/>
              </a:rPr>
              <a:t>Get the Logic </a:t>
            </a:r>
            <a:r>
              <a:rPr kumimoji="0" lang="en-US" sz="2000" b="0" i="1" u="none" strike="noStrike" kern="0" cap="none" spc="0" normalizeH="0" baseline="0" noProof="0" dirty="0">
                <a:ln>
                  <a:noFill/>
                </a:ln>
                <a:solidFill>
                  <a:srgbClr val="333333"/>
                </a:solidFill>
                <a:effectLst/>
                <a:uLnTx/>
                <a:uFillTx/>
                <a:latin typeface="Calibri" pitchFamily="34" charset="0"/>
              </a:rPr>
              <a:t>out of </a:t>
            </a:r>
            <a:r>
              <a:rPr kumimoji="0" lang="en-US" sz="2000" b="0" i="0" u="none" strike="noStrike" kern="0" cap="none" spc="0" normalizeH="0" baseline="0" noProof="0" dirty="0">
                <a:ln>
                  <a:noFill/>
                </a:ln>
                <a:solidFill>
                  <a:srgbClr val="333333"/>
                </a:solidFill>
                <a:effectLst/>
                <a:uLnTx/>
                <a:uFillTx/>
                <a:latin typeface="Calibri" pitchFamily="34" charset="0"/>
              </a:rPr>
              <a:t>heads…</a:t>
            </a:r>
            <a:r>
              <a:rPr kumimoji="0" lang="en-US" sz="2000" b="0" i="1" u="none" strike="noStrike" kern="0" cap="none" spc="0" normalizeH="0" baseline="0" noProof="0" dirty="0">
                <a:ln>
                  <a:noFill/>
                </a:ln>
                <a:solidFill>
                  <a:srgbClr val="333333"/>
                </a:solidFill>
                <a:effectLst/>
                <a:uLnTx/>
                <a:uFillTx/>
                <a:latin typeface="Calibri" pitchFamily="34" charset="0"/>
              </a:rPr>
              <a:t>off</a:t>
            </a:r>
            <a:r>
              <a:rPr kumimoji="0" lang="en-US" sz="2000" b="0" i="0" u="none" strike="noStrike" kern="0" cap="none" spc="0" normalizeH="0" baseline="0" noProof="0" dirty="0">
                <a:ln>
                  <a:noFill/>
                </a:ln>
                <a:solidFill>
                  <a:srgbClr val="333333"/>
                </a:solidFill>
                <a:effectLst/>
                <a:uLnTx/>
                <a:uFillTx/>
                <a:latin typeface="Calibri" pitchFamily="34" charset="0"/>
              </a:rPr>
              <a:t> paper…and </a:t>
            </a:r>
            <a:r>
              <a:rPr kumimoji="0" lang="en-US" sz="2000" b="0" i="1" u="none" strike="noStrike" kern="0" cap="none" spc="0" normalizeH="0" baseline="0" noProof="0" dirty="0">
                <a:ln>
                  <a:noFill/>
                </a:ln>
                <a:solidFill>
                  <a:srgbClr val="333333"/>
                </a:solidFill>
                <a:effectLst/>
                <a:uLnTx/>
                <a:uFillTx/>
                <a:latin typeface="Calibri" pitchFamily="34" charset="0"/>
              </a:rPr>
              <a:t>into</a:t>
            </a:r>
            <a:r>
              <a:rPr kumimoji="0" lang="en-US" sz="2000" b="0" i="0" u="none" strike="noStrike" kern="0" cap="none" spc="0" normalizeH="0" baseline="0" noProof="0" dirty="0">
                <a:ln>
                  <a:noFill/>
                </a:ln>
                <a:solidFill>
                  <a:srgbClr val="333333"/>
                </a:solidFill>
                <a:effectLst/>
                <a:uLnTx/>
                <a:uFillTx/>
                <a:latin typeface="Calibri" pitchFamily="34" charset="0"/>
              </a:rPr>
              <a:t> code or config; setup tables</a:t>
            </a:r>
          </a:p>
          <a:p>
            <a:pPr marL="730250" marR="0" lvl="1" indent="-365125" algn="l" defTabSz="914400" rtl="0" eaLnBrk="0" fontAlgn="base" latinLnBrk="0" hangingPunct="0">
              <a:lnSpc>
                <a:spcPct val="100000"/>
              </a:lnSpc>
              <a:spcBef>
                <a:spcPct val="20000"/>
              </a:spcBef>
              <a:spcAft>
                <a:spcPct val="0"/>
              </a:spcAft>
              <a:buClr>
                <a:srgbClr val="FF7900"/>
              </a:buClr>
              <a:buSzTx/>
              <a:buFont typeface="Courier New" pitchFamily="49" charset="0"/>
              <a:buChar char="o"/>
              <a:tabLst/>
              <a:defRPr/>
            </a:pPr>
            <a:r>
              <a:rPr kumimoji="0" lang="en-US" sz="2000" b="0" i="0" u="none" strike="noStrike" kern="0" cap="none" spc="0" normalizeH="0" baseline="0" noProof="0" dirty="0">
                <a:ln>
                  <a:noFill/>
                </a:ln>
                <a:solidFill>
                  <a:srgbClr val="333333"/>
                </a:solidFill>
                <a:effectLst/>
                <a:uLnTx/>
                <a:uFillTx/>
                <a:latin typeface="Calibri" pitchFamily="34" charset="0"/>
              </a:rPr>
              <a:t>Pinpoint repetitive or labor-intensive tasks</a:t>
            </a:r>
            <a:endParaRPr kumimoji="0" lang="en-US" sz="1000" b="0" i="0" u="none" strike="noStrike" kern="0" cap="none" spc="0" normalizeH="0" baseline="0" noProof="0" dirty="0">
              <a:ln>
                <a:noFill/>
              </a:ln>
              <a:solidFill>
                <a:srgbClr val="333333"/>
              </a:solidFill>
              <a:effectLst/>
              <a:uLnTx/>
              <a:uFillTx/>
              <a:latin typeface="Calibri" pitchFamily="34" charset="0"/>
            </a:endParaRPr>
          </a:p>
          <a:p>
            <a:pPr marR="0" lvl="0" algn="l" defTabSz="914400" rtl="0" eaLnBrk="0" fontAlgn="base" latinLnBrk="0" hangingPunct="0">
              <a:lnSpc>
                <a:spcPct val="100000"/>
              </a:lnSpc>
              <a:spcBef>
                <a:spcPts val="1200"/>
              </a:spcBef>
              <a:spcAft>
                <a:spcPct val="0"/>
              </a:spcAft>
              <a:buClr>
                <a:srgbClr val="FF7900"/>
              </a:buClr>
              <a:buSzTx/>
              <a:buFont typeface="Wingdings" panose="05000000000000000000" pitchFamily="2" charset="2"/>
              <a:buChar char="§"/>
              <a:tabLst/>
              <a:defRPr/>
            </a:pPr>
            <a:r>
              <a:rPr lang="en-US" kern="0" dirty="0"/>
              <a:t>Focus</a:t>
            </a:r>
            <a:r>
              <a:rPr kumimoji="0" lang="en-US" sz="2400" b="0" i="0" u="none" strike="noStrike" kern="0" cap="none" spc="0" normalizeH="0" baseline="0" noProof="0" dirty="0">
                <a:ln>
                  <a:noFill/>
                </a:ln>
                <a:solidFill>
                  <a:srgbClr val="333333"/>
                </a:solidFill>
                <a:effectLst/>
                <a:uLnTx/>
                <a:uFillTx/>
                <a:latin typeface="Calibri" pitchFamily="34" charset="0"/>
                <a:ea typeface="+mn-ea"/>
                <a:cs typeface="+mn-cs"/>
              </a:rPr>
              <a:t> on User Experience</a:t>
            </a:r>
          </a:p>
          <a:p>
            <a:pPr marL="730250" marR="0" lvl="1" indent="-365125" algn="l" defTabSz="914400" rtl="0" eaLnBrk="0" fontAlgn="base" latinLnBrk="0" hangingPunct="0">
              <a:lnSpc>
                <a:spcPct val="100000"/>
              </a:lnSpc>
              <a:spcBef>
                <a:spcPct val="20000"/>
              </a:spcBef>
              <a:spcAft>
                <a:spcPct val="0"/>
              </a:spcAft>
              <a:buClr>
                <a:srgbClr val="FF7900"/>
              </a:buClr>
              <a:buSzTx/>
              <a:buFont typeface="Courier New" pitchFamily="49" charset="0"/>
              <a:buChar char="o"/>
              <a:tabLst/>
              <a:defRPr/>
            </a:pPr>
            <a:r>
              <a:rPr kumimoji="0" lang="en-US" sz="2000" b="0" i="0" u="none" strike="noStrike" kern="0" cap="none" spc="0" normalizeH="0" baseline="0" noProof="0" dirty="0">
                <a:ln>
                  <a:noFill/>
                </a:ln>
                <a:solidFill>
                  <a:srgbClr val="333333"/>
                </a:solidFill>
                <a:effectLst/>
                <a:uLnTx/>
                <a:uFillTx/>
                <a:latin typeface="Calibri" pitchFamily="34" charset="0"/>
              </a:rPr>
              <a:t>Minimalist, guided and naturally unfolding</a:t>
            </a:r>
          </a:p>
          <a:p>
            <a:pPr marL="730250" marR="0" lvl="1" indent="-365125" algn="l" defTabSz="914400" rtl="0" eaLnBrk="0" fontAlgn="base" latinLnBrk="0" hangingPunct="0">
              <a:lnSpc>
                <a:spcPct val="100000"/>
              </a:lnSpc>
              <a:spcBef>
                <a:spcPct val="20000"/>
              </a:spcBef>
              <a:spcAft>
                <a:spcPct val="0"/>
              </a:spcAft>
              <a:buClr>
                <a:srgbClr val="FF7900"/>
              </a:buClr>
              <a:buSzTx/>
              <a:buFont typeface="Courier New" pitchFamily="49" charset="0"/>
              <a:buChar char="o"/>
              <a:tabLst/>
              <a:defRPr/>
            </a:pPr>
            <a:r>
              <a:rPr kumimoji="0" lang="en-US" sz="2000" b="0" i="0" u="none" strike="noStrike" kern="0" cap="none" spc="0" normalizeH="0" baseline="0" noProof="0" dirty="0">
                <a:ln>
                  <a:noFill/>
                </a:ln>
                <a:solidFill>
                  <a:srgbClr val="333333"/>
                </a:solidFill>
                <a:effectLst/>
                <a:uLnTx/>
                <a:uFillTx/>
                <a:latin typeface="Calibri" pitchFamily="34" charset="0"/>
              </a:rPr>
              <a:t>Only show valid fields and values</a:t>
            </a:r>
          </a:p>
          <a:p>
            <a:pPr marL="730250" marR="0" lvl="1" indent="-365125" algn="l" defTabSz="914400" rtl="0" eaLnBrk="0" fontAlgn="base" latinLnBrk="0" hangingPunct="0">
              <a:lnSpc>
                <a:spcPct val="100000"/>
              </a:lnSpc>
              <a:spcBef>
                <a:spcPct val="20000"/>
              </a:spcBef>
              <a:spcAft>
                <a:spcPct val="0"/>
              </a:spcAft>
              <a:buClr>
                <a:srgbClr val="FF7900"/>
              </a:buClr>
              <a:buSzTx/>
              <a:buFont typeface="Courier New" pitchFamily="49" charset="0"/>
              <a:buChar char="o"/>
              <a:tabLst/>
              <a:defRPr/>
            </a:pPr>
            <a:r>
              <a:rPr kumimoji="0" lang="en-US" sz="2000" b="0" i="0" u="none" strike="noStrike" kern="0" cap="none" spc="0" normalizeH="0" baseline="0" noProof="0" dirty="0">
                <a:ln>
                  <a:noFill/>
                </a:ln>
                <a:solidFill>
                  <a:srgbClr val="333333"/>
                </a:solidFill>
                <a:effectLst/>
                <a:uLnTx/>
                <a:uFillTx/>
                <a:latin typeface="Calibri" pitchFamily="34" charset="0"/>
              </a:rPr>
              <a:t>Don’t ask users to leave a field BLANK</a:t>
            </a:r>
          </a:p>
          <a:p>
            <a:pPr marL="730250" marR="0" lvl="1" indent="-365125" algn="l" defTabSz="914400" rtl="0" eaLnBrk="0" fontAlgn="base" latinLnBrk="0" hangingPunct="0">
              <a:lnSpc>
                <a:spcPct val="100000"/>
              </a:lnSpc>
              <a:spcBef>
                <a:spcPct val="20000"/>
              </a:spcBef>
              <a:spcAft>
                <a:spcPct val="0"/>
              </a:spcAft>
              <a:buClr>
                <a:srgbClr val="FF7900"/>
              </a:buClr>
              <a:buSzTx/>
              <a:buFont typeface="Courier New" pitchFamily="49" charset="0"/>
              <a:buChar char="o"/>
              <a:tabLst/>
              <a:defRPr/>
            </a:pPr>
            <a:r>
              <a:rPr kumimoji="0" lang="en-US" sz="2000" b="0" i="0" u="none" strike="noStrike" kern="0" cap="none" spc="0" normalizeH="0" baseline="0" noProof="0" dirty="0">
                <a:ln>
                  <a:noFill/>
                </a:ln>
                <a:solidFill>
                  <a:srgbClr val="333333"/>
                </a:solidFill>
                <a:effectLst/>
                <a:uLnTx/>
                <a:uFillTx/>
                <a:latin typeface="Calibri" pitchFamily="34" charset="0"/>
              </a:rPr>
              <a:t>Focus on task completion</a:t>
            </a:r>
            <a:endParaRPr kumimoji="0" lang="en-US" sz="1000" b="0" i="0" u="none" strike="noStrike" kern="0" cap="none" spc="0" normalizeH="0" baseline="0" noProof="0" dirty="0">
              <a:ln>
                <a:noFill/>
              </a:ln>
              <a:solidFill>
                <a:srgbClr val="333333"/>
              </a:solidFill>
              <a:effectLst/>
              <a:uLnTx/>
              <a:uFillTx/>
              <a:latin typeface="Calibri" pitchFamily="34" charset="0"/>
            </a:endParaRPr>
          </a:p>
          <a:p>
            <a:pPr marR="0" lvl="0" algn="l" defTabSz="914400" rtl="0" eaLnBrk="0" fontAlgn="base" latinLnBrk="0" hangingPunct="0">
              <a:lnSpc>
                <a:spcPct val="100000"/>
              </a:lnSpc>
              <a:spcBef>
                <a:spcPts val="1200"/>
              </a:spcBef>
              <a:spcAft>
                <a:spcPct val="0"/>
              </a:spcAft>
              <a:buClr>
                <a:srgbClr val="FF790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333333"/>
                </a:solidFill>
                <a:effectLst/>
                <a:uLnTx/>
                <a:uFillTx/>
                <a:latin typeface="Calibri" pitchFamily="34" charset="0"/>
                <a:ea typeface="+mn-ea"/>
                <a:cs typeface="+mn-cs"/>
              </a:rPr>
              <a:t>Trust the Solution</a:t>
            </a:r>
          </a:p>
          <a:p>
            <a:pPr marR="0" lvl="0" algn="l" defTabSz="914400" rtl="0" eaLnBrk="0" fontAlgn="base" latinLnBrk="0" hangingPunct="0">
              <a:lnSpc>
                <a:spcPct val="100000"/>
              </a:lnSpc>
              <a:spcBef>
                <a:spcPts val="1200"/>
              </a:spcBef>
              <a:spcAft>
                <a:spcPct val="0"/>
              </a:spcAft>
              <a:buClr>
                <a:srgbClr val="FF790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333333"/>
                </a:solidFill>
                <a:effectLst/>
                <a:uLnTx/>
                <a:uFillTx/>
                <a:latin typeface="Calibri" pitchFamily="34" charset="0"/>
                <a:ea typeface="+mn-ea"/>
                <a:cs typeface="+mn-cs"/>
              </a:rPr>
              <a:t>Focus on the Bulk of the Transactions</a:t>
            </a:r>
          </a:p>
          <a:p>
            <a:pPr marL="365125" marR="0" lvl="0" indent="-365125"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srgbClr val="333333"/>
              </a:solidFill>
              <a:effectLst/>
              <a:uLnTx/>
              <a:uFillTx/>
              <a:latin typeface="Calibri" pitchFamily="34" charset="0"/>
              <a:ea typeface="+mn-ea"/>
              <a:cs typeface="+mn-cs"/>
            </a:endParaRPr>
          </a:p>
        </p:txBody>
      </p:sp>
    </p:spTree>
    <p:extLst>
      <p:ext uri="{BB962C8B-B14F-4D97-AF65-F5344CB8AC3E}">
        <p14:creationId xmlns:p14="http://schemas.microsoft.com/office/powerpoint/2010/main" val="201221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anim calcmode="lin" valueType="num">
                                      <p:cBhvr>
                                        <p:cTn id="2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1000"/>
                                        <p:tgtEl>
                                          <p:spTgt spid="4">
                                            <p:txEl>
                                              <p:pRg st="3" end="3"/>
                                            </p:txEl>
                                          </p:spTgt>
                                        </p:tgtEl>
                                      </p:cBhvr>
                                    </p:animEffect>
                                    <p:anim calcmode="lin" valueType="num">
                                      <p:cBhvr>
                                        <p:cTn id="3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1000"/>
                                        <p:tgtEl>
                                          <p:spTgt spid="4">
                                            <p:txEl>
                                              <p:pRg st="4" end="4"/>
                                            </p:txEl>
                                          </p:spTgt>
                                        </p:tgtEl>
                                      </p:cBhvr>
                                    </p:animEffect>
                                    <p:anim calcmode="lin" valueType="num">
                                      <p:cBhvr>
                                        <p:cTn id="3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fade">
                                      <p:cBhvr>
                                        <p:cTn id="39" dur="1000"/>
                                        <p:tgtEl>
                                          <p:spTgt spid="4">
                                            <p:txEl>
                                              <p:pRg st="5" end="5"/>
                                            </p:txEl>
                                          </p:spTgt>
                                        </p:tgtEl>
                                      </p:cBhvr>
                                    </p:animEffect>
                                    <p:anim calcmode="lin" valueType="num">
                                      <p:cBhvr>
                                        <p:cTn id="4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Effect transition="in" filter="fade">
                                      <p:cBhvr>
                                        <p:cTn id="44" dur="1000"/>
                                        <p:tgtEl>
                                          <p:spTgt spid="4">
                                            <p:txEl>
                                              <p:pRg st="6" end="6"/>
                                            </p:txEl>
                                          </p:spTgt>
                                        </p:tgtEl>
                                      </p:cBhvr>
                                    </p:animEffect>
                                    <p:anim calcmode="lin" valueType="num">
                                      <p:cBhvr>
                                        <p:cTn id="4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
                                            <p:txEl>
                                              <p:pRg st="8" end="8"/>
                                            </p:txEl>
                                          </p:spTgt>
                                        </p:tgtEl>
                                        <p:attrNameLst>
                                          <p:attrName>style.visibility</p:attrName>
                                        </p:attrNameLst>
                                      </p:cBhvr>
                                      <p:to>
                                        <p:strVal val="visible"/>
                                      </p:to>
                                    </p:set>
                                    <p:animEffect transition="in" filter="fade">
                                      <p:cBhvr>
                                        <p:cTn id="56" dur="1000"/>
                                        <p:tgtEl>
                                          <p:spTgt spid="4">
                                            <p:txEl>
                                              <p:pRg st="8" end="8"/>
                                            </p:txEl>
                                          </p:spTgt>
                                        </p:tgtEl>
                                      </p:cBhvr>
                                    </p:animEffect>
                                    <p:anim calcmode="lin" valueType="num">
                                      <p:cBhvr>
                                        <p:cTn id="57"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xEl>
                                              <p:pRg st="9" end="9"/>
                                            </p:txEl>
                                          </p:spTgt>
                                        </p:tgtEl>
                                        <p:attrNameLst>
                                          <p:attrName>style.visibility</p:attrName>
                                        </p:attrNameLst>
                                      </p:cBhvr>
                                      <p:to>
                                        <p:strVal val="visible"/>
                                      </p:to>
                                    </p:set>
                                    <p:animEffect transition="in" filter="fade">
                                      <p:cBhvr>
                                        <p:cTn id="63" dur="1000"/>
                                        <p:tgtEl>
                                          <p:spTgt spid="4">
                                            <p:txEl>
                                              <p:pRg st="9" end="9"/>
                                            </p:txEl>
                                          </p:spTgt>
                                        </p:tgtEl>
                                      </p:cBhvr>
                                    </p:animEffect>
                                    <p:anim calcmode="lin" valueType="num">
                                      <p:cBhvr>
                                        <p:cTn id="64"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55B60D-4D17-C86C-5BCF-0CDB5780AA72}"/>
              </a:ext>
            </a:extLst>
          </p:cNvPr>
          <p:cNvSpPr>
            <a:spLocks noGrp="1"/>
          </p:cNvSpPr>
          <p:nvPr>
            <p:ph type="body" sz="quarter" idx="10"/>
          </p:nvPr>
        </p:nvSpPr>
        <p:spPr/>
        <p:txBody>
          <a:bodyPr/>
          <a:lstStyle/>
          <a:p>
            <a:r>
              <a:rPr lang="en-US" dirty="0"/>
              <a:t>Factors that add unnecessary complexity</a:t>
            </a:r>
          </a:p>
        </p:txBody>
      </p:sp>
      <p:sp>
        <p:nvSpPr>
          <p:cNvPr id="8" name="Pentagon 7"/>
          <p:cNvSpPr/>
          <p:nvPr/>
        </p:nvSpPr>
        <p:spPr bwMode="auto">
          <a:xfrm rot="20720392">
            <a:off x="1607931" y="2477947"/>
            <a:ext cx="8857104" cy="1090244"/>
          </a:xfrm>
          <a:prstGeom prst="homePlate">
            <a:avLst/>
          </a:prstGeom>
          <a:gradFill flip="none" rotWithShape="1">
            <a:gsLst>
              <a:gs pos="28000">
                <a:srgbClr val="04245E"/>
              </a:gs>
              <a:gs pos="100000">
                <a:srgbClr val="4591A7">
                  <a:alpha val="50000"/>
                </a:srgbClr>
              </a:gs>
            </a:gsLst>
            <a:lin ang="10800000" scaled="1"/>
            <a:tileRect/>
          </a:gradFill>
          <a:ln w="9525" algn="ctr">
            <a:noFill/>
            <a:miter lim="800000"/>
            <a:headEnd/>
            <a:tailEnd/>
          </a:ln>
        </p:spPr>
        <p:txBody>
          <a:bodyPr lIns="182880" rtlCol="0" anchor="ctr">
            <a:normAutofit/>
          </a:bodyPr>
          <a:lstStyle/>
          <a:p>
            <a:pPr algn="ctr"/>
            <a:r>
              <a:rPr lang="en-US" sz="4800" dirty="0">
                <a:solidFill>
                  <a:schemeClr val="bg1"/>
                </a:solidFill>
                <a:latin typeface="Calibri" panose="020F0502020204030204" pitchFamily="34" charset="0"/>
              </a:rPr>
              <a:t>Complexity</a:t>
            </a:r>
          </a:p>
        </p:txBody>
      </p:sp>
      <p:sp>
        <p:nvSpPr>
          <p:cNvPr id="10" name="Right Arrow 9"/>
          <p:cNvSpPr/>
          <p:nvPr/>
        </p:nvSpPr>
        <p:spPr bwMode="auto">
          <a:xfrm rot="20732280">
            <a:off x="2260698" y="4592706"/>
            <a:ext cx="2119176" cy="1537784"/>
          </a:xfrm>
          <a:prstGeom prst="rightArrow">
            <a:avLst/>
          </a:prstGeom>
          <a:solidFill>
            <a:srgbClr val="FF7900"/>
          </a:solidFill>
          <a:ln w="9525" algn="ctr">
            <a:noFill/>
            <a:miter lim="800000"/>
            <a:headEnd/>
            <a:tailEnd/>
          </a:ln>
        </p:spPr>
        <p:txBody>
          <a:bodyPr lIns="182880" rtlCol="0" anchor="ctr"/>
          <a:lstStyle/>
          <a:p>
            <a:pPr algn="ctr"/>
            <a:r>
              <a:rPr lang="en-US" sz="1600" dirty="0">
                <a:solidFill>
                  <a:schemeClr val="bg1"/>
                </a:solidFill>
                <a:latin typeface="Calibri" panose="020F0502020204030204" pitchFamily="34" charset="0"/>
              </a:rPr>
              <a:t>Covering Old System’s Problems </a:t>
            </a:r>
          </a:p>
        </p:txBody>
      </p:sp>
      <p:sp>
        <p:nvSpPr>
          <p:cNvPr id="16" name="Right Arrow 15"/>
          <p:cNvSpPr/>
          <p:nvPr/>
        </p:nvSpPr>
        <p:spPr bwMode="auto">
          <a:xfrm rot="20732280">
            <a:off x="4412322" y="4052186"/>
            <a:ext cx="2119176" cy="1537784"/>
          </a:xfrm>
          <a:prstGeom prst="rightArrow">
            <a:avLst/>
          </a:prstGeom>
          <a:solidFill>
            <a:srgbClr val="FF7900"/>
          </a:solidFill>
          <a:ln w="9525" algn="ctr">
            <a:noFill/>
            <a:miter lim="800000"/>
            <a:headEnd/>
            <a:tailEnd/>
          </a:ln>
        </p:spPr>
        <p:txBody>
          <a:bodyPr lIns="182880" rtlCol="0" anchor="ctr"/>
          <a:lstStyle/>
          <a:p>
            <a:pPr algn="ctr"/>
            <a:r>
              <a:rPr lang="en-US" sz="1600" dirty="0">
                <a:solidFill>
                  <a:schemeClr val="bg1"/>
                </a:solidFill>
                <a:latin typeface="Calibri" panose="020F0502020204030204" pitchFamily="34" charset="0"/>
              </a:rPr>
              <a:t>Fears of the New System</a:t>
            </a:r>
          </a:p>
        </p:txBody>
      </p:sp>
      <p:sp>
        <p:nvSpPr>
          <p:cNvPr id="17" name="Right Arrow 16"/>
          <p:cNvSpPr/>
          <p:nvPr/>
        </p:nvSpPr>
        <p:spPr bwMode="auto">
          <a:xfrm rot="20732280">
            <a:off x="6594093" y="3463367"/>
            <a:ext cx="2119176" cy="1537784"/>
          </a:xfrm>
          <a:prstGeom prst="rightArrow">
            <a:avLst/>
          </a:prstGeom>
          <a:solidFill>
            <a:srgbClr val="FF7900"/>
          </a:solidFill>
          <a:ln w="9525" algn="ctr">
            <a:noFill/>
            <a:miter lim="800000"/>
            <a:headEnd/>
            <a:tailEnd/>
          </a:ln>
        </p:spPr>
        <p:txBody>
          <a:bodyPr lIns="182880" rtlCol="0" anchor="ctr"/>
          <a:lstStyle/>
          <a:p>
            <a:pPr algn="ctr"/>
            <a:r>
              <a:rPr lang="en-US" sz="1600" dirty="0">
                <a:solidFill>
                  <a:schemeClr val="bg1"/>
                </a:solidFill>
                <a:latin typeface="Calibri" panose="020F0502020204030204" pitchFamily="34" charset="0"/>
              </a:rPr>
              <a:t>Building for Exceptions</a:t>
            </a:r>
          </a:p>
        </p:txBody>
      </p:sp>
      <p:sp>
        <p:nvSpPr>
          <p:cNvPr id="18" name="Right Arrow 17"/>
          <p:cNvSpPr/>
          <p:nvPr/>
        </p:nvSpPr>
        <p:spPr bwMode="auto">
          <a:xfrm rot="20732280">
            <a:off x="8745717" y="2874547"/>
            <a:ext cx="2119176" cy="1537784"/>
          </a:xfrm>
          <a:prstGeom prst="rightArrow">
            <a:avLst/>
          </a:prstGeom>
          <a:solidFill>
            <a:srgbClr val="FF7900"/>
          </a:solidFill>
          <a:ln w="9525" algn="ctr">
            <a:noFill/>
            <a:miter lim="800000"/>
            <a:headEnd/>
            <a:tailEnd/>
          </a:ln>
        </p:spPr>
        <p:txBody>
          <a:bodyPr lIns="182880" rtlCol="0" anchor="ctr"/>
          <a:lstStyle/>
          <a:p>
            <a:pPr algn="ctr"/>
            <a:r>
              <a:rPr lang="en-US" sz="1600" dirty="0">
                <a:solidFill>
                  <a:schemeClr val="bg1"/>
                </a:solidFill>
                <a:latin typeface="Calibri" panose="020F0502020204030204" pitchFamily="34" charset="0"/>
              </a:rPr>
              <a:t>Gold Plating</a:t>
            </a:r>
          </a:p>
        </p:txBody>
      </p:sp>
    </p:spTree>
    <p:extLst>
      <p:ext uri="{BB962C8B-B14F-4D97-AF65-F5344CB8AC3E}">
        <p14:creationId xmlns:p14="http://schemas.microsoft.com/office/powerpoint/2010/main" val="306568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61F230-E61C-E4B4-670D-DCA37289593B}"/>
              </a:ext>
            </a:extLst>
          </p:cNvPr>
          <p:cNvSpPr>
            <a:spLocks noGrp="1"/>
          </p:cNvSpPr>
          <p:nvPr>
            <p:ph type="body" sz="quarter" idx="10"/>
          </p:nvPr>
        </p:nvSpPr>
        <p:spPr/>
        <p:txBody>
          <a:bodyPr/>
          <a:lstStyle/>
          <a:p>
            <a:r>
              <a:rPr lang="en-US" dirty="0"/>
              <a:t>Complexity: Covering Old System’s Problems</a:t>
            </a:r>
          </a:p>
        </p:txBody>
      </p:sp>
      <p:sp>
        <p:nvSpPr>
          <p:cNvPr id="9" name="TextBox 8"/>
          <p:cNvSpPr txBox="1"/>
          <p:nvPr/>
        </p:nvSpPr>
        <p:spPr>
          <a:xfrm>
            <a:off x="1659835" y="1521241"/>
            <a:ext cx="8875091" cy="4431983"/>
          </a:xfrm>
          <a:prstGeom prst="rect">
            <a:avLst/>
          </a:prstGeom>
          <a:noFill/>
        </p:spPr>
        <p:txBody>
          <a:bodyPr wrap="square" rtlCol="0">
            <a:spAutoFit/>
          </a:bodyPr>
          <a:lstStyle/>
          <a:p>
            <a:r>
              <a:rPr lang="en-US" sz="2000" b="1" dirty="0">
                <a:latin typeface="Calibri" pitchFamily="34" charset="0"/>
              </a:rPr>
              <a:t>Watch out for:</a:t>
            </a:r>
          </a:p>
          <a:p>
            <a:pPr marL="914400" lvl="1">
              <a:spcBef>
                <a:spcPts val="1200"/>
              </a:spcBef>
              <a:buFont typeface="Arial" pitchFamily="34" charset="0"/>
              <a:buChar char="•"/>
            </a:pPr>
            <a:r>
              <a:rPr lang="en-US" dirty="0">
                <a:latin typeface="Calibri" pitchFamily="34" charset="0"/>
              </a:rPr>
              <a:t>  Unnecessary “visual validation” fields</a:t>
            </a:r>
          </a:p>
          <a:p>
            <a:pPr marL="914400" lvl="1">
              <a:spcBef>
                <a:spcPts val="1200"/>
              </a:spcBef>
              <a:buFont typeface="Arial" pitchFamily="34" charset="0"/>
              <a:buChar char="•"/>
            </a:pPr>
            <a:r>
              <a:rPr lang="en-US" dirty="0">
                <a:latin typeface="Calibri" pitchFamily="34" charset="0"/>
              </a:rPr>
              <a:t>  Asking for information that isn’t used</a:t>
            </a:r>
          </a:p>
          <a:p>
            <a:pPr marL="914400" lvl="1">
              <a:spcBef>
                <a:spcPts val="1200"/>
              </a:spcBef>
              <a:buFont typeface="Arial" pitchFamily="34" charset="0"/>
              <a:buChar char="•"/>
            </a:pPr>
            <a:r>
              <a:rPr lang="en-US" dirty="0">
                <a:latin typeface="Calibri" pitchFamily="34" charset="0"/>
              </a:rPr>
              <a:t>  Outdated processes</a:t>
            </a:r>
          </a:p>
          <a:p>
            <a:pPr marL="914400" lvl="1">
              <a:spcBef>
                <a:spcPts val="1200"/>
              </a:spcBef>
              <a:buFont typeface="Arial" pitchFamily="34" charset="0"/>
              <a:buChar char="•"/>
            </a:pPr>
            <a:r>
              <a:rPr lang="en-US" dirty="0">
                <a:latin typeface="Calibri" pitchFamily="34" charset="0"/>
              </a:rPr>
              <a:t>  “We’re not sure who uses that.”</a:t>
            </a:r>
          </a:p>
          <a:p>
            <a:pPr marL="914400" lvl="1">
              <a:spcBef>
                <a:spcPts val="1200"/>
              </a:spcBef>
              <a:buFont typeface="Arial" pitchFamily="34" charset="0"/>
              <a:buChar char="•"/>
            </a:pPr>
            <a:r>
              <a:rPr lang="en-US" dirty="0">
                <a:latin typeface="Calibri" pitchFamily="34" charset="0"/>
              </a:rPr>
              <a:t>  “That’s just how I was taught to do it.”</a:t>
            </a:r>
          </a:p>
          <a:p>
            <a:endParaRPr lang="en-US" dirty="0">
              <a:latin typeface="Calibri" pitchFamily="34" charset="0"/>
            </a:endParaRPr>
          </a:p>
          <a:p>
            <a:r>
              <a:rPr lang="en-US" sz="2000" b="1" dirty="0">
                <a:latin typeface="Calibri" pitchFamily="34" charset="0"/>
              </a:rPr>
              <a:t>Some approaches and suggestions:</a:t>
            </a:r>
          </a:p>
          <a:p>
            <a:pPr marL="914400" lvl="1">
              <a:spcBef>
                <a:spcPts val="1200"/>
              </a:spcBef>
              <a:buFont typeface="Arial" pitchFamily="34" charset="0"/>
              <a:buChar char="•"/>
            </a:pPr>
            <a:r>
              <a:rPr lang="en-US" dirty="0">
                <a:latin typeface="Calibri" pitchFamily="34" charset="0"/>
              </a:rPr>
              <a:t>  Question fields and processes to identify those that are no longer useful</a:t>
            </a:r>
          </a:p>
          <a:p>
            <a:pPr marL="914400" lvl="1">
              <a:spcBef>
                <a:spcPts val="1200"/>
              </a:spcBef>
              <a:buFont typeface="Arial" pitchFamily="34" charset="0"/>
              <a:buChar char="•"/>
            </a:pPr>
            <a:r>
              <a:rPr lang="en-US" dirty="0">
                <a:latin typeface="Calibri" pitchFamily="34" charset="0"/>
              </a:rPr>
              <a:t>  Test/revisit processes that the team is unsure about</a:t>
            </a:r>
          </a:p>
          <a:p>
            <a:pPr marL="914400" lvl="1">
              <a:spcBef>
                <a:spcPts val="1200"/>
              </a:spcBef>
              <a:buFont typeface="Arial" pitchFamily="34" charset="0"/>
              <a:buChar char="•"/>
            </a:pPr>
            <a:r>
              <a:rPr lang="en-US" dirty="0">
                <a:latin typeface="Calibri" pitchFamily="34" charset="0"/>
              </a:rPr>
              <a:t>  Cut out debated fields for the prototype and examine during modeling</a:t>
            </a:r>
          </a:p>
        </p:txBody>
      </p:sp>
      <p:sp>
        <p:nvSpPr>
          <p:cNvPr id="10" name="Right Arrow 9"/>
          <p:cNvSpPr/>
          <p:nvPr/>
        </p:nvSpPr>
        <p:spPr bwMode="auto">
          <a:xfrm rot="20657701">
            <a:off x="7604674" y="1955629"/>
            <a:ext cx="2119176" cy="1537784"/>
          </a:xfrm>
          <a:prstGeom prst="rightArrow">
            <a:avLst/>
          </a:prstGeom>
          <a:solidFill>
            <a:srgbClr val="FF7900"/>
          </a:solidFill>
          <a:ln w="9525" algn="ctr">
            <a:noFill/>
            <a:miter lim="800000"/>
            <a:headEnd/>
            <a:tailEnd/>
          </a:ln>
        </p:spPr>
        <p:txBody>
          <a:bodyPr lIns="182880" rtlCol="0" anchor="ctr"/>
          <a:lstStyle/>
          <a:p>
            <a:pPr algn="ctr"/>
            <a:r>
              <a:rPr lang="en-US" sz="1600" dirty="0">
                <a:solidFill>
                  <a:schemeClr val="bg1"/>
                </a:solidFill>
                <a:latin typeface="Calibri" panose="020F0502020204030204" pitchFamily="34" charset="0"/>
              </a:rPr>
              <a:t>Covering Old System’s Problems </a:t>
            </a:r>
          </a:p>
        </p:txBody>
      </p:sp>
    </p:spTree>
    <p:extLst>
      <p:ext uri="{BB962C8B-B14F-4D97-AF65-F5344CB8AC3E}">
        <p14:creationId xmlns:p14="http://schemas.microsoft.com/office/powerpoint/2010/main" val="396624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C68CA7-E1A3-05E2-464C-E812E4E2736A}"/>
              </a:ext>
            </a:extLst>
          </p:cNvPr>
          <p:cNvSpPr>
            <a:spLocks noGrp="1"/>
          </p:cNvSpPr>
          <p:nvPr>
            <p:ph type="body" sz="quarter" idx="10"/>
          </p:nvPr>
        </p:nvSpPr>
        <p:spPr/>
        <p:txBody>
          <a:bodyPr/>
          <a:lstStyle/>
          <a:p>
            <a:r>
              <a:rPr lang="en-US" dirty="0"/>
              <a:t>Complexity: Fears of the New System</a:t>
            </a:r>
          </a:p>
        </p:txBody>
      </p:sp>
      <p:sp>
        <p:nvSpPr>
          <p:cNvPr id="9" name="TextBox 8"/>
          <p:cNvSpPr txBox="1"/>
          <p:nvPr/>
        </p:nvSpPr>
        <p:spPr>
          <a:xfrm>
            <a:off x="1714500" y="1689100"/>
            <a:ext cx="8305800" cy="3570208"/>
          </a:xfrm>
          <a:prstGeom prst="rect">
            <a:avLst/>
          </a:prstGeom>
          <a:noFill/>
        </p:spPr>
        <p:txBody>
          <a:bodyPr wrap="square" rtlCol="0">
            <a:spAutoFit/>
          </a:bodyPr>
          <a:lstStyle/>
          <a:p>
            <a:r>
              <a:rPr lang="en-US" sz="2000" b="1" dirty="0">
                <a:latin typeface="Calibri" pitchFamily="34" charset="0"/>
              </a:rPr>
              <a:t>Watch out for:</a:t>
            </a:r>
          </a:p>
          <a:p>
            <a:pPr marL="914400" lvl="1">
              <a:spcBef>
                <a:spcPts val="1200"/>
              </a:spcBef>
              <a:buFont typeface="Arial" pitchFamily="34" charset="0"/>
              <a:buChar char="•"/>
            </a:pPr>
            <a:r>
              <a:rPr lang="en-US" dirty="0">
                <a:latin typeface="Calibri" pitchFamily="34" charset="0"/>
              </a:rPr>
              <a:t>  Unnecessary “visual validation” fields</a:t>
            </a:r>
          </a:p>
          <a:p>
            <a:pPr marL="914400" lvl="1">
              <a:spcBef>
                <a:spcPts val="1200"/>
              </a:spcBef>
              <a:buFont typeface="Arial" pitchFamily="34" charset="0"/>
              <a:buChar char="•"/>
            </a:pPr>
            <a:r>
              <a:rPr lang="en-US" dirty="0">
                <a:latin typeface="Calibri" pitchFamily="34" charset="0"/>
              </a:rPr>
              <a:t>  Asking for a bunch of “just in case” fields</a:t>
            </a:r>
          </a:p>
          <a:p>
            <a:pPr marL="914400" lvl="1">
              <a:spcBef>
                <a:spcPts val="1200"/>
              </a:spcBef>
              <a:buFont typeface="Arial" pitchFamily="34" charset="0"/>
              <a:buChar char="•"/>
            </a:pPr>
            <a:r>
              <a:rPr lang="en-US" dirty="0">
                <a:latin typeface="Calibri" pitchFamily="34" charset="0"/>
              </a:rPr>
              <a:t>  Stated mistrust of the system/technology</a:t>
            </a:r>
          </a:p>
          <a:p>
            <a:endParaRPr lang="en-US" dirty="0">
              <a:latin typeface="Calibri" pitchFamily="34" charset="0"/>
            </a:endParaRPr>
          </a:p>
          <a:p>
            <a:r>
              <a:rPr lang="en-US" sz="2000" b="1" dirty="0">
                <a:latin typeface="Calibri" pitchFamily="34" charset="0"/>
              </a:rPr>
              <a:t>Some approaches and suggestions:</a:t>
            </a:r>
          </a:p>
          <a:p>
            <a:pPr marL="914400" lvl="1">
              <a:spcBef>
                <a:spcPts val="1200"/>
              </a:spcBef>
              <a:buFont typeface="Arial" pitchFamily="34" charset="0"/>
              <a:buChar char="•"/>
            </a:pPr>
            <a:r>
              <a:rPr lang="en-US" dirty="0">
                <a:latin typeface="Calibri" pitchFamily="34" charset="0"/>
              </a:rPr>
              <a:t>  Use edits in place of extra fields and information</a:t>
            </a:r>
          </a:p>
          <a:p>
            <a:pPr marL="914400" lvl="1">
              <a:spcBef>
                <a:spcPts val="1200"/>
              </a:spcBef>
              <a:buFont typeface="Arial" pitchFamily="34" charset="0"/>
              <a:buChar char="•"/>
            </a:pPr>
            <a:r>
              <a:rPr lang="en-US" dirty="0">
                <a:latin typeface="Calibri" pitchFamily="34" charset="0"/>
              </a:rPr>
              <a:t>  Modeling and testing cycles can help eliminate those worries</a:t>
            </a:r>
          </a:p>
          <a:p>
            <a:pPr marL="914400" lvl="1">
              <a:spcBef>
                <a:spcPts val="1200"/>
              </a:spcBef>
              <a:buFont typeface="Arial" pitchFamily="34" charset="0"/>
              <a:buChar char="•"/>
            </a:pPr>
            <a:r>
              <a:rPr lang="en-US" dirty="0">
                <a:latin typeface="Calibri" pitchFamily="34" charset="0"/>
              </a:rPr>
              <a:t>  Validation reports can go a long way in eliminating complexity on a form</a:t>
            </a:r>
          </a:p>
        </p:txBody>
      </p:sp>
      <p:sp>
        <p:nvSpPr>
          <p:cNvPr id="10" name="Right Arrow 9"/>
          <p:cNvSpPr/>
          <p:nvPr/>
        </p:nvSpPr>
        <p:spPr bwMode="auto">
          <a:xfrm rot="20640000">
            <a:off x="7604674" y="1955629"/>
            <a:ext cx="2119176" cy="1537784"/>
          </a:xfrm>
          <a:prstGeom prst="rightArrow">
            <a:avLst/>
          </a:prstGeom>
          <a:solidFill>
            <a:srgbClr val="FF7900"/>
          </a:solidFill>
          <a:ln w="9525" algn="ctr">
            <a:noFill/>
            <a:miter lim="800000"/>
            <a:headEnd/>
            <a:tailEnd/>
          </a:ln>
        </p:spPr>
        <p:txBody>
          <a:bodyPr lIns="182880" rtlCol="0" anchor="ctr"/>
          <a:lstStyle/>
          <a:p>
            <a:pPr algn="ctr"/>
            <a:r>
              <a:rPr lang="en-US" sz="1600" dirty="0">
                <a:solidFill>
                  <a:schemeClr val="bg1"/>
                </a:solidFill>
                <a:latin typeface="Calibri" panose="020F0502020204030204" pitchFamily="34" charset="0"/>
              </a:rPr>
              <a:t>Fears of the New System</a:t>
            </a:r>
          </a:p>
        </p:txBody>
      </p:sp>
    </p:spTree>
    <p:extLst>
      <p:ext uri="{BB962C8B-B14F-4D97-AF65-F5344CB8AC3E}">
        <p14:creationId xmlns:p14="http://schemas.microsoft.com/office/powerpoint/2010/main" val="235375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EFF8811-9F23-4203-879D-D9EEAD6DC5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Object 2" hidden="1">
                        <a:extLst>
                          <a:ext uri="{FF2B5EF4-FFF2-40B4-BE49-F238E27FC236}">
                            <a16:creationId xmlns:a16="http://schemas.microsoft.com/office/drawing/2014/main" id="{BEFF8811-9F23-4203-879D-D9EEAD6DC5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7" name="Picture 16" descr="Top View of People at the Meeting">
            <a:extLst>
              <a:ext uri="{FF2B5EF4-FFF2-40B4-BE49-F238E27FC236}">
                <a16:creationId xmlns:a16="http://schemas.microsoft.com/office/drawing/2014/main" id="{80923E63-2CDD-4041-94EE-EA6EFF8C545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50" r="10059" b="27214"/>
          <a:stretch/>
        </p:blipFill>
        <p:spPr bwMode="auto">
          <a:xfrm>
            <a:off x="0" y="0"/>
            <a:ext cx="5181600" cy="6858000"/>
          </a:xfrm>
          <a:custGeom>
            <a:avLst/>
            <a:gdLst>
              <a:gd name="connsiteX0" fmla="*/ 0 w 5181600"/>
              <a:gd name="connsiteY0" fmla="*/ 0 h 6858000"/>
              <a:gd name="connsiteX1" fmla="*/ 5181600 w 5181600"/>
              <a:gd name="connsiteY1" fmla="*/ 0 h 6858000"/>
              <a:gd name="connsiteX2" fmla="*/ 5181600 w 5181600"/>
              <a:gd name="connsiteY2" fmla="*/ 6858000 h 6858000"/>
              <a:gd name="connsiteX3" fmla="*/ 0 w 5181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81600" h="6858000">
                <a:moveTo>
                  <a:pt x="0" y="0"/>
                </a:moveTo>
                <a:lnTo>
                  <a:pt x="5181600" y="0"/>
                </a:lnTo>
                <a:lnTo>
                  <a:pt x="51816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2E6BE13-F63A-405D-816C-FC0FBE43FFC9}"/>
              </a:ext>
            </a:extLst>
          </p:cNvPr>
          <p:cNvSpPr/>
          <p:nvPr/>
        </p:nvSpPr>
        <p:spPr>
          <a:xfrm>
            <a:off x="1909" y="0"/>
            <a:ext cx="5181600" cy="6858000"/>
          </a:xfrm>
          <a:prstGeom prst="rect">
            <a:avLst/>
          </a:prstGeom>
          <a:gradFill flip="none" rotWithShape="1">
            <a:gsLst>
              <a:gs pos="0">
                <a:schemeClr val="accent1">
                  <a:alpha val="97000"/>
                </a:schemeClr>
              </a:gs>
              <a:gs pos="100000">
                <a:schemeClr val="accent1">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Calibri" panose="020F0502020204030204" pitchFamily="34" charset="0"/>
              <a:cs typeface="Calibri" panose="020F0502020204030204" pitchFamily="34" charset="0"/>
              <a:sym typeface="Calibri" panose="020F0502020204030204" pitchFamily="34" charset="0"/>
            </a:endParaRPr>
          </a:p>
        </p:txBody>
      </p:sp>
      <p:grpSp>
        <p:nvGrpSpPr>
          <p:cNvPr id="53" name="Group 52">
            <a:extLst>
              <a:ext uri="{FF2B5EF4-FFF2-40B4-BE49-F238E27FC236}">
                <a16:creationId xmlns:a16="http://schemas.microsoft.com/office/drawing/2014/main" id="{D97EE7E4-5089-4BD5-9B3B-A390940926A5}"/>
              </a:ext>
            </a:extLst>
          </p:cNvPr>
          <p:cNvGrpSpPr/>
          <p:nvPr/>
        </p:nvGrpSpPr>
        <p:grpSpPr>
          <a:xfrm>
            <a:off x="5754780" y="1678051"/>
            <a:ext cx="6437220" cy="4103600"/>
            <a:chOff x="5754780" y="1261778"/>
            <a:chExt cx="6437220" cy="4103600"/>
          </a:xfrm>
        </p:grpSpPr>
        <p:grpSp>
          <p:nvGrpSpPr>
            <p:cNvPr id="2" name="Group 1">
              <a:extLst>
                <a:ext uri="{FF2B5EF4-FFF2-40B4-BE49-F238E27FC236}">
                  <a16:creationId xmlns:a16="http://schemas.microsoft.com/office/drawing/2014/main" id="{7AD567C1-2A64-47A5-8FFB-FA3464A2EA20}"/>
                </a:ext>
              </a:extLst>
            </p:cNvPr>
            <p:cNvGrpSpPr/>
            <p:nvPr/>
          </p:nvGrpSpPr>
          <p:grpSpPr>
            <a:xfrm>
              <a:off x="5754780" y="1261778"/>
              <a:ext cx="5502737" cy="718948"/>
              <a:chOff x="6236560" y="1121259"/>
              <a:chExt cx="5502737" cy="718948"/>
            </a:xfrm>
          </p:grpSpPr>
          <p:sp>
            <p:nvSpPr>
              <p:cNvPr id="8" name="TextBox 7">
                <a:extLst>
                  <a:ext uri="{FF2B5EF4-FFF2-40B4-BE49-F238E27FC236}">
                    <a16:creationId xmlns:a16="http://schemas.microsoft.com/office/drawing/2014/main" id="{BB18D4D6-D6B5-4464-AA03-57699E16E3AF}"/>
                  </a:ext>
                </a:extLst>
              </p:cNvPr>
              <p:cNvSpPr txBox="1"/>
              <p:nvPr/>
            </p:nvSpPr>
            <p:spPr>
              <a:xfrm>
                <a:off x="6236560" y="1121259"/>
                <a:ext cx="5502737" cy="584775"/>
              </a:xfrm>
              <a:prstGeom prst="rect">
                <a:avLst/>
              </a:prstGeom>
              <a:noFill/>
            </p:spPr>
            <p:txBody>
              <a:bodyPr wrap="square" anchor="b">
                <a:spAutoFit/>
              </a:bodyPr>
              <a:lstStyle/>
              <a:p>
                <a:r>
                  <a:rPr lang="en-GB" sz="3200" b="1">
                    <a:latin typeface="Calibri" panose="020F0502020204030204" pitchFamily="34" charset="0"/>
                    <a:cs typeface="Calibri" panose="020F0502020204030204" pitchFamily="34" charset="0"/>
                    <a:sym typeface="Calibri" panose="020F0502020204030204" pitchFamily="34" charset="0"/>
                  </a:rPr>
                  <a:t>Build Grow Serve</a:t>
                </a:r>
              </a:p>
            </p:txBody>
          </p:sp>
          <p:grpSp>
            <p:nvGrpSpPr>
              <p:cNvPr id="9" name="Group 8">
                <a:extLst>
                  <a:ext uri="{FF2B5EF4-FFF2-40B4-BE49-F238E27FC236}">
                    <a16:creationId xmlns:a16="http://schemas.microsoft.com/office/drawing/2014/main" id="{19F38DF9-C8D4-4988-AD27-1CAF55049A8B}"/>
                  </a:ext>
                </a:extLst>
              </p:cNvPr>
              <p:cNvGrpSpPr/>
              <p:nvPr/>
            </p:nvGrpSpPr>
            <p:grpSpPr>
              <a:xfrm>
                <a:off x="6344415" y="1840207"/>
                <a:ext cx="1828800" cy="0"/>
                <a:chOff x="3662680" y="1257300"/>
                <a:chExt cx="2639060" cy="0"/>
              </a:xfrm>
            </p:grpSpPr>
            <p:cxnSp>
              <p:nvCxnSpPr>
                <p:cNvPr id="10" name="Straight Connector 9">
                  <a:extLst>
                    <a:ext uri="{FF2B5EF4-FFF2-40B4-BE49-F238E27FC236}">
                      <a16:creationId xmlns:a16="http://schemas.microsoft.com/office/drawing/2014/main" id="{8D1D96DD-1420-45AB-9EA9-8C9D239B13EA}"/>
                    </a:ext>
                  </a:extLst>
                </p:cNvPr>
                <p:cNvCxnSpPr/>
                <p:nvPr/>
              </p:nvCxnSpPr>
              <p:spPr>
                <a:xfrm>
                  <a:off x="3662680" y="1257300"/>
                  <a:ext cx="1557777"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B5FB333-FD10-4735-B8EC-58E4888DF660}"/>
                    </a:ext>
                  </a:extLst>
                </p:cNvPr>
                <p:cNvCxnSpPr>
                  <a:cxnSpLocks/>
                </p:cNvCxnSpPr>
                <p:nvPr/>
              </p:nvCxnSpPr>
              <p:spPr>
                <a:xfrm>
                  <a:off x="5302262" y="1257300"/>
                  <a:ext cx="59478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85AED9-4D96-4EE3-8055-80B1E6BB49DC}"/>
                    </a:ext>
                  </a:extLst>
                </p:cNvPr>
                <p:cNvCxnSpPr>
                  <a:cxnSpLocks/>
                </p:cNvCxnSpPr>
                <p:nvPr/>
              </p:nvCxnSpPr>
              <p:spPr>
                <a:xfrm>
                  <a:off x="5978855" y="1257300"/>
                  <a:ext cx="322885"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grpSp>
        <p:grpSp>
          <p:nvGrpSpPr>
            <p:cNvPr id="44" name="Group 43">
              <a:extLst>
                <a:ext uri="{FF2B5EF4-FFF2-40B4-BE49-F238E27FC236}">
                  <a16:creationId xmlns:a16="http://schemas.microsoft.com/office/drawing/2014/main" id="{AEBB2A1D-AC9A-44E4-A057-15AA5C0C563C}"/>
                </a:ext>
              </a:extLst>
            </p:cNvPr>
            <p:cNvGrpSpPr/>
            <p:nvPr/>
          </p:nvGrpSpPr>
          <p:grpSpPr>
            <a:xfrm>
              <a:off x="5754780" y="2200739"/>
              <a:ext cx="5807955" cy="1538883"/>
              <a:chOff x="5754780" y="2200739"/>
              <a:chExt cx="5807955" cy="1538883"/>
            </a:xfrm>
          </p:grpSpPr>
          <p:sp>
            <p:nvSpPr>
              <p:cNvPr id="48" name="TextBox 47">
                <a:extLst>
                  <a:ext uri="{FF2B5EF4-FFF2-40B4-BE49-F238E27FC236}">
                    <a16:creationId xmlns:a16="http://schemas.microsoft.com/office/drawing/2014/main" id="{A407A7BB-9AA0-47B7-9194-034881AAC65E}"/>
                  </a:ext>
                </a:extLst>
              </p:cNvPr>
              <p:cNvSpPr txBox="1"/>
              <p:nvPr/>
            </p:nvSpPr>
            <p:spPr>
              <a:xfrm>
                <a:off x="5754780" y="2570071"/>
                <a:ext cx="5807955" cy="1169551"/>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sym typeface="Calibri" panose="020F0502020204030204" pitchFamily="34" charset="0"/>
                  </a:rPr>
                  <a:t>Helping clients envision and create custom solutions for PeopleSoft using eForms and workflow technology, OCI cloud hosting, UiPath RPA, always-current managed services, full-service consulting and staffing, UX and conversational AI. </a:t>
                </a:r>
              </a:p>
              <a:p>
                <a:endParaRPr lang="en-GB" sz="1400" dirty="0">
                  <a:latin typeface="Calibri" panose="020F0502020204030204" pitchFamily="34" charset="0"/>
                  <a:cs typeface="Calibri" panose="020F0502020204030204" pitchFamily="34" charset="0"/>
                  <a:sym typeface="Calibri" panose="020F0502020204030204" pitchFamily="34" charset="0"/>
                </a:endParaRPr>
              </a:p>
            </p:txBody>
          </p:sp>
          <p:sp>
            <p:nvSpPr>
              <p:cNvPr id="49" name="TextBox 48">
                <a:extLst>
                  <a:ext uri="{FF2B5EF4-FFF2-40B4-BE49-F238E27FC236}">
                    <a16:creationId xmlns:a16="http://schemas.microsoft.com/office/drawing/2014/main" id="{0B9A7BE5-36AF-4B21-9CAA-8CDC80FB3570}"/>
                  </a:ext>
                </a:extLst>
              </p:cNvPr>
              <p:cNvSpPr txBox="1"/>
              <p:nvPr/>
            </p:nvSpPr>
            <p:spPr>
              <a:xfrm>
                <a:off x="5754780" y="2200739"/>
                <a:ext cx="5807955" cy="369332"/>
              </a:xfrm>
              <a:prstGeom prst="rect">
                <a:avLst/>
              </a:prstGeom>
              <a:noFill/>
            </p:spPr>
            <p:txBody>
              <a:bodyPr wrap="square">
                <a:spAutoFit/>
              </a:bodyPr>
              <a:lstStyle/>
              <a:p>
                <a:r>
                  <a:rPr lang="en-GB" b="1" dirty="0">
                    <a:latin typeface="Calibri" panose="020F0502020204030204" pitchFamily="34" charset="0"/>
                    <a:cs typeface="Calibri" panose="020F0502020204030204" pitchFamily="34" charset="0"/>
                    <a:sym typeface="Calibri" panose="020F0502020204030204" pitchFamily="34" charset="0"/>
                  </a:rPr>
                  <a:t>Delivering on the Promise of PeopleSoft</a:t>
                </a:r>
              </a:p>
            </p:txBody>
          </p:sp>
        </p:grpSp>
        <p:grpSp>
          <p:nvGrpSpPr>
            <p:cNvPr id="30" name="Group 29">
              <a:extLst>
                <a:ext uri="{FF2B5EF4-FFF2-40B4-BE49-F238E27FC236}">
                  <a16:creationId xmlns:a16="http://schemas.microsoft.com/office/drawing/2014/main" id="{5B53FDA8-576E-4083-BE52-F4FC76CF9045}"/>
                </a:ext>
              </a:extLst>
            </p:cNvPr>
            <p:cNvGrpSpPr/>
            <p:nvPr/>
          </p:nvGrpSpPr>
          <p:grpSpPr>
            <a:xfrm>
              <a:off x="5754780" y="3669095"/>
              <a:ext cx="5807955" cy="892552"/>
              <a:chOff x="5754780" y="4093886"/>
              <a:chExt cx="5807955" cy="892552"/>
            </a:xfrm>
          </p:grpSpPr>
          <p:sp>
            <p:nvSpPr>
              <p:cNvPr id="50" name="TextBox 49">
                <a:extLst>
                  <a:ext uri="{FF2B5EF4-FFF2-40B4-BE49-F238E27FC236}">
                    <a16:creationId xmlns:a16="http://schemas.microsoft.com/office/drawing/2014/main" id="{853ECFB9-5A6A-4900-A1F5-CD4BAE2A7B41}"/>
                  </a:ext>
                </a:extLst>
              </p:cNvPr>
              <p:cNvSpPr txBox="1"/>
              <p:nvPr/>
            </p:nvSpPr>
            <p:spPr>
              <a:xfrm>
                <a:off x="5754780" y="4093886"/>
                <a:ext cx="5807955" cy="369332"/>
              </a:xfrm>
              <a:prstGeom prst="rect">
                <a:avLst/>
              </a:prstGeom>
              <a:noFill/>
            </p:spPr>
            <p:txBody>
              <a:bodyPr wrap="square">
                <a:spAutoFit/>
              </a:bodyPr>
              <a:lstStyle/>
              <a:p>
                <a:r>
                  <a:rPr lang="en-GB" b="1" dirty="0">
                    <a:latin typeface="Calibri" panose="020F0502020204030204" pitchFamily="34" charset="0"/>
                    <a:cs typeface="Calibri" panose="020F0502020204030204" pitchFamily="34" charset="0"/>
                    <a:sym typeface="Calibri" panose="020F0502020204030204" pitchFamily="34" charset="0"/>
                  </a:rPr>
                  <a:t>Founded in 2001, </a:t>
                </a:r>
                <a:r>
                  <a:rPr lang="en-GB" dirty="0">
                    <a:solidFill>
                      <a:schemeClr val="accent3"/>
                    </a:solidFill>
                    <a:latin typeface="Calibri" panose="020F0502020204030204" pitchFamily="34" charset="0"/>
                    <a:cs typeface="Calibri" panose="020F0502020204030204" pitchFamily="34" charset="0"/>
                    <a:sym typeface="Calibri" panose="020F0502020204030204" pitchFamily="34" charset="0"/>
                  </a:rPr>
                  <a:t>based in American Fork, UT</a:t>
                </a:r>
              </a:p>
            </p:txBody>
          </p:sp>
          <p:sp>
            <p:nvSpPr>
              <p:cNvPr id="51" name="TextBox 50">
                <a:extLst>
                  <a:ext uri="{FF2B5EF4-FFF2-40B4-BE49-F238E27FC236}">
                    <a16:creationId xmlns:a16="http://schemas.microsoft.com/office/drawing/2014/main" id="{D2150779-8406-4732-B70B-727D4814A757}"/>
                  </a:ext>
                </a:extLst>
              </p:cNvPr>
              <p:cNvSpPr txBox="1"/>
              <p:nvPr/>
            </p:nvSpPr>
            <p:spPr>
              <a:xfrm>
                <a:off x="5754780" y="4463218"/>
                <a:ext cx="5807955" cy="523220"/>
              </a:xfrm>
              <a:prstGeom prst="rect">
                <a:avLst/>
              </a:prstGeom>
              <a:noFill/>
            </p:spPr>
            <p:txBody>
              <a:bodyPr wrap="square">
                <a:spAutoFit/>
              </a:bodyPr>
              <a:lstStyle/>
              <a:p>
                <a:r>
                  <a:rPr lang="en-GB" sz="1400" dirty="0">
                    <a:latin typeface="Calibri" panose="020F0502020204030204" pitchFamily="34" charset="0"/>
                    <a:cs typeface="Calibri" panose="020F0502020204030204" pitchFamily="34" charset="0"/>
                    <a:sym typeface="Calibri" panose="020F0502020204030204" pitchFamily="34" charset="0"/>
                  </a:rPr>
                  <a:t>Gideon Taylor is a PeopleSoft custom solutions provider for business, education, and government organizations</a:t>
                </a:r>
              </a:p>
            </p:txBody>
          </p:sp>
        </p:grpSp>
        <p:cxnSp>
          <p:nvCxnSpPr>
            <p:cNvPr id="52" name="Straight Connector 51">
              <a:extLst>
                <a:ext uri="{FF2B5EF4-FFF2-40B4-BE49-F238E27FC236}">
                  <a16:creationId xmlns:a16="http://schemas.microsoft.com/office/drawing/2014/main" id="{22DCEFD0-B88A-462C-AA6D-209B44D67E97}"/>
                </a:ext>
              </a:extLst>
            </p:cNvPr>
            <p:cNvCxnSpPr>
              <a:cxnSpLocks/>
            </p:cNvCxnSpPr>
            <p:nvPr/>
          </p:nvCxnSpPr>
          <p:spPr>
            <a:xfrm>
              <a:off x="5828619" y="3582749"/>
              <a:ext cx="636338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7" name="Picture 56" descr="Text&#10;&#10;Description automatically generated with low confidence">
              <a:extLst>
                <a:ext uri="{FF2B5EF4-FFF2-40B4-BE49-F238E27FC236}">
                  <a16:creationId xmlns:a16="http://schemas.microsoft.com/office/drawing/2014/main" id="{C54B3F61-CD20-423F-A282-1E4872AEEF16}"/>
                </a:ext>
              </a:extLst>
            </p:cNvPr>
            <p:cNvPicPr>
              <a:picLocks noChangeAspect="1"/>
            </p:cNvPicPr>
            <p:nvPr/>
          </p:nvPicPr>
          <p:blipFill>
            <a:blip r:embed="rId7"/>
            <a:stretch>
              <a:fillRect/>
            </a:stretch>
          </p:blipFill>
          <p:spPr>
            <a:xfrm>
              <a:off x="8658757" y="4939951"/>
              <a:ext cx="2008574" cy="425427"/>
            </a:xfrm>
            <a:prstGeom prst="rect">
              <a:avLst/>
            </a:prstGeom>
          </p:spPr>
        </p:pic>
      </p:grpSp>
      <p:sp>
        <p:nvSpPr>
          <p:cNvPr id="64" name="TextBox 63">
            <a:extLst>
              <a:ext uri="{FF2B5EF4-FFF2-40B4-BE49-F238E27FC236}">
                <a16:creationId xmlns:a16="http://schemas.microsoft.com/office/drawing/2014/main" id="{51BC7E2E-A015-4BD1-A634-3BC68A784668}"/>
              </a:ext>
            </a:extLst>
          </p:cNvPr>
          <p:cNvSpPr txBox="1"/>
          <p:nvPr/>
        </p:nvSpPr>
        <p:spPr>
          <a:xfrm>
            <a:off x="599232" y="1105287"/>
            <a:ext cx="4053306" cy="4647426"/>
          </a:xfrm>
          <a:prstGeom prst="rect">
            <a:avLst/>
          </a:prstGeom>
          <a:noFill/>
        </p:spPr>
        <p:txBody>
          <a:bodyPr wrap="square" anchor="ctr">
            <a:spAutoFit/>
          </a:bodyPr>
          <a:lstStyle/>
          <a:p>
            <a:pPr algn="ctr">
              <a:spcAft>
                <a:spcPts val="1800"/>
              </a:spcAft>
            </a:pPr>
            <a:r>
              <a:rPr lang="en-US" sz="1600" dirty="0">
                <a:solidFill>
                  <a:schemeClr val="bg1"/>
                </a:solidFill>
                <a:latin typeface="Calibri" panose="020F0502020204030204" pitchFamily="34" charset="0"/>
                <a:cs typeface="Calibri" panose="020F0502020204030204" pitchFamily="34" charset="0"/>
                <a:sym typeface="Calibri" panose="020F0502020204030204" pitchFamily="34" charset="0"/>
              </a:rPr>
              <a:t>GT eForms™ - Validated PeopleSoft Automation Solution</a:t>
            </a:r>
          </a:p>
          <a:p>
            <a:pPr algn="ctr">
              <a:spcAft>
                <a:spcPts val="1800"/>
              </a:spcAft>
            </a:pPr>
            <a:r>
              <a:rPr lang="en-US" sz="1600" dirty="0">
                <a:solidFill>
                  <a:schemeClr val="bg1"/>
                </a:solidFill>
                <a:latin typeface="Calibri" panose="020F0502020204030204" pitchFamily="34" charset="0"/>
                <a:cs typeface="Calibri" panose="020F0502020204030204" pitchFamily="34" charset="0"/>
                <a:sym typeface="Calibri" panose="020F0502020204030204" pitchFamily="34" charset="0"/>
              </a:rPr>
              <a:t>Robotic Process Automation</a:t>
            </a:r>
          </a:p>
          <a:p>
            <a:pPr algn="ctr">
              <a:spcAft>
                <a:spcPts val="1800"/>
              </a:spcAft>
            </a:pPr>
            <a:r>
              <a:rPr lang="en-US" sz="1600" dirty="0">
                <a:solidFill>
                  <a:schemeClr val="bg1"/>
                </a:solidFill>
                <a:latin typeface="Calibri" panose="020F0502020204030204" pitchFamily="34" charset="0"/>
                <a:cs typeface="Calibri" panose="020F0502020204030204" pitchFamily="34" charset="0"/>
                <a:sym typeface="Calibri" panose="020F0502020204030204" pitchFamily="34" charset="0"/>
              </a:rPr>
              <a:t>AI Digital Assistants</a:t>
            </a:r>
          </a:p>
          <a:p>
            <a:pPr algn="ctr">
              <a:spcAft>
                <a:spcPts val="1800"/>
              </a:spcAft>
            </a:pPr>
            <a:r>
              <a:rPr lang="en-US" sz="1600" dirty="0">
                <a:solidFill>
                  <a:schemeClr val="bg1"/>
                </a:solidFill>
                <a:latin typeface="Calibri" panose="020F0502020204030204" pitchFamily="34" charset="0"/>
                <a:cs typeface="Calibri" panose="020F0502020204030204" pitchFamily="34" charset="0"/>
                <a:sym typeface="Calibri" panose="020F0502020204030204" pitchFamily="34" charset="0"/>
              </a:rPr>
              <a:t>Process Optimization Analysis</a:t>
            </a:r>
          </a:p>
          <a:p>
            <a:pPr algn="ctr">
              <a:spcAft>
                <a:spcPts val="1800"/>
              </a:spcAft>
            </a:pPr>
            <a:r>
              <a:rPr lang="en-US" sz="1600" dirty="0">
                <a:solidFill>
                  <a:schemeClr val="bg1"/>
                </a:solidFill>
                <a:latin typeface="Calibri" panose="020F0502020204030204" pitchFamily="34" charset="0"/>
                <a:cs typeface="Calibri" panose="020F0502020204030204" pitchFamily="34" charset="0"/>
                <a:sym typeface="Calibri" panose="020F0502020204030204" pitchFamily="34" charset="0"/>
              </a:rPr>
              <a:t>PeopleSoft Project Services</a:t>
            </a:r>
          </a:p>
          <a:p>
            <a:pPr algn="ctr">
              <a:spcAft>
                <a:spcPts val="1800"/>
              </a:spcAft>
            </a:pPr>
            <a:r>
              <a:rPr lang="en-US" sz="1600" dirty="0">
                <a:solidFill>
                  <a:schemeClr val="bg1"/>
                </a:solidFill>
                <a:latin typeface="Calibri" panose="020F0502020204030204" pitchFamily="34" charset="0"/>
                <a:cs typeface="Calibri" panose="020F0502020204030204" pitchFamily="34" charset="0"/>
                <a:sym typeface="Calibri" panose="020F0502020204030204" pitchFamily="34" charset="0"/>
              </a:rPr>
              <a:t>PeopleSoft ‘Keep Current’ Services</a:t>
            </a:r>
          </a:p>
          <a:p>
            <a:pPr algn="ctr">
              <a:spcAft>
                <a:spcPts val="1800"/>
              </a:spcAft>
            </a:pPr>
            <a:r>
              <a:rPr lang="en-US" sz="1600" dirty="0">
                <a:solidFill>
                  <a:schemeClr val="bg1"/>
                </a:solidFill>
                <a:latin typeface="Calibri" panose="020F0502020204030204" pitchFamily="34" charset="0"/>
                <a:cs typeface="Calibri" panose="020F0502020204030204" pitchFamily="34" charset="0"/>
                <a:sym typeface="Calibri" panose="020F0502020204030204" pitchFamily="34" charset="0"/>
              </a:rPr>
              <a:t>Full-Stack Cloud Managed Services</a:t>
            </a:r>
          </a:p>
          <a:p>
            <a:pPr algn="ctr">
              <a:spcAft>
                <a:spcPts val="1800"/>
              </a:spcAft>
            </a:pPr>
            <a:r>
              <a:rPr lang="en-US" sz="1600" dirty="0">
                <a:solidFill>
                  <a:schemeClr val="bg1"/>
                </a:solidFill>
                <a:latin typeface="Calibri" panose="020F0502020204030204" pitchFamily="34" charset="0"/>
                <a:cs typeface="Calibri" panose="020F0502020204030204" pitchFamily="34" charset="0"/>
                <a:sym typeface="Calibri" panose="020F0502020204030204" pitchFamily="34" charset="0"/>
              </a:rPr>
              <a:t>Automation Centers of Excellence</a:t>
            </a:r>
          </a:p>
          <a:p>
            <a:pPr algn="ctr">
              <a:spcAft>
                <a:spcPts val="1800"/>
              </a:spcAft>
            </a:pPr>
            <a:r>
              <a:rPr lang="en-US" sz="1600" dirty="0">
                <a:solidFill>
                  <a:schemeClr val="bg1"/>
                </a:solidFill>
                <a:latin typeface="Calibri" panose="020F0502020204030204" pitchFamily="34" charset="0"/>
                <a:cs typeface="Calibri" panose="020F0502020204030204" pitchFamily="34" charset="0"/>
                <a:sym typeface="Calibri" panose="020F0502020204030204" pitchFamily="34" charset="0"/>
              </a:rPr>
              <a:t>Integrated / Automated Testing – PeopleSoft and Beyond</a:t>
            </a:r>
          </a:p>
        </p:txBody>
      </p:sp>
      <p:cxnSp>
        <p:nvCxnSpPr>
          <p:cNvPr id="59" name="Straight Connector 58">
            <a:extLst>
              <a:ext uri="{FF2B5EF4-FFF2-40B4-BE49-F238E27FC236}">
                <a16:creationId xmlns:a16="http://schemas.microsoft.com/office/drawing/2014/main" id="{82020055-68AD-40D6-91A2-35347282A4B6}"/>
              </a:ext>
            </a:extLst>
          </p:cNvPr>
          <p:cNvCxnSpPr>
            <a:cxnSpLocks/>
          </p:cNvCxnSpPr>
          <p:nvPr/>
        </p:nvCxnSpPr>
        <p:spPr>
          <a:xfrm>
            <a:off x="634901" y="1755107"/>
            <a:ext cx="391561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B35FADC-B818-4686-AE72-4D63A5480953}"/>
              </a:ext>
            </a:extLst>
          </p:cNvPr>
          <p:cNvCxnSpPr>
            <a:cxnSpLocks/>
          </p:cNvCxnSpPr>
          <p:nvPr/>
        </p:nvCxnSpPr>
        <p:spPr>
          <a:xfrm>
            <a:off x="634901" y="2719552"/>
            <a:ext cx="391561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776850F-9C0E-4294-8A28-852ECDE5D182}"/>
              </a:ext>
            </a:extLst>
          </p:cNvPr>
          <p:cNvCxnSpPr>
            <a:cxnSpLocks/>
          </p:cNvCxnSpPr>
          <p:nvPr/>
        </p:nvCxnSpPr>
        <p:spPr>
          <a:xfrm>
            <a:off x="634901" y="3201079"/>
            <a:ext cx="391561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0ED7201-AB07-4608-B714-34AD2FE6E1D5}"/>
              </a:ext>
            </a:extLst>
          </p:cNvPr>
          <p:cNvCxnSpPr>
            <a:cxnSpLocks/>
          </p:cNvCxnSpPr>
          <p:nvPr/>
        </p:nvCxnSpPr>
        <p:spPr>
          <a:xfrm>
            <a:off x="634901" y="3672333"/>
            <a:ext cx="391561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E0D546D-CA99-4885-ABD7-ACE628182DC8}"/>
              </a:ext>
            </a:extLst>
          </p:cNvPr>
          <p:cNvCxnSpPr>
            <a:cxnSpLocks/>
          </p:cNvCxnSpPr>
          <p:nvPr/>
        </p:nvCxnSpPr>
        <p:spPr>
          <a:xfrm>
            <a:off x="634901" y="4149839"/>
            <a:ext cx="391561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AC52225-8213-49D5-923E-3CE5C33F984C}"/>
              </a:ext>
            </a:extLst>
          </p:cNvPr>
          <p:cNvCxnSpPr>
            <a:cxnSpLocks/>
          </p:cNvCxnSpPr>
          <p:nvPr/>
        </p:nvCxnSpPr>
        <p:spPr>
          <a:xfrm>
            <a:off x="634901" y="4636751"/>
            <a:ext cx="391561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D1077CE-9FF5-4654-858C-621C64640288}"/>
              </a:ext>
            </a:extLst>
          </p:cNvPr>
          <p:cNvCxnSpPr>
            <a:cxnSpLocks/>
          </p:cNvCxnSpPr>
          <p:nvPr/>
        </p:nvCxnSpPr>
        <p:spPr>
          <a:xfrm>
            <a:off x="634901" y="5102956"/>
            <a:ext cx="391561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Text&#10;&#10;Description automatically generated">
            <a:extLst>
              <a:ext uri="{FF2B5EF4-FFF2-40B4-BE49-F238E27FC236}">
                <a16:creationId xmlns:a16="http://schemas.microsoft.com/office/drawing/2014/main" id="{EE1D04C6-2A4E-44FA-909A-4D34E6E1E3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3414" y="5184787"/>
            <a:ext cx="2377440" cy="768299"/>
          </a:xfrm>
          <a:prstGeom prst="rect">
            <a:avLst/>
          </a:prstGeom>
        </p:spPr>
      </p:pic>
      <p:cxnSp>
        <p:nvCxnSpPr>
          <p:cNvPr id="32" name="Straight Connector 31">
            <a:extLst>
              <a:ext uri="{FF2B5EF4-FFF2-40B4-BE49-F238E27FC236}">
                <a16:creationId xmlns:a16="http://schemas.microsoft.com/office/drawing/2014/main" id="{25074D07-EEF1-45C2-BAC5-20D2FD0F62DC}"/>
              </a:ext>
            </a:extLst>
          </p:cNvPr>
          <p:cNvCxnSpPr>
            <a:cxnSpLocks/>
          </p:cNvCxnSpPr>
          <p:nvPr/>
        </p:nvCxnSpPr>
        <p:spPr>
          <a:xfrm>
            <a:off x="599233" y="2242477"/>
            <a:ext cx="391561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646D590-F961-87AA-1A5E-A35C56E319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1197" y="800782"/>
            <a:ext cx="6675120" cy="448472"/>
          </a:xfrm>
          <a:prstGeom prst="rect">
            <a:avLst/>
          </a:prstGeom>
        </p:spPr>
      </p:pic>
    </p:spTree>
    <p:extLst>
      <p:ext uri="{BB962C8B-B14F-4D97-AF65-F5344CB8AC3E}">
        <p14:creationId xmlns:p14="http://schemas.microsoft.com/office/powerpoint/2010/main" val="1598762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65F36D-FE06-9884-88B0-724AC85E4A60}"/>
              </a:ext>
            </a:extLst>
          </p:cNvPr>
          <p:cNvSpPr>
            <a:spLocks noGrp="1"/>
          </p:cNvSpPr>
          <p:nvPr>
            <p:ph type="body" sz="quarter" idx="10"/>
          </p:nvPr>
        </p:nvSpPr>
        <p:spPr/>
        <p:txBody>
          <a:bodyPr/>
          <a:lstStyle/>
          <a:p>
            <a:r>
              <a:rPr lang="en-US" dirty="0"/>
              <a:t>Complexity: Building for Exceptions</a:t>
            </a:r>
          </a:p>
        </p:txBody>
      </p:sp>
      <p:sp>
        <p:nvSpPr>
          <p:cNvPr id="9" name="TextBox 8"/>
          <p:cNvSpPr txBox="1"/>
          <p:nvPr/>
        </p:nvSpPr>
        <p:spPr>
          <a:xfrm>
            <a:off x="1714500" y="1689100"/>
            <a:ext cx="8407400" cy="3570208"/>
          </a:xfrm>
          <a:prstGeom prst="rect">
            <a:avLst/>
          </a:prstGeom>
          <a:noFill/>
        </p:spPr>
        <p:txBody>
          <a:bodyPr wrap="square" rtlCol="0">
            <a:spAutoFit/>
          </a:bodyPr>
          <a:lstStyle/>
          <a:p>
            <a:r>
              <a:rPr lang="en-US" sz="2000" b="1" dirty="0">
                <a:latin typeface="Calibri" pitchFamily="34" charset="0"/>
              </a:rPr>
              <a:t>Watch out for:</a:t>
            </a:r>
          </a:p>
          <a:p>
            <a:pPr marL="914400" lvl="1">
              <a:spcBef>
                <a:spcPts val="1200"/>
              </a:spcBef>
              <a:buFont typeface="Arial" pitchFamily="34" charset="0"/>
              <a:buChar char="•"/>
            </a:pPr>
            <a:r>
              <a:rPr lang="en-US" dirty="0">
                <a:latin typeface="Calibri" pitchFamily="34" charset="0"/>
              </a:rPr>
              <a:t>  High amount of effort spent on low-use fields/logic</a:t>
            </a:r>
          </a:p>
          <a:p>
            <a:pPr marL="914400" lvl="1">
              <a:spcBef>
                <a:spcPts val="1200"/>
              </a:spcBef>
              <a:buFont typeface="Arial" pitchFamily="34" charset="0"/>
              <a:buChar char="•"/>
            </a:pPr>
            <a:r>
              <a:rPr lang="en-US" dirty="0">
                <a:latin typeface="Calibri" pitchFamily="34" charset="0"/>
              </a:rPr>
              <a:t>  Long discussions around rare scenarios</a:t>
            </a:r>
          </a:p>
          <a:p>
            <a:pPr marL="914400" lvl="1">
              <a:spcBef>
                <a:spcPts val="1200"/>
              </a:spcBef>
              <a:buFont typeface="Arial" pitchFamily="34" charset="0"/>
              <a:buChar char="•"/>
            </a:pPr>
            <a:r>
              <a:rPr lang="en-US" dirty="0">
                <a:latin typeface="Calibri" pitchFamily="34" charset="0"/>
              </a:rPr>
              <a:t>  Conversations that go in circles</a:t>
            </a:r>
          </a:p>
          <a:p>
            <a:endParaRPr lang="en-US" dirty="0">
              <a:latin typeface="Calibri" pitchFamily="34" charset="0"/>
            </a:endParaRPr>
          </a:p>
          <a:p>
            <a:r>
              <a:rPr lang="en-US" sz="2000" b="1" dirty="0">
                <a:latin typeface="Calibri" pitchFamily="34" charset="0"/>
              </a:rPr>
              <a:t>Some approaches and suggestions:</a:t>
            </a:r>
          </a:p>
          <a:p>
            <a:pPr marL="914400" lvl="1">
              <a:spcBef>
                <a:spcPts val="1200"/>
              </a:spcBef>
              <a:buFont typeface="Arial" pitchFamily="34" charset="0"/>
              <a:buChar char="•"/>
            </a:pPr>
            <a:r>
              <a:rPr lang="en-US" dirty="0">
                <a:latin typeface="Calibri" pitchFamily="34" charset="0"/>
              </a:rPr>
              <a:t>  The goal is never to cover EVERY SINGLE TRANSACTION</a:t>
            </a:r>
          </a:p>
          <a:p>
            <a:pPr marL="914400" lvl="1">
              <a:spcBef>
                <a:spcPts val="1200"/>
              </a:spcBef>
              <a:buFont typeface="Arial" pitchFamily="34" charset="0"/>
              <a:buChar char="•"/>
            </a:pPr>
            <a:r>
              <a:rPr lang="en-US" dirty="0">
                <a:latin typeface="Calibri" pitchFamily="34" charset="0"/>
              </a:rPr>
              <a:t>  Keep in mind the average user’s experience</a:t>
            </a:r>
          </a:p>
          <a:p>
            <a:pPr marL="914400" lvl="1">
              <a:spcBef>
                <a:spcPts val="1200"/>
              </a:spcBef>
              <a:buFont typeface="Arial" pitchFamily="34" charset="0"/>
              <a:buChar char="•"/>
            </a:pPr>
            <a:r>
              <a:rPr lang="en-US" dirty="0">
                <a:latin typeface="Calibri" pitchFamily="34" charset="0"/>
              </a:rPr>
              <a:t>  Exceptions can be addressed in later phases; after usage analysis</a:t>
            </a:r>
          </a:p>
        </p:txBody>
      </p:sp>
      <p:sp>
        <p:nvSpPr>
          <p:cNvPr id="10" name="Right Arrow 9"/>
          <p:cNvSpPr/>
          <p:nvPr/>
        </p:nvSpPr>
        <p:spPr bwMode="auto">
          <a:xfrm rot="20640000">
            <a:off x="7604674" y="1955629"/>
            <a:ext cx="2119176" cy="1537784"/>
          </a:xfrm>
          <a:prstGeom prst="rightArrow">
            <a:avLst/>
          </a:prstGeom>
          <a:solidFill>
            <a:srgbClr val="FF7900"/>
          </a:solidFill>
          <a:ln w="9525" algn="ctr">
            <a:noFill/>
            <a:miter lim="800000"/>
            <a:headEnd/>
            <a:tailEnd/>
          </a:ln>
        </p:spPr>
        <p:txBody>
          <a:bodyPr lIns="182880" rtlCol="0" anchor="ctr"/>
          <a:lstStyle/>
          <a:p>
            <a:pPr algn="ctr"/>
            <a:r>
              <a:rPr lang="en-US" sz="1600" dirty="0">
                <a:solidFill>
                  <a:schemeClr val="bg1"/>
                </a:solidFill>
                <a:latin typeface="Calibri" panose="020F0502020204030204" pitchFamily="34" charset="0"/>
              </a:rPr>
              <a:t>Building for Exceptions</a:t>
            </a:r>
          </a:p>
        </p:txBody>
      </p:sp>
    </p:spTree>
    <p:extLst>
      <p:ext uri="{BB962C8B-B14F-4D97-AF65-F5344CB8AC3E}">
        <p14:creationId xmlns:p14="http://schemas.microsoft.com/office/powerpoint/2010/main" val="326187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827461-FEE8-48BB-1BBC-035433A3C971}"/>
              </a:ext>
            </a:extLst>
          </p:cNvPr>
          <p:cNvSpPr>
            <a:spLocks noGrp="1"/>
          </p:cNvSpPr>
          <p:nvPr>
            <p:ph type="body" sz="quarter" idx="10"/>
          </p:nvPr>
        </p:nvSpPr>
        <p:spPr/>
        <p:txBody>
          <a:bodyPr/>
          <a:lstStyle/>
          <a:p>
            <a:r>
              <a:rPr lang="en-US" dirty="0"/>
              <a:t>Complexity vs Transaction Coverage</a:t>
            </a:r>
          </a:p>
        </p:txBody>
      </p:sp>
      <p:cxnSp>
        <p:nvCxnSpPr>
          <p:cNvPr id="32" name="Straight Connector 31"/>
          <p:cNvCxnSpPr/>
          <p:nvPr/>
        </p:nvCxnSpPr>
        <p:spPr bwMode="auto">
          <a:xfrm flipV="1">
            <a:off x="3317356" y="4749249"/>
            <a:ext cx="5010807" cy="1051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3" name="Straight Connector 32"/>
          <p:cNvCxnSpPr>
            <a:endCxn id="40" idx="0"/>
          </p:cNvCxnSpPr>
          <p:nvPr/>
        </p:nvCxnSpPr>
        <p:spPr bwMode="auto">
          <a:xfrm>
            <a:off x="8154084" y="2109533"/>
            <a:ext cx="34378" cy="273356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7" name="TextBox 36"/>
          <p:cNvSpPr txBox="1"/>
          <p:nvPr/>
        </p:nvSpPr>
        <p:spPr>
          <a:xfrm>
            <a:off x="3778524" y="5226324"/>
            <a:ext cx="45593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 of Transactions Covered in Solution</a:t>
            </a:r>
          </a:p>
        </p:txBody>
      </p:sp>
      <p:sp>
        <p:nvSpPr>
          <p:cNvPr id="39" name="TextBox 38"/>
          <p:cNvSpPr txBox="1"/>
          <p:nvPr/>
        </p:nvSpPr>
        <p:spPr>
          <a:xfrm>
            <a:off x="3152912" y="4830400"/>
            <a:ext cx="520700" cy="246221"/>
          </a:xfrm>
          <a:prstGeom prst="rect">
            <a:avLst/>
          </a:prstGeom>
          <a:noFill/>
        </p:spPr>
        <p:txBody>
          <a:bodyPr wrap="square" rtlCol="0">
            <a:spAutoFit/>
          </a:bodyPr>
          <a:lstStyle/>
          <a:p>
            <a:r>
              <a:rPr lang="en-US" sz="1000" dirty="0"/>
              <a:t>0%</a:t>
            </a:r>
          </a:p>
        </p:txBody>
      </p:sp>
      <p:sp>
        <p:nvSpPr>
          <p:cNvPr id="40" name="TextBox 39"/>
          <p:cNvSpPr txBox="1"/>
          <p:nvPr/>
        </p:nvSpPr>
        <p:spPr>
          <a:xfrm>
            <a:off x="7928112" y="4843100"/>
            <a:ext cx="520700" cy="246221"/>
          </a:xfrm>
          <a:prstGeom prst="rect">
            <a:avLst/>
          </a:prstGeom>
          <a:noFill/>
        </p:spPr>
        <p:txBody>
          <a:bodyPr wrap="square" rtlCol="0">
            <a:spAutoFit/>
          </a:bodyPr>
          <a:lstStyle/>
          <a:p>
            <a:r>
              <a:rPr lang="en-US" sz="1000" dirty="0"/>
              <a:t>100%</a:t>
            </a:r>
          </a:p>
        </p:txBody>
      </p:sp>
      <p:sp>
        <p:nvSpPr>
          <p:cNvPr id="42" name="TextBox 41"/>
          <p:cNvSpPr txBox="1"/>
          <p:nvPr/>
        </p:nvSpPr>
        <p:spPr>
          <a:xfrm rot="5400000">
            <a:off x="7725170" y="3514402"/>
            <a:ext cx="2577584"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Level of Complexity</a:t>
            </a:r>
          </a:p>
        </p:txBody>
      </p:sp>
      <p:grpSp>
        <p:nvGrpSpPr>
          <p:cNvPr id="5" name="Group 4"/>
          <p:cNvGrpSpPr/>
          <p:nvPr/>
        </p:nvGrpSpPr>
        <p:grpSpPr>
          <a:xfrm>
            <a:off x="3197289" y="4129900"/>
            <a:ext cx="5727262" cy="246221"/>
            <a:chOff x="1308538" y="2759810"/>
            <a:chExt cx="5727262" cy="246221"/>
          </a:xfrm>
        </p:grpSpPr>
        <p:cxnSp>
          <p:nvCxnSpPr>
            <p:cNvPr id="35" name="Straight Connector 34"/>
            <p:cNvCxnSpPr/>
            <p:nvPr/>
          </p:nvCxnSpPr>
          <p:spPr bwMode="auto">
            <a:xfrm flipV="1">
              <a:off x="1308538" y="2882900"/>
              <a:ext cx="5193862" cy="33722"/>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
          <p:nvSpPr>
            <p:cNvPr id="47" name="TextBox 46"/>
            <p:cNvSpPr txBox="1"/>
            <p:nvPr/>
          </p:nvSpPr>
          <p:spPr>
            <a:xfrm>
              <a:off x="6515100" y="2759810"/>
              <a:ext cx="520700" cy="246221"/>
            </a:xfrm>
            <a:prstGeom prst="rect">
              <a:avLst/>
            </a:prstGeom>
            <a:noFill/>
          </p:spPr>
          <p:txBody>
            <a:bodyPr wrap="square" rtlCol="0">
              <a:spAutoFit/>
            </a:bodyPr>
            <a:lstStyle/>
            <a:p>
              <a:r>
                <a:rPr lang="en-US" sz="1000" dirty="0"/>
                <a:t>1x</a:t>
              </a:r>
            </a:p>
          </p:txBody>
        </p:sp>
      </p:grpSp>
      <p:sp>
        <p:nvSpPr>
          <p:cNvPr id="15" name="TextBox 14"/>
          <p:cNvSpPr txBox="1"/>
          <p:nvPr/>
        </p:nvSpPr>
        <p:spPr>
          <a:xfrm>
            <a:off x="3848941" y="4830399"/>
            <a:ext cx="520700" cy="246221"/>
          </a:xfrm>
          <a:prstGeom prst="rect">
            <a:avLst/>
          </a:prstGeom>
          <a:noFill/>
        </p:spPr>
        <p:txBody>
          <a:bodyPr wrap="square" rtlCol="0">
            <a:spAutoFit/>
          </a:bodyPr>
          <a:lstStyle/>
          <a:p>
            <a:r>
              <a:rPr lang="en-US" sz="1000" dirty="0"/>
              <a:t>50%</a:t>
            </a:r>
          </a:p>
        </p:txBody>
      </p:sp>
      <p:sp>
        <p:nvSpPr>
          <p:cNvPr id="16" name="TextBox 15"/>
          <p:cNvSpPr txBox="1"/>
          <p:nvPr/>
        </p:nvSpPr>
        <p:spPr>
          <a:xfrm>
            <a:off x="5699466" y="4828424"/>
            <a:ext cx="520700" cy="246221"/>
          </a:xfrm>
          <a:prstGeom prst="rect">
            <a:avLst/>
          </a:prstGeom>
          <a:noFill/>
        </p:spPr>
        <p:txBody>
          <a:bodyPr wrap="square" rtlCol="0">
            <a:spAutoFit/>
          </a:bodyPr>
          <a:lstStyle/>
          <a:p>
            <a:r>
              <a:rPr lang="en-US" sz="1000" dirty="0"/>
              <a:t>90%</a:t>
            </a:r>
          </a:p>
        </p:txBody>
      </p:sp>
      <p:sp>
        <p:nvSpPr>
          <p:cNvPr id="17" name="TextBox 16"/>
          <p:cNvSpPr txBox="1"/>
          <p:nvPr/>
        </p:nvSpPr>
        <p:spPr>
          <a:xfrm>
            <a:off x="6457491" y="4826449"/>
            <a:ext cx="520700" cy="246221"/>
          </a:xfrm>
          <a:prstGeom prst="rect">
            <a:avLst/>
          </a:prstGeom>
          <a:noFill/>
        </p:spPr>
        <p:txBody>
          <a:bodyPr wrap="square" rtlCol="0">
            <a:spAutoFit/>
          </a:bodyPr>
          <a:lstStyle/>
          <a:p>
            <a:r>
              <a:rPr lang="en-US" sz="1000" dirty="0"/>
              <a:t>95%</a:t>
            </a:r>
          </a:p>
        </p:txBody>
      </p:sp>
      <p:sp>
        <p:nvSpPr>
          <p:cNvPr id="18" name="TextBox 17"/>
          <p:cNvSpPr txBox="1"/>
          <p:nvPr/>
        </p:nvSpPr>
        <p:spPr>
          <a:xfrm>
            <a:off x="7013641" y="4824474"/>
            <a:ext cx="520700" cy="246221"/>
          </a:xfrm>
          <a:prstGeom prst="rect">
            <a:avLst/>
          </a:prstGeom>
          <a:noFill/>
        </p:spPr>
        <p:txBody>
          <a:bodyPr wrap="square" rtlCol="0">
            <a:spAutoFit/>
          </a:bodyPr>
          <a:lstStyle/>
          <a:p>
            <a:r>
              <a:rPr lang="en-US" sz="1000" dirty="0"/>
              <a:t>98%</a:t>
            </a:r>
          </a:p>
        </p:txBody>
      </p:sp>
      <p:sp>
        <p:nvSpPr>
          <p:cNvPr id="19" name="TextBox 18"/>
          <p:cNvSpPr txBox="1"/>
          <p:nvPr/>
        </p:nvSpPr>
        <p:spPr>
          <a:xfrm>
            <a:off x="7404237" y="4822499"/>
            <a:ext cx="615004" cy="246221"/>
          </a:xfrm>
          <a:prstGeom prst="rect">
            <a:avLst/>
          </a:prstGeom>
          <a:noFill/>
        </p:spPr>
        <p:txBody>
          <a:bodyPr wrap="square" rtlCol="0">
            <a:spAutoFit/>
          </a:bodyPr>
          <a:lstStyle/>
          <a:p>
            <a:r>
              <a:rPr lang="en-US" sz="1000" dirty="0"/>
              <a:t>99.5%</a:t>
            </a:r>
          </a:p>
        </p:txBody>
      </p:sp>
      <p:sp>
        <p:nvSpPr>
          <p:cNvPr id="4" name="Arc 3"/>
          <p:cNvSpPr/>
          <p:nvPr/>
        </p:nvSpPr>
        <p:spPr bwMode="auto">
          <a:xfrm rot="5400000">
            <a:off x="613761" y="-2635063"/>
            <a:ext cx="5255627" cy="9373076"/>
          </a:xfrm>
          <a:prstGeom prst="arc">
            <a:avLst/>
          </a:prstGeom>
          <a:solidFill>
            <a:srgbClr val="0156ED">
              <a:alpha val="0"/>
            </a:srgbClr>
          </a:solidFill>
          <a:ln w="79375" cap="flat" cmpd="sng" algn="ctr">
            <a:solidFill>
              <a:srgbClr val="0156E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latin typeface="Arial" charset="0"/>
            </a:endParaRPr>
          </a:p>
        </p:txBody>
      </p:sp>
      <p:sp>
        <p:nvSpPr>
          <p:cNvPr id="20" name="TextBox 19"/>
          <p:cNvSpPr txBox="1"/>
          <p:nvPr/>
        </p:nvSpPr>
        <p:spPr>
          <a:xfrm>
            <a:off x="8398650" y="3573491"/>
            <a:ext cx="520700" cy="246221"/>
          </a:xfrm>
          <a:prstGeom prst="rect">
            <a:avLst/>
          </a:prstGeom>
          <a:noFill/>
        </p:spPr>
        <p:txBody>
          <a:bodyPr wrap="square" rtlCol="0">
            <a:spAutoFit/>
          </a:bodyPr>
          <a:lstStyle/>
          <a:p>
            <a:r>
              <a:rPr lang="en-US" sz="1000" dirty="0"/>
              <a:t>2x</a:t>
            </a:r>
          </a:p>
        </p:txBody>
      </p:sp>
      <p:sp>
        <p:nvSpPr>
          <p:cNvPr id="21" name="TextBox 20"/>
          <p:cNvSpPr txBox="1"/>
          <p:nvPr/>
        </p:nvSpPr>
        <p:spPr>
          <a:xfrm>
            <a:off x="8402707" y="3017082"/>
            <a:ext cx="520700" cy="246221"/>
          </a:xfrm>
          <a:prstGeom prst="rect">
            <a:avLst/>
          </a:prstGeom>
          <a:noFill/>
        </p:spPr>
        <p:txBody>
          <a:bodyPr wrap="square" rtlCol="0">
            <a:spAutoFit/>
          </a:bodyPr>
          <a:lstStyle/>
          <a:p>
            <a:r>
              <a:rPr lang="en-US" sz="1000" dirty="0"/>
              <a:t>4x</a:t>
            </a:r>
          </a:p>
        </p:txBody>
      </p:sp>
      <p:cxnSp>
        <p:nvCxnSpPr>
          <p:cNvPr id="23" name="Straight Connector 22"/>
          <p:cNvCxnSpPr/>
          <p:nvPr/>
        </p:nvCxnSpPr>
        <p:spPr bwMode="auto">
          <a:xfrm flipV="1">
            <a:off x="3191433" y="3690281"/>
            <a:ext cx="5193862" cy="33722"/>
          </a:xfrm>
          <a:prstGeom prst="line">
            <a:avLst/>
          </a:prstGeom>
          <a:solidFill>
            <a:schemeClr val="accent1"/>
          </a:solidFill>
          <a:ln w="9525" cap="flat" cmpd="sng" algn="ctr">
            <a:solidFill>
              <a:schemeClr val="tx1"/>
            </a:solidFill>
            <a:prstDash val="sysDash"/>
            <a:round/>
            <a:headEnd type="none" w="med" len="med"/>
            <a:tailEnd type="none" w="med" len="med"/>
          </a:ln>
          <a:effectLst/>
        </p:spPr>
      </p:cxnSp>
      <p:cxnSp>
        <p:nvCxnSpPr>
          <p:cNvPr id="26" name="Straight Connector 25"/>
          <p:cNvCxnSpPr/>
          <p:nvPr/>
        </p:nvCxnSpPr>
        <p:spPr bwMode="auto">
          <a:xfrm flipV="1">
            <a:off x="3197282" y="3133435"/>
            <a:ext cx="5193862" cy="33722"/>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Tree>
    <p:extLst>
      <p:ext uri="{BB962C8B-B14F-4D97-AF65-F5344CB8AC3E}">
        <p14:creationId xmlns:p14="http://schemas.microsoft.com/office/powerpoint/2010/main" val="109250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01C795-62A9-C822-47CF-E37F16F1AFFB}"/>
              </a:ext>
            </a:extLst>
          </p:cNvPr>
          <p:cNvSpPr>
            <a:spLocks noGrp="1"/>
          </p:cNvSpPr>
          <p:nvPr>
            <p:ph type="body" sz="quarter" idx="10"/>
          </p:nvPr>
        </p:nvSpPr>
        <p:spPr/>
        <p:txBody>
          <a:bodyPr/>
          <a:lstStyle/>
          <a:p>
            <a:r>
              <a:rPr lang="en-US" dirty="0"/>
              <a:t>Complexity: Gold Plating</a:t>
            </a:r>
          </a:p>
        </p:txBody>
      </p:sp>
      <p:sp>
        <p:nvSpPr>
          <p:cNvPr id="9" name="TextBox 8"/>
          <p:cNvSpPr txBox="1"/>
          <p:nvPr/>
        </p:nvSpPr>
        <p:spPr>
          <a:xfrm>
            <a:off x="1714500" y="1714500"/>
            <a:ext cx="8293100" cy="4001095"/>
          </a:xfrm>
          <a:prstGeom prst="rect">
            <a:avLst/>
          </a:prstGeom>
          <a:noFill/>
        </p:spPr>
        <p:txBody>
          <a:bodyPr wrap="square" rtlCol="0">
            <a:spAutoFit/>
          </a:bodyPr>
          <a:lstStyle/>
          <a:p>
            <a:r>
              <a:rPr lang="en-US" sz="2000" b="1" dirty="0">
                <a:latin typeface="Calibri" pitchFamily="34" charset="0"/>
              </a:rPr>
              <a:t>Watch out for:</a:t>
            </a:r>
          </a:p>
          <a:p>
            <a:pPr marL="914400" lvl="1">
              <a:spcBef>
                <a:spcPts val="1200"/>
              </a:spcBef>
              <a:buFont typeface="Arial" pitchFamily="34" charset="0"/>
              <a:buChar char="•"/>
            </a:pPr>
            <a:r>
              <a:rPr lang="en-US" dirty="0">
                <a:latin typeface="Calibri" pitchFamily="34" charset="0"/>
              </a:rPr>
              <a:t>  Unnecessary fields and logic</a:t>
            </a:r>
          </a:p>
          <a:p>
            <a:pPr marL="914400" lvl="1">
              <a:spcBef>
                <a:spcPts val="1200"/>
              </a:spcBef>
              <a:buFont typeface="Arial" pitchFamily="34" charset="0"/>
              <a:buChar char="•"/>
            </a:pPr>
            <a:r>
              <a:rPr lang="en-US" dirty="0">
                <a:latin typeface="Calibri" pitchFamily="34" charset="0"/>
              </a:rPr>
              <a:t>  “Can’t we just add this field/function, too?”</a:t>
            </a:r>
          </a:p>
          <a:p>
            <a:pPr marL="914400" lvl="1">
              <a:spcBef>
                <a:spcPts val="1200"/>
              </a:spcBef>
              <a:buFont typeface="Arial" pitchFamily="34" charset="0"/>
              <a:buChar char="•"/>
            </a:pPr>
            <a:r>
              <a:rPr lang="en-US" dirty="0">
                <a:latin typeface="Calibri" pitchFamily="34" charset="0"/>
              </a:rPr>
              <a:t>  Requests for overly-complex logic trees</a:t>
            </a:r>
          </a:p>
          <a:p>
            <a:pPr marL="914400" lvl="1">
              <a:spcBef>
                <a:spcPts val="1200"/>
              </a:spcBef>
              <a:buFont typeface="Arial" pitchFamily="34" charset="0"/>
              <a:buChar char="•"/>
            </a:pPr>
            <a:r>
              <a:rPr lang="en-US" dirty="0">
                <a:latin typeface="Calibri" pitchFamily="34" charset="0"/>
              </a:rPr>
              <a:t>  Clutter, small impacts, and distraction from real goals</a:t>
            </a:r>
          </a:p>
          <a:p>
            <a:endParaRPr lang="en-US" dirty="0">
              <a:latin typeface="Calibri" pitchFamily="34" charset="0"/>
            </a:endParaRPr>
          </a:p>
          <a:p>
            <a:r>
              <a:rPr lang="en-US" sz="2000" b="1" dirty="0">
                <a:latin typeface="Calibri" pitchFamily="34" charset="0"/>
              </a:rPr>
              <a:t>Some approaches and suggestions:</a:t>
            </a:r>
          </a:p>
          <a:p>
            <a:pPr marL="914400" lvl="1">
              <a:spcBef>
                <a:spcPts val="1200"/>
              </a:spcBef>
              <a:buFont typeface="Arial" pitchFamily="34" charset="0"/>
              <a:buChar char="•"/>
            </a:pPr>
            <a:r>
              <a:rPr lang="en-US" dirty="0">
                <a:latin typeface="Calibri" pitchFamily="34" charset="0"/>
              </a:rPr>
              <a:t>  Focus on the Project Vision – distractions put that at risk</a:t>
            </a:r>
          </a:p>
          <a:p>
            <a:pPr marL="914400" lvl="1">
              <a:spcBef>
                <a:spcPts val="1200"/>
              </a:spcBef>
              <a:buFont typeface="Arial" pitchFamily="34" charset="0"/>
              <a:buChar char="•"/>
            </a:pPr>
            <a:r>
              <a:rPr lang="en-US" dirty="0">
                <a:latin typeface="Calibri" pitchFamily="34" charset="0"/>
              </a:rPr>
              <a:t>  Move gold-plating features to a post-go-live phase </a:t>
            </a:r>
          </a:p>
          <a:p>
            <a:pPr marL="914400" lvl="1">
              <a:spcBef>
                <a:spcPts val="1200"/>
              </a:spcBef>
              <a:buFont typeface="Arial" pitchFamily="34" charset="0"/>
              <a:buChar char="•"/>
            </a:pPr>
            <a:r>
              <a:rPr lang="en-US" dirty="0">
                <a:latin typeface="Calibri" pitchFamily="34" charset="0"/>
              </a:rPr>
              <a:t>  Keep a visible list of the “nice to haves” so that the group can let them go</a:t>
            </a:r>
          </a:p>
        </p:txBody>
      </p:sp>
      <p:sp>
        <p:nvSpPr>
          <p:cNvPr id="10" name="Right Arrow 9"/>
          <p:cNvSpPr/>
          <p:nvPr/>
        </p:nvSpPr>
        <p:spPr bwMode="auto">
          <a:xfrm rot="20640000">
            <a:off x="7604674" y="1955629"/>
            <a:ext cx="2119176" cy="1537784"/>
          </a:xfrm>
          <a:prstGeom prst="rightArrow">
            <a:avLst/>
          </a:prstGeom>
          <a:solidFill>
            <a:srgbClr val="FF7900"/>
          </a:solidFill>
          <a:ln w="9525" algn="ctr">
            <a:noFill/>
            <a:miter lim="800000"/>
            <a:headEnd/>
            <a:tailEnd/>
          </a:ln>
        </p:spPr>
        <p:txBody>
          <a:bodyPr lIns="182880" rtlCol="0" anchor="ctr"/>
          <a:lstStyle/>
          <a:p>
            <a:pPr algn="ctr"/>
            <a:r>
              <a:rPr lang="en-US" sz="1600" dirty="0">
                <a:solidFill>
                  <a:schemeClr val="bg1"/>
                </a:solidFill>
                <a:latin typeface="Calibri" panose="020F0502020204030204" pitchFamily="34" charset="0"/>
              </a:rPr>
              <a:t>Gold Plating</a:t>
            </a:r>
          </a:p>
        </p:txBody>
      </p:sp>
    </p:spTree>
    <p:extLst>
      <p:ext uri="{BB962C8B-B14F-4D97-AF65-F5344CB8AC3E}">
        <p14:creationId xmlns:p14="http://schemas.microsoft.com/office/powerpoint/2010/main" val="260564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AF2396-0E7E-3654-332A-6F0C30F396E9}"/>
              </a:ext>
            </a:extLst>
          </p:cNvPr>
          <p:cNvSpPr>
            <a:spLocks noGrp="1"/>
          </p:cNvSpPr>
          <p:nvPr>
            <p:ph type="body" sz="quarter" idx="10"/>
          </p:nvPr>
        </p:nvSpPr>
        <p:spPr/>
        <p:txBody>
          <a:bodyPr/>
          <a:lstStyle/>
          <a:p>
            <a:r>
              <a:rPr lang="en-US" dirty="0"/>
              <a:t>What you think you’re building…</a:t>
            </a:r>
          </a:p>
        </p:txBody>
      </p:sp>
      <p:pic>
        <p:nvPicPr>
          <p:cNvPr id="8500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6925" y="1546914"/>
            <a:ext cx="6058150" cy="4446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073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5004"/>
                                        </p:tgtEl>
                                        <p:attrNameLst>
                                          <p:attrName>style.visibility</p:attrName>
                                        </p:attrNameLst>
                                      </p:cBhvr>
                                      <p:to>
                                        <p:strVal val="visible"/>
                                      </p:to>
                                    </p:set>
                                    <p:animEffect transition="in" filter="wipe(left)">
                                      <p:cBhvr>
                                        <p:cTn id="7" dur="2000"/>
                                        <p:tgtEl>
                                          <p:spTgt spid="85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6D17F5-26C5-FE06-BF7C-4FC6D2E42544}"/>
              </a:ext>
            </a:extLst>
          </p:cNvPr>
          <p:cNvSpPr>
            <a:spLocks noGrp="1"/>
          </p:cNvSpPr>
          <p:nvPr>
            <p:ph type="body" sz="quarter" idx="10"/>
          </p:nvPr>
        </p:nvSpPr>
        <p:spPr/>
        <p:txBody>
          <a:bodyPr/>
          <a:lstStyle/>
          <a:p>
            <a:r>
              <a:rPr lang="en-US" dirty="0"/>
              <a:t>Where your requirements could lead you…</a:t>
            </a:r>
          </a:p>
        </p:txBody>
      </p:sp>
      <p:pic>
        <p:nvPicPr>
          <p:cNvPr id="87042" name="Picture 2" descr="https://s-media-cache-ak0.pinimg.com/originals/22/c9/1e/22c91edf94bb39c19a3924146b252f2e.gif"/>
          <p:cNvPicPr>
            <a:picLocks noChangeAspect="1" noChangeArrowheads="1"/>
          </p:cNvPicPr>
          <p:nvPr/>
        </p:nvPicPr>
        <p:blipFill rotWithShape="1">
          <a:blip r:embed="rId2">
            <a:extLst>
              <a:ext uri="{28A0092B-C50C-407E-A947-70E740481C1C}">
                <a14:useLocalDpi xmlns:a14="http://schemas.microsoft.com/office/drawing/2010/main" val="0"/>
              </a:ext>
            </a:extLst>
          </a:blip>
          <a:srcRect t="705" b="12185"/>
          <a:stretch/>
        </p:blipFill>
        <p:spPr bwMode="auto">
          <a:xfrm>
            <a:off x="1899313" y="1233737"/>
            <a:ext cx="8393374" cy="4935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54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500"/>
                                  </p:stCondLst>
                                  <p:childTnLst>
                                    <p:set>
                                      <p:cBhvr>
                                        <p:cTn id="6" dur="1" fill="hold">
                                          <p:stCondLst>
                                            <p:cond delay="0"/>
                                          </p:stCondLst>
                                        </p:cTn>
                                        <p:tgtEl>
                                          <p:spTgt spid="87042"/>
                                        </p:tgtEl>
                                        <p:attrNameLst>
                                          <p:attrName>style.visibility</p:attrName>
                                        </p:attrNameLst>
                                      </p:cBhvr>
                                      <p:to>
                                        <p:strVal val="visible"/>
                                      </p:to>
                                    </p:set>
                                    <p:animEffect transition="in" filter="circle(out)">
                                      <p:cBhvr>
                                        <p:cTn id="7" dur="2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7445CB-3122-69CA-F966-054239362D8B}"/>
              </a:ext>
            </a:extLst>
          </p:cNvPr>
          <p:cNvSpPr>
            <a:spLocks noGrp="1"/>
          </p:cNvSpPr>
          <p:nvPr>
            <p:ph type="body" sz="quarter" idx="10"/>
          </p:nvPr>
        </p:nvSpPr>
        <p:spPr/>
        <p:txBody>
          <a:bodyPr/>
          <a:lstStyle/>
          <a:p>
            <a:r>
              <a:rPr lang="en-US" dirty="0"/>
              <a:t>What you should expect to build…</a:t>
            </a:r>
          </a:p>
        </p:txBody>
      </p:sp>
      <p:pic>
        <p:nvPicPr>
          <p:cNvPr id="86020" name="Picture 4" descr="http://checkout.plan-store.com/house-plans/media/import/WebArt/common/plans/images/SRA0/SRA019/SRA019-LVL1-LI-BL-L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635" y="1375427"/>
            <a:ext cx="6149690" cy="4845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38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86020"/>
                                        </p:tgtEl>
                                        <p:attrNameLst>
                                          <p:attrName>style.visibility</p:attrName>
                                        </p:attrNameLst>
                                      </p:cBhvr>
                                      <p:to>
                                        <p:strVal val="visible"/>
                                      </p:to>
                                    </p:set>
                                    <p:animEffect transition="in" filter="fade">
                                      <p:cBhvr>
                                        <p:cTn id="7" dur="1000"/>
                                        <p:tgtEl>
                                          <p:spTgt spid="86020"/>
                                        </p:tgtEl>
                                      </p:cBhvr>
                                    </p:animEffect>
                                    <p:anim calcmode="lin" valueType="num">
                                      <p:cBhvr>
                                        <p:cTn id="8" dur="1000" fill="hold"/>
                                        <p:tgtEl>
                                          <p:spTgt spid="86020"/>
                                        </p:tgtEl>
                                        <p:attrNameLst>
                                          <p:attrName>ppt_x</p:attrName>
                                        </p:attrNameLst>
                                      </p:cBhvr>
                                      <p:tavLst>
                                        <p:tav tm="0">
                                          <p:val>
                                            <p:strVal val="#ppt_x"/>
                                          </p:val>
                                        </p:tav>
                                        <p:tav tm="100000">
                                          <p:val>
                                            <p:strVal val="#ppt_x"/>
                                          </p:val>
                                        </p:tav>
                                      </p:tavLst>
                                    </p:anim>
                                    <p:anim calcmode="lin" valueType="num">
                                      <p:cBhvr>
                                        <p:cTn id="9" dur="1000" fill="hold"/>
                                        <p:tgtEl>
                                          <p:spTgt spid="860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734BE3-4821-93FE-9628-BEB69F87151E}"/>
              </a:ext>
            </a:extLst>
          </p:cNvPr>
          <p:cNvSpPr>
            <a:spLocks noGrp="1"/>
          </p:cNvSpPr>
          <p:nvPr>
            <p:ph type="body" sz="quarter" idx="10"/>
          </p:nvPr>
        </p:nvSpPr>
        <p:spPr/>
        <p:txBody>
          <a:bodyPr/>
          <a:lstStyle/>
          <a:p>
            <a:r>
              <a:rPr lang="en-US" dirty="0"/>
              <a:t>Get it in…get it done…and go live!</a:t>
            </a:r>
          </a:p>
        </p:txBody>
      </p:sp>
      <p:sp>
        <p:nvSpPr>
          <p:cNvPr id="4" name="Right Triangle 3"/>
          <p:cNvSpPr/>
          <p:nvPr/>
        </p:nvSpPr>
        <p:spPr bwMode="auto">
          <a:xfrm flipH="1">
            <a:off x="3828115" y="2501660"/>
            <a:ext cx="4313208" cy="2527540"/>
          </a:xfrm>
          <a:prstGeom prst="rtTriangle">
            <a:avLst/>
          </a:prstGeom>
          <a:gradFill flip="none" rotWithShape="1">
            <a:gsLst>
              <a:gs pos="0">
                <a:srgbClr val="FFCC00"/>
              </a:gs>
              <a:gs pos="80000">
                <a:srgbClr val="CA6500"/>
              </a:gs>
              <a:gs pos="100000">
                <a:srgbClr val="CA4300"/>
              </a:gs>
            </a:gsLst>
            <a:lin ang="10800000" scaled="1"/>
            <a:tileRect/>
          </a:gradFill>
          <a:ln>
            <a:headEnd/>
            <a:tailEnd/>
          </a:ln>
          <a:effectLst>
            <a:outerShdw blurRad="76200" dist="12700" dir="2700000" sy="-23000" kx="-800400" algn="bl" rotWithShape="0">
              <a:prstClr val="black">
                <a:alpha val="20000"/>
              </a:prstClr>
            </a:outerShdw>
          </a:effectLst>
        </p:spPr>
        <p:style>
          <a:lnRef idx="0">
            <a:schemeClr val="accent5"/>
          </a:lnRef>
          <a:fillRef idx="3">
            <a:schemeClr val="accent5"/>
          </a:fillRef>
          <a:effectRef idx="3">
            <a:schemeClr val="accent5"/>
          </a:effectRef>
          <a:fontRef idx="minor">
            <a:schemeClr val="lt1"/>
          </a:fontRef>
        </p:style>
        <p:txBody>
          <a:bodyPr lIns="182880" rtlCol="0" anchor="ctr"/>
          <a:lstStyle/>
          <a:p>
            <a:pPr algn="ctr"/>
            <a:endParaRPr lang="en-US" sz="2800">
              <a:solidFill>
                <a:schemeClr val="bg1"/>
              </a:solidFill>
            </a:endParaRPr>
          </a:p>
        </p:txBody>
      </p:sp>
      <p:cxnSp>
        <p:nvCxnSpPr>
          <p:cNvPr id="7" name="Straight Arrow Connector 6"/>
          <p:cNvCxnSpPr/>
          <p:nvPr/>
        </p:nvCxnSpPr>
        <p:spPr bwMode="auto">
          <a:xfrm>
            <a:off x="3828115" y="5374257"/>
            <a:ext cx="4313208"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1" name="TextBox 10"/>
          <p:cNvSpPr txBox="1"/>
          <p:nvPr/>
        </p:nvSpPr>
        <p:spPr>
          <a:xfrm>
            <a:off x="4983193" y="5506697"/>
            <a:ext cx="2225615" cy="400110"/>
          </a:xfrm>
          <a:prstGeom prst="rect">
            <a:avLst/>
          </a:prstGeom>
          <a:noFill/>
        </p:spPr>
        <p:txBody>
          <a:bodyPr wrap="square" rtlCol="0">
            <a:spAutoFit/>
          </a:bodyPr>
          <a:lstStyle/>
          <a:p>
            <a:pPr algn="ctr"/>
            <a:r>
              <a:rPr lang="en-US" sz="2000" dirty="0">
                <a:latin typeface="Calibri" panose="020F0502020204030204" pitchFamily="34" charset="0"/>
              </a:rPr>
              <a:t>Time to Go-Live</a:t>
            </a:r>
          </a:p>
        </p:txBody>
      </p:sp>
      <p:sp>
        <p:nvSpPr>
          <p:cNvPr id="12" name="TextBox 11"/>
          <p:cNvSpPr txBox="1"/>
          <p:nvPr/>
        </p:nvSpPr>
        <p:spPr>
          <a:xfrm>
            <a:off x="8829935" y="3010799"/>
            <a:ext cx="1973899"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Risk</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Cost</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Effort</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Resistance</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Complexity</a:t>
            </a:r>
          </a:p>
        </p:txBody>
      </p:sp>
      <p:sp>
        <p:nvSpPr>
          <p:cNvPr id="14" name="Down Arrow 13"/>
          <p:cNvSpPr/>
          <p:nvPr/>
        </p:nvSpPr>
        <p:spPr bwMode="auto">
          <a:xfrm rot="10800000">
            <a:off x="3216553" y="3048988"/>
            <a:ext cx="595424" cy="1300639"/>
          </a:xfrm>
          <a:prstGeom prst="downArrow">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9525" algn="ctr">
            <a:noFill/>
            <a:miter lim="800000"/>
            <a:headEnd/>
            <a:tailEnd/>
          </a:ln>
        </p:spPr>
        <p:txBody>
          <a:bodyPr lIns="182880" rtlCol="0" anchor="ctr"/>
          <a:lstStyle/>
          <a:p>
            <a:pPr algn="ctr"/>
            <a:endParaRPr lang="en-US" sz="2800">
              <a:solidFill>
                <a:schemeClr val="bg1"/>
              </a:solidFill>
            </a:endParaRPr>
          </a:p>
        </p:txBody>
      </p:sp>
      <p:sp>
        <p:nvSpPr>
          <p:cNvPr id="15" name="Up Arrow 14"/>
          <p:cNvSpPr/>
          <p:nvPr/>
        </p:nvSpPr>
        <p:spPr bwMode="auto">
          <a:xfrm>
            <a:off x="8157460" y="3048989"/>
            <a:ext cx="656338" cy="1300639"/>
          </a:xfrm>
          <a:prstGeom prst="up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9525" algn="ctr">
            <a:noFill/>
            <a:miter lim="800000"/>
            <a:headEnd/>
            <a:tailEnd/>
          </a:ln>
        </p:spPr>
        <p:txBody>
          <a:bodyPr lIns="182880" rtlCol="0" anchor="ctr"/>
          <a:lstStyle/>
          <a:p>
            <a:pPr algn="ctr"/>
            <a:endParaRPr lang="en-US" sz="2800">
              <a:solidFill>
                <a:schemeClr val="bg1"/>
              </a:solidFill>
            </a:endParaRPr>
          </a:p>
        </p:txBody>
      </p:sp>
      <p:sp>
        <p:nvSpPr>
          <p:cNvPr id="3" name="TextBox 2"/>
          <p:cNvSpPr txBox="1"/>
          <p:nvPr/>
        </p:nvSpPr>
        <p:spPr>
          <a:xfrm>
            <a:off x="1222513" y="2225969"/>
            <a:ext cx="1901700"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Early Go-Live</a:t>
            </a:r>
          </a:p>
          <a:p>
            <a:r>
              <a:rPr lang="en-US" sz="2000" dirty="0">
                <a:latin typeface="Calibri" panose="020F0502020204030204" pitchFamily="34" charset="0"/>
                <a:cs typeface="Calibri" panose="020F0502020204030204" pitchFamily="34" charset="0"/>
              </a:rPr>
              <a:t>INCREASES…</a:t>
            </a:r>
          </a:p>
        </p:txBody>
      </p:sp>
      <p:sp>
        <p:nvSpPr>
          <p:cNvPr id="16" name="TextBox 15"/>
          <p:cNvSpPr txBox="1"/>
          <p:nvPr/>
        </p:nvSpPr>
        <p:spPr>
          <a:xfrm>
            <a:off x="8829936" y="2230097"/>
            <a:ext cx="1973885"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Later Go-Live</a:t>
            </a:r>
          </a:p>
          <a:p>
            <a:r>
              <a:rPr lang="en-US" sz="2000" dirty="0">
                <a:latin typeface="Calibri" panose="020F0502020204030204" pitchFamily="34" charset="0"/>
                <a:cs typeface="Calibri" panose="020F0502020204030204" pitchFamily="34" charset="0"/>
              </a:rPr>
              <a:t>INCREASES…</a:t>
            </a:r>
          </a:p>
        </p:txBody>
      </p:sp>
      <p:sp>
        <p:nvSpPr>
          <p:cNvPr id="17" name="TextBox 16"/>
          <p:cNvSpPr txBox="1"/>
          <p:nvPr/>
        </p:nvSpPr>
        <p:spPr>
          <a:xfrm>
            <a:off x="1217347" y="3010799"/>
            <a:ext cx="1928422"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ROI</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Actionable Intelligence</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Product Satisfaction</a:t>
            </a:r>
          </a:p>
        </p:txBody>
      </p:sp>
      <p:sp>
        <p:nvSpPr>
          <p:cNvPr id="18" name="Right Triangle 17"/>
          <p:cNvSpPr/>
          <p:nvPr/>
        </p:nvSpPr>
        <p:spPr bwMode="auto">
          <a:xfrm rot="10800000" flipH="1">
            <a:off x="3828114" y="2398144"/>
            <a:ext cx="4313208" cy="2527540"/>
          </a:xfrm>
          <a:prstGeom prst="rtTriangle">
            <a:avLst/>
          </a:prstGeom>
          <a:gradFill flip="none" rotWithShape="1">
            <a:gsLst>
              <a:gs pos="0">
                <a:srgbClr val="00B050"/>
              </a:gs>
              <a:gs pos="80000">
                <a:srgbClr val="008000"/>
              </a:gs>
              <a:gs pos="100000">
                <a:srgbClr val="003300"/>
              </a:gs>
            </a:gsLst>
            <a:lin ang="10800000" scaled="1"/>
            <a:tileRect/>
          </a:gradFill>
          <a:ln>
            <a:headEnd/>
            <a:tailEnd/>
          </a:ln>
          <a:effectLst>
            <a:outerShdw blurRad="76200" dist="12700" dir="2700000" sy="-23000" kx="-800400" algn="bl" rotWithShape="0">
              <a:prstClr val="black">
                <a:alpha val="20000"/>
              </a:prstClr>
            </a:outerShdw>
          </a:effectLst>
        </p:spPr>
        <p:style>
          <a:lnRef idx="0">
            <a:schemeClr val="accent5"/>
          </a:lnRef>
          <a:fillRef idx="3">
            <a:schemeClr val="accent5"/>
          </a:fillRef>
          <a:effectRef idx="3">
            <a:schemeClr val="accent5"/>
          </a:effectRef>
          <a:fontRef idx="minor">
            <a:schemeClr val="lt1"/>
          </a:fontRef>
        </p:style>
        <p:txBody>
          <a:bodyPr lIns="182880" rtlCol="0" anchor="ctr"/>
          <a:lstStyle/>
          <a:p>
            <a:pPr algn="ctr"/>
            <a:endParaRPr lang="en-US" sz="2800">
              <a:solidFill>
                <a:schemeClr val="bg1"/>
              </a:solidFill>
            </a:endParaRPr>
          </a:p>
        </p:txBody>
      </p:sp>
    </p:spTree>
    <p:extLst>
      <p:ext uri="{BB962C8B-B14F-4D97-AF65-F5344CB8AC3E}">
        <p14:creationId xmlns:p14="http://schemas.microsoft.com/office/powerpoint/2010/main" val="282150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000"/>
                                        <p:tgtEl>
                                          <p:spTgt spid="11"/>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10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1000"/>
                                        <p:tgtEl>
                                          <p:spTgt spid="15"/>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500"/>
                                        <p:tgtEl>
                                          <p:spTgt spid="12">
                                            <p:txEl>
                                              <p:pRg st="0" end="0"/>
                                            </p:txEl>
                                          </p:spTgt>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500"/>
                                        <p:tgtEl>
                                          <p:spTgt spid="12">
                                            <p:txEl>
                                              <p:pRg st="1" end="1"/>
                                            </p:txEl>
                                          </p:spTgt>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500"/>
                                        <p:tgtEl>
                                          <p:spTgt spid="12">
                                            <p:txEl>
                                              <p:pRg st="2" end="2"/>
                                            </p:txEl>
                                          </p:spTgt>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fade">
                                      <p:cBhvr>
                                        <p:cTn id="33" dur="500"/>
                                        <p:tgtEl>
                                          <p:spTgt spid="12">
                                            <p:txEl>
                                              <p:pRg st="3" end="3"/>
                                            </p:txEl>
                                          </p:spTgt>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12">
                                            <p:txEl>
                                              <p:pRg st="4" end="4"/>
                                            </p:txEl>
                                          </p:spTgt>
                                        </p:tgtEl>
                                        <p:attrNameLst>
                                          <p:attrName>style.visibility</p:attrName>
                                        </p:attrNameLst>
                                      </p:cBhvr>
                                      <p:to>
                                        <p:strVal val="visible"/>
                                      </p:to>
                                    </p:set>
                                    <p:animEffect transition="in" filter="fade">
                                      <p:cBhvr>
                                        <p:cTn id="37" dur="500"/>
                                        <p:tgtEl>
                                          <p:spTgt spid="1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1000"/>
                                        <p:tgtEl>
                                          <p:spTgt spid="1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1000"/>
                                        <p:tgtEl>
                                          <p:spTgt spid="18"/>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fade">
                                      <p:cBhvr>
                                        <p:cTn id="49" dur="500"/>
                                        <p:tgtEl>
                                          <p:spTgt spid="17">
                                            <p:txEl>
                                              <p:pRg st="0" end="0"/>
                                            </p:txEl>
                                          </p:spTgt>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7">
                                            <p:txEl>
                                              <p:pRg st="1" end="1"/>
                                            </p:txEl>
                                          </p:spTgt>
                                        </p:tgtEl>
                                        <p:attrNameLst>
                                          <p:attrName>style.visibility</p:attrName>
                                        </p:attrNameLst>
                                      </p:cBhvr>
                                      <p:to>
                                        <p:strVal val="visible"/>
                                      </p:to>
                                    </p:set>
                                    <p:animEffect transition="in" filter="fade">
                                      <p:cBhvr>
                                        <p:cTn id="53" dur="500"/>
                                        <p:tgtEl>
                                          <p:spTgt spid="17">
                                            <p:txEl>
                                              <p:pRg st="1" end="1"/>
                                            </p:txEl>
                                          </p:spTgt>
                                        </p:tgtEl>
                                      </p:cBhvr>
                                    </p:animEffec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17">
                                            <p:txEl>
                                              <p:pRg st="2" end="2"/>
                                            </p:txEl>
                                          </p:spTgt>
                                        </p:tgtEl>
                                        <p:attrNameLst>
                                          <p:attrName>style.visibility</p:attrName>
                                        </p:attrNameLst>
                                      </p:cBhvr>
                                      <p:to>
                                        <p:strVal val="visible"/>
                                      </p:to>
                                    </p:set>
                                    <p:animEffect transition="in" filter="fade">
                                      <p:cBhvr>
                                        <p:cTn id="5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build="p"/>
      <p:bldP spid="14" grpId="0" animBg="1"/>
      <p:bldP spid="15" grpId="0" animBg="1"/>
      <p:bldP spid="17" grpId="0" build="p"/>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A9A585-6E6F-F658-E54E-9AB08FFEC374}"/>
              </a:ext>
            </a:extLst>
          </p:cNvPr>
          <p:cNvSpPr>
            <a:spLocks noGrp="1"/>
          </p:cNvSpPr>
          <p:nvPr>
            <p:ph type="body" sz="quarter" idx="10"/>
          </p:nvPr>
        </p:nvSpPr>
        <p:spPr/>
        <p:txBody>
          <a:bodyPr/>
          <a:lstStyle/>
          <a:p>
            <a:r>
              <a:rPr lang="en-US" dirty="0"/>
              <a:t>SAMPLE: Design Result – Spec and screenshots</a:t>
            </a:r>
          </a:p>
        </p:txBody>
      </p:sp>
      <p:pic>
        <p:nvPicPr>
          <p:cNvPr id="88066" name="Picture 2"/>
          <p:cNvPicPr>
            <a:picLocks noChangeAspect="1" noChangeArrowheads="1"/>
          </p:cNvPicPr>
          <p:nvPr/>
        </p:nvPicPr>
        <p:blipFill>
          <a:blip r:embed="rId3" cstate="print"/>
          <a:srcRect/>
          <a:stretch>
            <a:fillRect/>
          </a:stretch>
        </p:blipFill>
        <p:spPr bwMode="auto">
          <a:xfrm>
            <a:off x="2935289" y="1647825"/>
            <a:ext cx="5610225" cy="1657350"/>
          </a:xfrm>
          <a:prstGeom prst="rect">
            <a:avLst/>
          </a:prstGeom>
          <a:noFill/>
          <a:ln w="9525">
            <a:noFill/>
            <a:miter lim="800000"/>
            <a:headEnd/>
            <a:tailEnd/>
          </a:ln>
        </p:spPr>
      </p:pic>
      <p:pic>
        <p:nvPicPr>
          <p:cNvPr id="88067" name="Picture 3"/>
          <p:cNvPicPr>
            <a:picLocks noChangeAspect="1" noChangeArrowheads="1"/>
          </p:cNvPicPr>
          <p:nvPr/>
        </p:nvPicPr>
        <p:blipFill>
          <a:blip r:embed="rId4" cstate="print"/>
          <a:srcRect/>
          <a:stretch>
            <a:fillRect/>
          </a:stretch>
        </p:blipFill>
        <p:spPr bwMode="auto">
          <a:xfrm>
            <a:off x="2974975" y="3624264"/>
            <a:ext cx="5505450" cy="2428875"/>
          </a:xfrm>
          <a:prstGeom prst="rect">
            <a:avLst/>
          </a:prstGeom>
          <a:noFill/>
          <a:ln w="9525">
            <a:noFill/>
            <a:miter lim="800000"/>
            <a:headEnd/>
            <a:tailEnd/>
          </a:ln>
        </p:spPr>
      </p:pic>
      <p:sp>
        <p:nvSpPr>
          <p:cNvPr id="3" name="Oval 2"/>
          <p:cNvSpPr/>
          <p:nvPr/>
        </p:nvSpPr>
        <p:spPr bwMode="auto">
          <a:xfrm>
            <a:off x="3970317" y="3883233"/>
            <a:ext cx="2078182" cy="653143"/>
          </a:xfrm>
          <a:prstGeom prst="ellipse">
            <a:avLst/>
          </a:prstGeom>
          <a:noFill/>
          <a:ln w="38100" algn="ctr">
            <a:solidFill>
              <a:srgbClr val="C00000"/>
            </a:solidFill>
            <a:miter lim="800000"/>
            <a:headEnd/>
            <a:tailEnd/>
          </a:ln>
        </p:spPr>
        <p:txBody>
          <a:bodyPr lIns="182880" rtlCol="0" anchor="ctr"/>
          <a:lstStyle/>
          <a:p>
            <a:pPr algn="ctr"/>
            <a:endParaRPr lang="en-US" sz="2800">
              <a:solidFill>
                <a:schemeClr val="bg1"/>
              </a:solidFill>
            </a:endParaRPr>
          </a:p>
        </p:txBody>
      </p:sp>
      <p:sp>
        <p:nvSpPr>
          <p:cNvPr id="6" name="Oval 5"/>
          <p:cNvSpPr/>
          <p:nvPr/>
        </p:nvSpPr>
        <p:spPr bwMode="auto">
          <a:xfrm>
            <a:off x="2816432" y="4838701"/>
            <a:ext cx="3374571" cy="1013857"/>
          </a:xfrm>
          <a:prstGeom prst="ellipse">
            <a:avLst/>
          </a:prstGeom>
          <a:noFill/>
          <a:ln w="38100" algn="ctr">
            <a:solidFill>
              <a:srgbClr val="C00000"/>
            </a:solidFill>
            <a:miter lim="800000"/>
            <a:headEnd/>
            <a:tailEnd/>
          </a:ln>
        </p:spPr>
        <p:txBody>
          <a:bodyPr lIns="182880" rtlCol="0" anchor="ctr"/>
          <a:lstStyle/>
          <a:p>
            <a:pPr algn="ctr"/>
            <a:endParaRPr lang="en-US" sz="2800">
              <a:solidFill>
                <a:schemeClr val="bg1"/>
              </a:solidFill>
            </a:endParaRPr>
          </a:p>
        </p:txBody>
      </p:sp>
      <p:sp>
        <p:nvSpPr>
          <p:cNvPr id="4" name="Rounded Rectangular Callout 3"/>
          <p:cNvSpPr/>
          <p:nvPr/>
        </p:nvSpPr>
        <p:spPr bwMode="auto">
          <a:xfrm>
            <a:off x="7473538" y="3978234"/>
            <a:ext cx="2873828" cy="1508166"/>
          </a:xfrm>
          <a:prstGeom prst="wedgeRoundRectCallout">
            <a:avLst>
              <a:gd name="adj1" fmla="val -98932"/>
              <a:gd name="adj2" fmla="val -23327"/>
              <a:gd name="adj3" fmla="val 16667"/>
            </a:avLst>
          </a:prstGeom>
          <a:solidFill>
            <a:schemeClr val="bg1"/>
          </a:solidFill>
          <a:ln w="38100" algn="ctr">
            <a:solidFill>
              <a:srgbClr val="FFCC00"/>
            </a:solidFill>
            <a:miter lim="800000"/>
            <a:headEnd/>
            <a:tailEnd/>
          </a:ln>
        </p:spPr>
        <p:txBody>
          <a:bodyPr lIns="182880" rtlCol="0" anchor="ctr"/>
          <a:lstStyle/>
          <a:p>
            <a:pPr algn="ctr"/>
            <a:r>
              <a:rPr lang="en-US" dirty="0">
                <a:latin typeface="Calibri" panose="020F0502020204030204" pitchFamily="34" charset="0"/>
              </a:rPr>
              <a:t>By selecting ‘Leave of Absence’ and ‘Maternity’, specific fields related to parental leave are displayed to the user.</a:t>
            </a:r>
          </a:p>
        </p:txBody>
      </p:sp>
    </p:spTree>
    <p:extLst>
      <p:ext uri="{BB962C8B-B14F-4D97-AF65-F5344CB8AC3E}">
        <p14:creationId xmlns:p14="http://schemas.microsoft.com/office/powerpoint/2010/main" val="124118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fade">
                                      <p:cBhvr>
                                        <p:cTn id="7" dur="500"/>
                                        <p:tgtEl>
                                          <p:spTgt spid="880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897467-F2C7-68FC-FE93-E3D302B333D6}"/>
              </a:ext>
            </a:extLst>
          </p:cNvPr>
          <p:cNvSpPr>
            <a:spLocks noGrp="1"/>
          </p:cNvSpPr>
          <p:nvPr>
            <p:ph type="body" sz="quarter" idx="10"/>
          </p:nvPr>
        </p:nvSpPr>
        <p:spPr/>
        <p:txBody>
          <a:bodyPr/>
          <a:lstStyle/>
          <a:p>
            <a:r>
              <a:rPr lang="en-US" dirty="0"/>
              <a:t>These were our process requirements…</a:t>
            </a:r>
          </a:p>
        </p:txBody>
      </p:sp>
      <p:pic>
        <p:nvPicPr>
          <p:cNvPr id="90114" name="Picture 2"/>
          <p:cNvPicPr>
            <a:picLocks noChangeAspect="1" noChangeArrowheads="1"/>
          </p:cNvPicPr>
          <p:nvPr/>
        </p:nvPicPr>
        <p:blipFill>
          <a:blip r:embed="rId3" cstate="print"/>
          <a:srcRect/>
          <a:stretch>
            <a:fillRect/>
          </a:stretch>
        </p:blipFill>
        <p:spPr bwMode="auto">
          <a:xfrm>
            <a:off x="684034" y="1812029"/>
            <a:ext cx="10823931" cy="3982484"/>
          </a:xfrm>
          <a:prstGeom prst="rect">
            <a:avLst/>
          </a:prstGeom>
          <a:noFill/>
          <a:ln w="9525">
            <a:noFill/>
            <a:miter lim="800000"/>
            <a:headEnd/>
            <a:tailEnd/>
          </a:ln>
        </p:spPr>
      </p:pic>
    </p:spTree>
    <p:extLst>
      <p:ext uri="{BB962C8B-B14F-4D97-AF65-F5344CB8AC3E}">
        <p14:creationId xmlns:p14="http://schemas.microsoft.com/office/powerpoint/2010/main" val="3604022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E9EC62-B473-0912-265D-2985C16DD1E8}"/>
              </a:ext>
            </a:extLst>
          </p:cNvPr>
          <p:cNvSpPr>
            <a:spLocks noGrp="1"/>
          </p:cNvSpPr>
          <p:nvPr>
            <p:ph type="body" sz="quarter" idx="10"/>
          </p:nvPr>
        </p:nvSpPr>
        <p:spPr/>
        <p:txBody>
          <a:bodyPr/>
          <a:lstStyle/>
          <a:p>
            <a:r>
              <a:rPr lang="en-US" dirty="0"/>
              <a:t>Building Relationships – “Hey, Data, meet Logic!”</a:t>
            </a:r>
          </a:p>
        </p:txBody>
      </p:sp>
      <p:sp>
        <p:nvSpPr>
          <p:cNvPr id="4" name="TextBox 3"/>
          <p:cNvSpPr txBox="1"/>
          <p:nvPr/>
        </p:nvSpPr>
        <p:spPr>
          <a:xfrm>
            <a:off x="8267701" y="1587501"/>
            <a:ext cx="2192502"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(1) Submitter Name</a:t>
            </a:r>
          </a:p>
        </p:txBody>
      </p:sp>
      <p:sp>
        <p:nvSpPr>
          <p:cNvPr id="5" name="TextBox 4"/>
          <p:cNvSpPr txBox="1"/>
          <p:nvPr/>
        </p:nvSpPr>
        <p:spPr>
          <a:xfrm>
            <a:off x="4076699" y="5157352"/>
            <a:ext cx="2108196"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(12) </a:t>
            </a:r>
            <a:r>
              <a:rPr lang="en-US" sz="1200" dirty="0" err="1">
                <a:latin typeface="Times New Roman" panose="02020603050405020304" pitchFamily="18" charset="0"/>
                <a:cs typeface="Times New Roman" panose="02020603050405020304" pitchFamily="18" charset="0"/>
              </a:rPr>
              <a:t>Reg</a:t>
            </a:r>
            <a:r>
              <a:rPr lang="en-US" sz="1200" dirty="0">
                <a:latin typeface="Times New Roman" panose="02020603050405020304" pitchFamily="18" charset="0"/>
                <a:cs typeface="Times New Roman" panose="02020603050405020304" pitchFamily="18" charset="0"/>
              </a:rPr>
              <a:t>/Temp</a:t>
            </a:r>
          </a:p>
        </p:txBody>
      </p:sp>
      <p:sp>
        <p:nvSpPr>
          <p:cNvPr id="6" name="TextBox 5"/>
          <p:cNvSpPr txBox="1"/>
          <p:nvPr/>
        </p:nvSpPr>
        <p:spPr>
          <a:xfrm>
            <a:off x="1587498" y="5157350"/>
            <a:ext cx="2438403"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(11) Job Code</a:t>
            </a:r>
          </a:p>
        </p:txBody>
      </p:sp>
      <p:sp>
        <p:nvSpPr>
          <p:cNvPr id="7" name="TextBox 6"/>
          <p:cNvSpPr txBox="1"/>
          <p:nvPr/>
        </p:nvSpPr>
        <p:spPr>
          <a:xfrm>
            <a:off x="1587498" y="4737218"/>
            <a:ext cx="2438403"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(10) Employee Group</a:t>
            </a:r>
          </a:p>
        </p:txBody>
      </p:sp>
      <p:sp>
        <p:nvSpPr>
          <p:cNvPr id="8" name="TextBox 7"/>
          <p:cNvSpPr txBox="1"/>
          <p:nvPr/>
        </p:nvSpPr>
        <p:spPr>
          <a:xfrm>
            <a:off x="1587499" y="4329787"/>
            <a:ext cx="4597400"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(9) Location Code</a:t>
            </a:r>
          </a:p>
        </p:txBody>
      </p:sp>
      <p:sp>
        <p:nvSpPr>
          <p:cNvPr id="9" name="TextBox 8"/>
          <p:cNvSpPr txBox="1"/>
          <p:nvPr/>
        </p:nvSpPr>
        <p:spPr>
          <a:xfrm>
            <a:off x="4076699" y="3927303"/>
            <a:ext cx="2108199"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(8) </a:t>
            </a:r>
            <a:r>
              <a:rPr lang="en-US" sz="1200" dirty="0" err="1">
                <a:latin typeface="Times New Roman" panose="02020603050405020304" pitchFamily="18" charset="0"/>
                <a:cs typeface="Times New Roman" panose="02020603050405020304" pitchFamily="18" charset="0"/>
              </a:rPr>
              <a:t>Dept</a:t>
            </a:r>
            <a:r>
              <a:rPr lang="en-US" sz="1200" dirty="0">
                <a:latin typeface="Times New Roman" panose="02020603050405020304" pitchFamily="18" charset="0"/>
                <a:cs typeface="Times New Roman" panose="02020603050405020304" pitchFamily="18" charset="0"/>
              </a:rPr>
              <a:t> #</a:t>
            </a:r>
          </a:p>
        </p:txBody>
      </p:sp>
      <p:sp>
        <p:nvSpPr>
          <p:cNvPr id="10" name="TextBox 9"/>
          <p:cNvSpPr txBox="1"/>
          <p:nvPr/>
        </p:nvSpPr>
        <p:spPr>
          <a:xfrm>
            <a:off x="1587498" y="3922355"/>
            <a:ext cx="2438402"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(7) Business Unit</a:t>
            </a:r>
          </a:p>
        </p:txBody>
      </p:sp>
      <p:sp>
        <p:nvSpPr>
          <p:cNvPr id="11" name="TextBox 10"/>
          <p:cNvSpPr txBox="1"/>
          <p:nvPr/>
        </p:nvSpPr>
        <p:spPr>
          <a:xfrm>
            <a:off x="1587500" y="3514924"/>
            <a:ext cx="4597399"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(6) Company</a:t>
            </a:r>
          </a:p>
        </p:txBody>
      </p:sp>
      <p:sp>
        <p:nvSpPr>
          <p:cNvPr id="12" name="TextBox 11"/>
          <p:cNvSpPr txBox="1"/>
          <p:nvPr/>
        </p:nvSpPr>
        <p:spPr>
          <a:xfrm>
            <a:off x="4076701" y="3103912"/>
            <a:ext cx="2108199" cy="276999"/>
          </a:xfrm>
          <a:prstGeom prst="rect">
            <a:avLst/>
          </a:prstGeom>
          <a:noFill/>
          <a:ln w="57150">
            <a:solidFill>
              <a:schemeClr val="tx1"/>
            </a:solidFill>
          </a:ln>
        </p:spPr>
        <p:txBody>
          <a:bodyPr wrap="square" rtlCol="0">
            <a:spAutoFit/>
          </a:bodyPr>
          <a:lstStyle>
            <a:defPPr>
              <a:defRPr lang="en-US"/>
            </a:defPPr>
            <a:lvl1pPr marL="0" indent="0">
              <a:buNone/>
              <a:defRPr sz="1400" b="0">
                <a:latin typeface="Calibri" panose="020F0502020204030204" pitchFamily="34" charset="0"/>
              </a:defRPr>
            </a:lvl1pPr>
          </a:lstStyle>
          <a:p>
            <a:r>
              <a:rPr lang="en-US" sz="1200" dirty="0">
                <a:latin typeface="Times New Roman" panose="02020603050405020304" pitchFamily="18" charset="0"/>
                <a:cs typeface="Times New Roman" panose="02020603050405020304" pitchFamily="18" charset="0"/>
              </a:rPr>
              <a:t>(5) Effective Date</a:t>
            </a:r>
          </a:p>
        </p:txBody>
      </p:sp>
      <p:sp>
        <p:nvSpPr>
          <p:cNvPr id="13" name="TextBox 12"/>
          <p:cNvSpPr txBox="1"/>
          <p:nvPr/>
        </p:nvSpPr>
        <p:spPr>
          <a:xfrm>
            <a:off x="1587502" y="3105784"/>
            <a:ext cx="2438398" cy="276999"/>
          </a:xfrm>
          <a:prstGeom prst="rect">
            <a:avLst/>
          </a:prstGeom>
          <a:noFill/>
          <a:ln w="57150">
            <a:solidFill>
              <a:schemeClr val="tx1"/>
            </a:solidFill>
          </a:ln>
        </p:spPr>
        <p:txBody>
          <a:bodyPr wrap="square" rtlCol="0">
            <a:spAutoFit/>
          </a:bodyPr>
          <a:lstStyle>
            <a:defPPr>
              <a:defRPr lang="en-US"/>
            </a:defPPr>
            <a:lvl1pPr>
              <a:defRPr sz="1400" b="0">
                <a:latin typeface="Calibri" panose="020F0502020204030204" pitchFamily="34" charset="0"/>
              </a:defRPr>
            </a:lvl1pPr>
          </a:lstStyle>
          <a:p>
            <a:r>
              <a:rPr lang="en-US" sz="1200" dirty="0">
                <a:latin typeface="Times New Roman" panose="02020603050405020304" pitchFamily="18" charset="0"/>
                <a:cs typeface="Times New Roman" panose="02020603050405020304" pitchFamily="18" charset="0"/>
              </a:rPr>
              <a:t>(4) Employee ID</a:t>
            </a:r>
          </a:p>
        </p:txBody>
      </p:sp>
      <p:sp>
        <p:nvSpPr>
          <p:cNvPr id="14" name="TextBox 13"/>
          <p:cNvSpPr txBox="1"/>
          <p:nvPr/>
        </p:nvSpPr>
        <p:spPr>
          <a:xfrm>
            <a:off x="1587500" y="2679700"/>
            <a:ext cx="4597400"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(3) Employee Name</a:t>
            </a:r>
          </a:p>
        </p:txBody>
      </p:sp>
      <p:sp>
        <p:nvSpPr>
          <p:cNvPr id="15" name="TextBox 14"/>
          <p:cNvSpPr txBox="1"/>
          <p:nvPr/>
        </p:nvSpPr>
        <p:spPr>
          <a:xfrm>
            <a:off x="8267701" y="2015532"/>
            <a:ext cx="2192502"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(2) Submitter ID</a:t>
            </a:r>
          </a:p>
        </p:txBody>
      </p:sp>
      <p:sp>
        <p:nvSpPr>
          <p:cNvPr id="16" name="TextBox 15"/>
          <p:cNvSpPr txBox="1"/>
          <p:nvPr/>
        </p:nvSpPr>
        <p:spPr>
          <a:xfrm>
            <a:off x="6261099" y="3096325"/>
            <a:ext cx="1875264"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(18) Comp Rate</a:t>
            </a:r>
          </a:p>
        </p:txBody>
      </p:sp>
      <p:sp>
        <p:nvSpPr>
          <p:cNvPr id="17" name="TextBox 16"/>
          <p:cNvSpPr txBox="1"/>
          <p:nvPr/>
        </p:nvSpPr>
        <p:spPr>
          <a:xfrm>
            <a:off x="4076701" y="4737218"/>
            <a:ext cx="2108195"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(17) Holiday Schedule</a:t>
            </a:r>
          </a:p>
        </p:txBody>
      </p:sp>
      <p:sp>
        <p:nvSpPr>
          <p:cNvPr id="18" name="TextBox 17"/>
          <p:cNvSpPr txBox="1"/>
          <p:nvPr/>
        </p:nvSpPr>
        <p:spPr>
          <a:xfrm>
            <a:off x="8187160" y="2672157"/>
            <a:ext cx="2328440"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(16) Pay Group</a:t>
            </a:r>
          </a:p>
        </p:txBody>
      </p:sp>
      <p:sp>
        <p:nvSpPr>
          <p:cNvPr id="19" name="TextBox 18"/>
          <p:cNvSpPr txBox="1"/>
          <p:nvPr/>
        </p:nvSpPr>
        <p:spPr>
          <a:xfrm>
            <a:off x="4076699" y="5572704"/>
            <a:ext cx="2108197"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(14) FTE</a:t>
            </a:r>
          </a:p>
        </p:txBody>
      </p:sp>
      <p:sp>
        <p:nvSpPr>
          <p:cNvPr id="20" name="TextBox 19"/>
          <p:cNvSpPr txBox="1"/>
          <p:nvPr/>
        </p:nvSpPr>
        <p:spPr>
          <a:xfrm>
            <a:off x="6261101" y="2672159"/>
            <a:ext cx="1875263"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(15) Standard Hours</a:t>
            </a:r>
          </a:p>
        </p:txBody>
      </p:sp>
      <p:sp>
        <p:nvSpPr>
          <p:cNvPr id="21" name="TextBox 20"/>
          <p:cNvSpPr txBox="1"/>
          <p:nvPr/>
        </p:nvSpPr>
        <p:spPr>
          <a:xfrm>
            <a:off x="1587496" y="5577482"/>
            <a:ext cx="2438404"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(13) Full Time/Part Time</a:t>
            </a:r>
          </a:p>
        </p:txBody>
      </p:sp>
      <p:sp>
        <p:nvSpPr>
          <p:cNvPr id="22" name="TextBox 21"/>
          <p:cNvSpPr txBox="1"/>
          <p:nvPr/>
        </p:nvSpPr>
        <p:spPr>
          <a:xfrm>
            <a:off x="6261100" y="5160110"/>
            <a:ext cx="4254500"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(24) Supervisor ID</a:t>
            </a:r>
          </a:p>
        </p:txBody>
      </p:sp>
      <p:sp>
        <p:nvSpPr>
          <p:cNvPr id="23" name="TextBox 22"/>
          <p:cNvSpPr txBox="1"/>
          <p:nvPr/>
        </p:nvSpPr>
        <p:spPr>
          <a:xfrm>
            <a:off x="6261100" y="4727278"/>
            <a:ext cx="4254500"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(23) Supervisor Name</a:t>
            </a:r>
          </a:p>
        </p:txBody>
      </p:sp>
      <p:sp>
        <p:nvSpPr>
          <p:cNvPr id="24" name="TextBox 23"/>
          <p:cNvSpPr txBox="1"/>
          <p:nvPr/>
        </p:nvSpPr>
        <p:spPr>
          <a:xfrm>
            <a:off x="6261099" y="3514924"/>
            <a:ext cx="4254499"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(20) Position #</a:t>
            </a:r>
          </a:p>
        </p:txBody>
      </p:sp>
      <p:sp>
        <p:nvSpPr>
          <p:cNvPr id="26" name="TextBox 25"/>
          <p:cNvSpPr txBox="1"/>
          <p:nvPr/>
        </p:nvSpPr>
        <p:spPr>
          <a:xfrm>
            <a:off x="8187163" y="3089341"/>
            <a:ext cx="2328437"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(19) Comp Rate Code</a:t>
            </a:r>
          </a:p>
        </p:txBody>
      </p:sp>
      <p:sp>
        <p:nvSpPr>
          <p:cNvPr id="27" name="TextBox 26"/>
          <p:cNvSpPr txBox="1"/>
          <p:nvPr/>
        </p:nvSpPr>
        <p:spPr>
          <a:xfrm>
            <a:off x="8187160" y="3922355"/>
            <a:ext cx="2328438"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(22) Reason</a:t>
            </a:r>
          </a:p>
        </p:txBody>
      </p:sp>
      <p:sp>
        <p:nvSpPr>
          <p:cNvPr id="28" name="TextBox 27"/>
          <p:cNvSpPr txBox="1"/>
          <p:nvPr/>
        </p:nvSpPr>
        <p:spPr>
          <a:xfrm>
            <a:off x="6261099" y="3922355"/>
            <a:ext cx="1875264"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(21) Action</a:t>
            </a:r>
          </a:p>
        </p:txBody>
      </p:sp>
      <p:sp>
        <p:nvSpPr>
          <p:cNvPr id="29" name="TextBox 28"/>
          <p:cNvSpPr txBox="1"/>
          <p:nvPr/>
        </p:nvSpPr>
        <p:spPr>
          <a:xfrm>
            <a:off x="6261100" y="5572704"/>
            <a:ext cx="4254500" cy="276999"/>
          </a:xfrm>
          <a:prstGeom prst="rect">
            <a:avLst/>
          </a:prstGeom>
          <a:no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(25) Supervisor Phone</a:t>
            </a:r>
          </a:p>
        </p:txBody>
      </p:sp>
      <p:sp>
        <p:nvSpPr>
          <p:cNvPr id="31" name="TextBox 30"/>
          <p:cNvSpPr txBox="1"/>
          <p:nvPr/>
        </p:nvSpPr>
        <p:spPr>
          <a:xfrm>
            <a:off x="5029194" y="1854510"/>
            <a:ext cx="2311402" cy="523220"/>
          </a:xfrm>
          <a:prstGeom prst="rect">
            <a:avLst/>
          </a:prstGeom>
          <a:noFill/>
        </p:spPr>
        <p:txBody>
          <a:bodyPr wrap="square" rtlCol="0">
            <a:spAutoFit/>
          </a:bodyPr>
          <a:lstStyle/>
          <a:p>
            <a:pPr algn="ctr"/>
            <a:r>
              <a:rPr lang="en-US" sz="2800" dirty="0">
                <a:latin typeface="Calibri" panose="020F0502020204030204" pitchFamily="34" charset="0"/>
              </a:rPr>
              <a:t>Hire Form</a:t>
            </a: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503" y="1577470"/>
            <a:ext cx="2133597" cy="538651"/>
          </a:xfrm>
          <a:prstGeom prst="rect">
            <a:avLst/>
          </a:prstGeom>
        </p:spPr>
      </p:pic>
    </p:spTree>
    <p:extLst>
      <p:ext uri="{BB962C8B-B14F-4D97-AF65-F5344CB8AC3E}">
        <p14:creationId xmlns:p14="http://schemas.microsoft.com/office/powerpoint/2010/main" val="292259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FFF00"/>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15"/>
                                        </p:tgtEl>
                                        <p:attrNameLst>
                                          <p:attrName>fillcolor</p:attrName>
                                        </p:attrNameLst>
                                      </p:cBhvr>
                                      <p:to>
                                        <a:srgbClr val="FFFF00"/>
                                      </p:to>
                                    </p:animClr>
                                    <p:set>
                                      <p:cBhvr>
                                        <p:cTn id="11" dur="2000" fill="hold"/>
                                        <p:tgtEl>
                                          <p:spTgt spid="15"/>
                                        </p:tgtEl>
                                        <p:attrNameLst>
                                          <p:attrName>fill.type</p:attrName>
                                        </p:attrNameLst>
                                      </p:cBhvr>
                                      <p:to>
                                        <p:strVal val="solid"/>
                                      </p:to>
                                    </p:set>
                                    <p:set>
                                      <p:cBhvr>
                                        <p:cTn id="12" dur="2000" fill="hold"/>
                                        <p:tgtEl>
                                          <p:spTgt spid="15"/>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11"/>
                                        </p:tgtEl>
                                        <p:attrNameLst>
                                          <p:attrName>fillcolor</p:attrName>
                                        </p:attrNameLst>
                                      </p:cBhvr>
                                      <p:to>
                                        <a:srgbClr val="FFFF00"/>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0" nodeType="clickEffect">
                                  <p:stCondLst>
                                    <p:cond delay="0"/>
                                  </p:stCondLst>
                                  <p:childTnLst>
                                    <p:animClr clrSpc="rgb" dir="cw">
                                      <p:cBhvr override="childStyle">
                                        <p:cTn id="20" dur="1000" fill="hold"/>
                                        <p:tgtEl>
                                          <p:spTgt spid="4"/>
                                        </p:tgtEl>
                                        <p:attrNameLst>
                                          <p:attrName>style.color</p:attrName>
                                        </p:attrNameLst>
                                      </p:cBhvr>
                                      <p:to>
                                        <a:srgbClr val="D8D8D8"/>
                                      </p:to>
                                    </p:animClr>
                                  </p:childTnLst>
                                </p:cTn>
                              </p:par>
                              <p:par>
                                <p:cTn id="21" presetID="3" presetClass="emph" presetSubtype="2" fill="hold" grpId="0" nodeType="withEffect">
                                  <p:stCondLst>
                                    <p:cond delay="0"/>
                                  </p:stCondLst>
                                  <p:childTnLst>
                                    <p:animClr clrSpc="rgb" dir="cw">
                                      <p:cBhvr override="childStyle">
                                        <p:cTn id="22" dur="1000" fill="hold"/>
                                        <p:tgtEl>
                                          <p:spTgt spid="15"/>
                                        </p:tgtEl>
                                        <p:attrNameLst>
                                          <p:attrName>style.color</p:attrName>
                                        </p:attrNameLst>
                                      </p:cBhvr>
                                      <p:to>
                                        <a:srgbClr val="D8D8D8"/>
                                      </p:to>
                                    </p:animClr>
                                  </p:childTnLst>
                                </p:cTn>
                              </p:par>
                              <p:par>
                                <p:cTn id="23" presetID="3" presetClass="emph" presetSubtype="2" fill="hold" grpId="0" nodeType="withEffect">
                                  <p:stCondLst>
                                    <p:cond delay="0"/>
                                  </p:stCondLst>
                                  <p:childTnLst>
                                    <p:animClr clrSpc="rgb" dir="cw">
                                      <p:cBhvr override="childStyle">
                                        <p:cTn id="24" dur="1000" fill="hold"/>
                                        <p:tgtEl>
                                          <p:spTgt spid="11"/>
                                        </p:tgtEl>
                                        <p:attrNameLst>
                                          <p:attrName>style.color</p:attrName>
                                        </p:attrNameLst>
                                      </p:cBhvr>
                                      <p:to>
                                        <a:srgbClr val="D8D8D8"/>
                                      </p:to>
                                    </p:animClr>
                                  </p:childTnLst>
                                </p:cTn>
                              </p:par>
                              <p:par>
                                <p:cTn id="25" presetID="1" presetClass="emph" presetSubtype="2" fill="hold" nodeType="withEffect">
                                  <p:stCondLst>
                                    <p:cond delay="0"/>
                                  </p:stCondLst>
                                  <p:childTnLst>
                                    <p:animClr clrSpc="rgb" dir="cw">
                                      <p:cBhvr>
                                        <p:cTn id="26" dur="1000" fill="hold"/>
                                        <p:tgtEl>
                                          <p:spTgt spid="4"/>
                                        </p:tgtEl>
                                        <p:attrNameLst>
                                          <p:attrName>fillcolor</p:attrName>
                                        </p:attrNameLst>
                                      </p:cBhvr>
                                      <p:to>
                                        <a:srgbClr val="FFFFFF"/>
                                      </p:to>
                                    </p:animClr>
                                    <p:set>
                                      <p:cBhvr>
                                        <p:cTn id="27" dur="1000" fill="hold"/>
                                        <p:tgtEl>
                                          <p:spTgt spid="4"/>
                                        </p:tgtEl>
                                        <p:attrNameLst>
                                          <p:attrName>fill.type</p:attrName>
                                        </p:attrNameLst>
                                      </p:cBhvr>
                                      <p:to>
                                        <p:strVal val="solid"/>
                                      </p:to>
                                    </p:set>
                                    <p:set>
                                      <p:cBhvr>
                                        <p:cTn id="28" dur="1000" fill="hold"/>
                                        <p:tgtEl>
                                          <p:spTgt spid="4"/>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1000" fill="hold"/>
                                        <p:tgtEl>
                                          <p:spTgt spid="15"/>
                                        </p:tgtEl>
                                        <p:attrNameLst>
                                          <p:attrName>fillcolor</p:attrName>
                                        </p:attrNameLst>
                                      </p:cBhvr>
                                      <p:to>
                                        <a:srgbClr val="FFFFFF"/>
                                      </p:to>
                                    </p:animClr>
                                    <p:set>
                                      <p:cBhvr>
                                        <p:cTn id="31" dur="1000" fill="hold"/>
                                        <p:tgtEl>
                                          <p:spTgt spid="15"/>
                                        </p:tgtEl>
                                        <p:attrNameLst>
                                          <p:attrName>fill.type</p:attrName>
                                        </p:attrNameLst>
                                      </p:cBhvr>
                                      <p:to>
                                        <p:strVal val="solid"/>
                                      </p:to>
                                    </p:set>
                                    <p:set>
                                      <p:cBhvr>
                                        <p:cTn id="32" dur="1000" fill="hold"/>
                                        <p:tgtEl>
                                          <p:spTgt spid="15"/>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1000" fill="hold"/>
                                        <p:tgtEl>
                                          <p:spTgt spid="11"/>
                                        </p:tgtEl>
                                        <p:attrNameLst>
                                          <p:attrName>fillcolor</p:attrName>
                                        </p:attrNameLst>
                                      </p:cBhvr>
                                      <p:to>
                                        <a:srgbClr val="FFFFFF"/>
                                      </p:to>
                                    </p:animClr>
                                    <p:set>
                                      <p:cBhvr>
                                        <p:cTn id="35" dur="1000" fill="hold"/>
                                        <p:tgtEl>
                                          <p:spTgt spid="11"/>
                                        </p:tgtEl>
                                        <p:attrNameLst>
                                          <p:attrName>fill.type</p:attrName>
                                        </p:attrNameLst>
                                      </p:cBhvr>
                                      <p:to>
                                        <p:strVal val="solid"/>
                                      </p:to>
                                    </p:set>
                                    <p:set>
                                      <p:cBhvr>
                                        <p:cTn id="36" dur="1000" fill="hold"/>
                                        <p:tgtEl>
                                          <p:spTgt spid="11"/>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1000" fill="hold"/>
                                        <p:tgtEl>
                                          <p:spTgt spid="13"/>
                                        </p:tgtEl>
                                        <p:attrNameLst>
                                          <p:attrName>fillcolor</p:attrName>
                                        </p:attrNameLst>
                                      </p:cBhvr>
                                      <p:to>
                                        <a:srgbClr val="FFFF00"/>
                                      </p:to>
                                    </p:animClr>
                                    <p:set>
                                      <p:cBhvr>
                                        <p:cTn id="41" dur="1000" fill="hold"/>
                                        <p:tgtEl>
                                          <p:spTgt spid="13"/>
                                        </p:tgtEl>
                                        <p:attrNameLst>
                                          <p:attrName>fill.type</p:attrName>
                                        </p:attrNameLst>
                                      </p:cBhvr>
                                      <p:to>
                                        <p:strVal val="solid"/>
                                      </p:to>
                                    </p:set>
                                    <p:set>
                                      <p:cBhvr>
                                        <p:cTn id="42" dur="1000" fill="hold"/>
                                        <p:tgtEl>
                                          <p:spTgt spid="13"/>
                                        </p:tgtEl>
                                        <p:attrNameLst>
                                          <p:attrName>fill.on</p:attrName>
                                        </p:attrNameLst>
                                      </p:cBhvr>
                                      <p:to>
                                        <p:strVal val="true"/>
                                      </p:to>
                                    </p:set>
                                  </p:childTnLst>
                                </p:cTn>
                              </p:par>
                            </p:childTnLst>
                          </p:cTn>
                        </p:par>
                        <p:par>
                          <p:cTn id="43" fill="hold">
                            <p:stCondLst>
                              <p:cond delay="1000"/>
                            </p:stCondLst>
                            <p:childTnLst>
                              <p:par>
                                <p:cTn id="44" presetID="7" presetClass="emph" presetSubtype="2" fill="hold" nodeType="afterEffect">
                                  <p:stCondLst>
                                    <p:cond delay="0"/>
                                  </p:stCondLst>
                                  <p:childTnLst>
                                    <p:animClr clrSpc="rgb" dir="cw">
                                      <p:cBhvr>
                                        <p:cTn id="45" dur="1000" fill="hold"/>
                                        <p:tgtEl>
                                          <p:spTgt spid="14"/>
                                        </p:tgtEl>
                                        <p:attrNameLst>
                                          <p:attrName>stroke.color</p:attrName>
                                        </p:attrNameLst>
                                      </p:cBhvr>
                                      <p:to>
                                        <a:srgbClr val="FF0000"/>
                                      </p:to>
                                    </p:animClr>
                                    <p:set>
                                      <p:cBhvr>
                                        <p:cTn id="46" dur="1000" fill="hold"/>
                                        <p:tgtEl>
                                          <p:spTgt spid="14"/>
                                        </p:tgtEl>
                                        <p:attrNameLst>
                                          <p:attrName>stroke.on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3" presetClass="emph" presetSubtype="2" fill="hold" grpId="0" nodeType="clickEffect">
                                  <p:stCondLst>
                                    <p:cond delay="0"/>
                                  </p:stCondLst>
                                  <p:childTnLst>
                                    <p:animClr clrSpc="rgb" dir="cw">
                                      <p:cBhvr override="childStyle">
                                        <p:cTn id="50" dur="1000" fill="hold"/>
                                        <p:tgtEl>
                                          <p:spTgt spid="14"/>
                                        </p:tgtEl>
                                        <p:attrNameLst>
                                          <p:attrName>style.color</p:attrName>
                                        </p:attrNameLst>
                                      </p:cBhvr>
                                      <p:to>
                                        <a:srgbClr val="D8D8D8"/>
                                      </p:to>
                                    </p:animClr>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1000" fill="hold"/>
                                        <p:tgtEl>
                                          <p:spTgt spid="12"/>
                                        </p:tgtEl>
                                        <p:attrNameLst>
                                          <p:attrName>fillcolor</p:attrName>
                                        </p:attrNameLst>
                                      </p:cBhvr>
                                      <p:to>
                                        <a:srgbClr val="FFFF00"/>
                                      </p:to>
                                    </p:animClr>
                                    <p:set>
                                      <p:cBhvr>
                                        <p:cTn id="55" dur="1000" fill="hold"/>
                                        <p:tgtEl>
                                          <p:spTgt spid="12"/>
                                        </p:tgtEl>
                                        <p:attrNameLst>
                                          <p:attrName>fill.type</p:attrName>
                                        </p:attrNameLst>
                                      </p:cBhvr>
                                      <p:to>
                                        <p:strVal val="solid"/>
                                      </p:to>
                                    </p:set>
                                    <p:set>
                                      <p:cBhvr>
                                        <p:cTn id="56" dur="1000" fill="hold"/>
                                        <p:tgtEl>
                                          <p:spTgt spid="12"/>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1000" fill="hold"/>
                                        <p:tgtEl>
                                          <p:spTgt spid="7"/>
                                        </p:tgtEl>
                                        <p:attrNameLst>
                                          <p:attrName>fillcolor</p:attrName>
                                        </p:attrNameLst>
                                      </p:cBhvr>
                                      <p:to>
                                        <a:srgbClr val="FFFF00"/>
                                      </p:to>
                                    </p:animClr>
                                    <p:set>
                                      <p:cBhvr>
                                        <p:cTn id="61" dur="1000" fill="hold"/>
                                        <p:tgtEl>
                                          <p:spTgt spid="7"/>
                                        </p:tgtEl>
                                        <p:attrNameLst>
                                          <p:attrName>fill.type</p:attrName>
                                        </p:attrNameLst>
                                      </p:cBhvr>
                                      <p:to>
                                        <p:strVal val="solid"/>
                                      </p:to>
                                    </p:set>
                                    <p:set>
                                      <p:cBhvr>
                                        <p:cTn id="62" dur="1000" fill="hold"/>
                                        <p:tgtEl>
                                          <p:spTgt spid="7"/>
                                        </p:tgtEl>
                                        <p:attrNameLst>
                                          <p:attrName>fill.on</p:attrName>
                                        </p:attrNameLst>
                                      </p:cBhvr>
                                      <p:to>
                                        <p:strVal val="true"/>
                                      </p:to>
                                    </p:set>
                                  </p:childTnLst>
                                </p:cTn>
                              </p:par>
                            </p:childTnLst>
                          </p:cTn>
                        </p:par>
                        <p:par>
                          <p:cTn id="63" fill="hold">
                            <p:stCondLst>
                              <p:cond delay="1000"/>
                            </p:stCondLst>
                            <p:childTnLst>
                              <p:par>
                                <p:cTn id="64" presetID="7" presetClass="emph" presetSubtype="2" fill="hold" nodeType="afterEffect">
                                  <p:stCondLst>
                                    <p:cond delay="0"/>
                                  </p:stCondLst>
                                  <p:childTnLst>
                                    <p:animClr clrSpc="rgb" dir="cw">
                                      <p:cBhvr>
                                        <p:cTn id="65" dur="1000" fill="hold"/>
                                        <p:tgtEl>
                                          <p:spTgt spid="18"/>
                                        </p:tgtEl>
                                        <p:attrNameLst>
                                          <p:attrName>stroke.color</p:attrName>
                                        </p:attrNameLst>
                                      </p:cBhvr>
                                      <p:to>
                                        <a:srgbClr val="FF0000"/>
                                      </p:to>
                                    </p:animClr>
                                    <p:set>
                                      <p:cBhvr>
                                        <p:cTn id="66" dur="1000" fill="hold"/>
                                        <p:tgtEl>
                                          <p:spTgt spid="18"/>
                                        </p:tgtEl>
                                        <p:attrNameLst>
                                          <p:attrName>stroke.on</p:attrName>
                                        </p:attrNameLst>
                                      </p:cBhvr>
                                      <p:to>
                                        <p:strVal val="true"/>
                                      </p:to>
                                    </p:set>
                                  </p:childTnLst>
                                </p:cTn>
                              </p:par>
                              <p:par>
                                <p:cTn id="67" presetID="7" presetClass="emph" presetSubtype="2" fill="hold" nodeType="withEffect">
                                  <p:stCondLst>
                                    <p:cond delay="0"/>
                                  </p:stCondLst>
                                  <p:childTnLst>
                                    <p:animClr clrSpc="rgb" dir="cw">
                                      <p:cBhvr>
                                        <p:cTn id="68" dur="1000" fill="hold"/>
                                        <p:tgtEl>
                                          <p:spTgt spid="17"/>
                                        </p:tgtEl>
                                        <p:attrNameLst>
                                          <p:attrName>stroke.color</p:attrName>
                                        </p:attrNameLst>
                                      </p:cBhvr>
                                      <p:to>
                                        <a:srgbClr val="FF0000"/>
                                      </p:to>
                                    </p:animClr>
                                    <p:set>
                                      <p:cBhvr>
                                        <p:cTn id="69" dur="1000" fill="hold"/>
                                        <p:tgtEl>
                                          <p:spTgt spid="17"/>
                                        </p:tgtEl>
                                        <p:attrNameLst>
                                          <p:attrName>stroke.on</p:attrName>
                                        </p:attrNameLst>
                                      </p:cBhvr>
                                      <p:to>
                                        <p:strVal val="true"/>
                                      </p:to>
                                    </p:set>
                                  </p:childTnLst>
                                </p:cTn>
                              </p:par>
                            </p:childTnLst>
                          </p:cTn>
                        </p:par>
                      </p:childTnLst>
                    </p:cTn>
                  </p:par>
                  <p:par>
                    <p:cTn id="70" fill="hold">
                      <p:stCondLst>
                        <p:cond delay="indefinite"/>
                      </p:stCondLst>
                      <p:childTnLst>
                        <p:par>
                          <p:cTn id="71" fill="hold">
                            <p:stCondLst>
                              <p:cond delay="0"/>
                            </p:stCondLst>
                            <p:childTnLst>
                              <p:par>
                                <p:cTn id="72" presetID="3" presetClass="emph" presetSubtype="2" fill="hold" grpId="0" nodeType="clickEffect">
                                  <p:stCondLst>
                                    <p:cond delay="0"/>
                                  </p:stCondLst>
                                  <p:childTnLst>
                                    <p:animClr clrSpc="rgb" dir="cw">
                                      <p:cBhvr override="childStyle">
                                        <p:cTn id="73" dur="1000" fill="hold"/>
                                        <p:tgtEl>
                                          <p:spTgt spid="18"/>
                                        </p:tgtEl>
                                        <p:attrNameLst>
                                          <p:attrName>style.color</p:attrName>
                                        </p:attrNameLst>
                                      </p:cBhvr>
                                      <p:to>
                                        <a:srgbClr val="D8D8D8"/>
                                      </p:to>
                                    </p:animClr>
                                  </p:childTnLst>
                                </p:cTn>
                              </p:par>
                              <p:par>
                                <p:cTn id="74" presetID="3" presetClass="emph" presetSubtype="2" fill="hold" grpId="0" nodeType="withEffect">
                                  <p:stCondLst>
                                    <p:cond delay="0"/>
                                  </p:stCondLst>
                                  <p:childTnLst>
                                    <p:animClr clrSpc="rgb" dir="cw">
                                      <p:cBhvr override="childStyle">
                                        <p:cTn id="75" dur="1000" fill="hold"/>
                                        <p:tgtEl>
                                          <p:spTgt spid="17"/>
                                        </p:tgtEl>
                                        <p:attrNameLst>
                                          <p:attrName>style.color</p:attrName>
                                        </p:attrNameLst>
                                      </p:cBhvr>
                                      <p:to>
                                        <a:srgbClr val="D8D8D8"/>
                                      </p:to>
                                    </p:animClr>
                                  </p:childTnLst>
                                </p:cTn>
                              </p:par>
                            </p:childTnLst>
                          </p:cTn>
                        </p:par>
                      </p:childTnLst>
                    </p:cTn>
                  </p:par>
                  <p:par>
                    <p:cTn id="76" fill="hold">
                      <p:stCondLst>
                        <p:cond delay="indefinite"/>
                      </p:stCondLst>
                      <p:childTnLst>
                        <p:par>
                          <p:cTn id="77" fill="hold">
                            <p:stCondLst>
                              <p:cond delay="0"/>
                            </p:stCondLst>
                            <p:childTnLst>
                              <p:par>
                                <p:cTn id="78" presetID="1" presetClass="emph" presetSubtype="2" fill="hold" nodeType="clickEffect">
                                  <p:stCondLst>
                                    <p:cond delay="0"/>
                                  </p:stCondLst>
                                  <p:childTnLst>
                                    <p:animClr clrSpc="rgb" dir="cw">
                                      <p:cBhvr>
                                        <p:cTn id="79" dur="1000" fill="hold"/>
                                        <p:tgtEl>
                                          <p:spTgt spid="24"/>
                                        </p:tgtEl>
                                        <p:attrNameLst>
                                          <p:attrName>fillcolor</p:attrName>
                                        </p:attrNameLst>
                                      </p:cBhvr>
                                      <p:to>
                                        <a:srgbClr val="FFFF00"/>
                                      </p:to>
                                    </p:animClr>
                                    <p:set>
                                      <p:cBhvr>
                                        <p:cTn id="80" dur="1000" fill="hold"/>
                                        <p:tgtEl>
                                          <p:spTgt spid="24"/>
                                        </p:tgtEl>
                                        <p:attrNameLst>
                                          <p:attrName>fill.type</p:attrName>
                                        </p:attrNameLst>
                                      </p:cBhvr>
                                      <p:to>
                                        <p:strVal val="solid"/>
                                      </p:to>
                                    </p:set>
                                    <p:set>
                                      <p:cBhvr>
                                        <p:cTn id="81" dur="1000" fill="hold"/>
                                        <p:tgtEl>
                                          <p:spTgt spid="24"/>
                                        </p:tgtEl>
                                        <p:attrNameLst>
                                          <p:attrName>fill.on</p:attrName>
                                        </p:attrNameLst>
                                      </p:cBhvr>
                                      <p:to>
                                        <p:strVal val="true"/>
                                      </p:to>
                                    </p:set>
                                  </p:childTnLst>
                                </p:cTn>
                              </p:par>
                            </p:childTnLst>
                          </p:cTn>
                        </p:par>
                        <p:par>
                          <p:cTn id="82" fill="hold">
                            <p:stCondLst>
                              <p:cond delay="1000"/>
                            </p:stCondLst>
                            <p:childTnLst>
                              <p:par>
                                <p:cTn id="83" presetID="7" presetClass="emph" presetSubtype="2" fill="hold" nodeType="afterEffect">
                                  <p:stCondLst>
                                    <p:cond delay="0"/>
                                  </p:stCondLst>
                                  <p:childTnLst>
                                    <p:animClr clrSpc="rgb" dir="cw">
                                      <p:cBhvr>
                                        <p:cTn id="84" dur="1000" fill="hold"/>
                                        <p:tgtEl>
                                          <p:spTgt spid="29"/>
                                        </p:tgtEl>
                                        <p:attrNameLst>
                                          <p:attrName>stroke.color</p:attrName>
                                        </p:attrNameLst>
                                      </p:cBhvr>
                                      <p:to>
                                        <a:srgbClr val="FF0000"/>
                                      </p:to>
                                    </p:animClr>
                                    <p:set>
                                      <p:cBhvr>
                                        <p:cTn id="85" dur="1000" fill="hold"/>
                                        <p:tgtEl>
                                          <p:spTgt spid="29"/>
                                        </p:tgtEl>
                                        <p:attrNameLst>
                                          <p:attrName>stroke.on</p:attrName>
                                        </p:attrNameLst>
                                      </p:cBhvr>
                                      <p:to>
                                        <p:strVal val="true"/>
                                      </p:to>
                                    </p:set>
                                  </p:childTnLst>
                                </p:cTn>
                              </p:par>
                              <p:par>
                                <p:cTn id="86" presetID="7" presetClass="emph" presetSubtype="2" fill="hold" nodeType="withEffect">
                                  <p:stCondLst>
                                    <p:cond delay="0"/>
                                  </p:stCondLst>
                                  <p:childTnLst>
                                    <p:animClr clrSpc="rgb" dir="cw">
                                      <p:cBhvr>
                                        <p:cTn id="87" dur="1000" fill="hold"/>
                                        <p:tgtEl>
                                          <p:spTgt spid="23"/>
                                        </p:tgtEl>
                                        <p:attrNameLst>
                                          <p:attrName>stroke.color</p:attrName>
                                        </p:attrNameLst>
                                      </p:cBhvr>
                                      <p:to>
                                        <a:srgbClr val="FF0000"/>
                                      </p:to>
                                    </p:animClr>
                                    <p:set>
                                      <p:cBhvr>
                                        <p:cTn id="88" dur="1000" fill="hold"/>
                                        <p:tgtEl>
                                          <p:spTgt spid="23"/>
                                        </p:tgtEl>
                                        <p:attrNameLst>
                                          <p:attrName>stroke.on</p:attrName>
                                        </p:attrNameLst>
                                      </p:cBhvr>
                                      <p:to>
                                        <p:strVal val="true"/>
                                      </p:to>
                                    </p:set>
                                  </p:childTnLst>
                                </p:cTn>
                              </p:par>
                              <p:par>
                                <p:cTn id="89" presetID="7" presetClass="emph" presetSubtype="2" fill="hold" nodeType="withEffect">
                                  <p:stCondLst>
                                    <p:cond delay="0"/>
                                  </p:stCondLst>
                                  <p:childTnLst>
                                    <p:animClr clrSpc="rgb" dir="cw">
                                      <p:cBhvr>
                                        <p:cTn id="90" dur="1000" fill="hold"/>
                                        <p:tgtEl>
                                          <p:spTgt spid="22"/>
                                        </p:tgtEl>
                                        <p:attrNameLst>
                                          <p:attrName>stroke.color</p:attrName>
                                        </p:attrNameLst>
                                      </p:cBhvr>
                                      <p:to>
                                        <a:srgbClr val="FF0000"/>
                                      </p:to>
                                    </p:animClr>
                                    <p:set>
                                      <p:cBhvr>
                                        <p:cTn id="91" dur="1000" fill="hold"/>
                                        <p:tgtEl>
                                          <p:spTgt spid="22"/>
                                        </p:tgtEl>
                                        <p:attrNameLst>
                                          <p:attrName>stroke.on</p:attrName>
                                        </p:attrNameLst>
                                      </p:cBhvr>
                                      <p:to>
                                        <p:strVal val="true"/>
                                      </p:to>
                                    </p:set>
                                  </p:childTnLst>
                                </p:cTn>
                              </p:par>
                              <p:par>
                                <p:cTn id="92" presetID="7" presetClass="emph" presetSubtype="2" fill="hold" nodeType="withEffect">
                                  <p:stCondLst>
                                    <p:cond delay="0"/>
                                  </p:stCondLst>
                                  <p:childTnLst>
                                    <p:animClr clrSpc="rgb" dir="cw">
                                      <p:cBhvr>
                                        <p:cTn id="93" dur="1000" fill="hold"/>
                                        <p:tgtEl>
                                          <p:spTgt spid="20"/>
                                        </p:tgtEl>
                                        <p:attrNameLst>
                                          <p:attrName>stroke.color</p:attrName>
                                        </p:attrNameLst>
                                      </p:cBhvr>
                                      <p:to>
                                        <a:srgbClr val="FF0000"/>
                                      </p:to>
                                    </p:animClr>
                                    <p:set>
                                      <p:cBhvr>
                                        <p:cTn id="94" dur="1000" fill="hold"/>
                                        <p:tgtEl>
                                          <p:spTgt spid="20"/>
                                        </p:tgtEl>
                                        <p:attrNameLst>
                                          <p:attrName>stroke.on</p:attrName>
                                        </p:attrNameLst>
                                      </p:cBhvr>
                                      <p:to>
                                        <p:strVal val="true"/>
                                      </p:to>
                                    </p:set>
                                  </p:childTnLst>
                                </p:cTn>
                              </p:par>
                              <p:par>
                                <p:cTn id="95" presetID="7" presetClass="emph" presetSubtype="2" fill="hold" nodeType="withEffect">
                                  <p:stCondLst>
                                    <p:cond delay="0"/>
                                  </p:stCondLst>
                                  <p:childTnLst>
                                    <p:animClr clrSpc="rgb" dir="cw">
                                      <p:cBhvr>
                                        <p:cTn id="96" dur="1000" fill="hold"/>
                                        <p:tgtEl>
                                          <p:spTgt spid="5"/>
                                        </p:tgtEl>
                                        <p:attrNameLst>
                                          <p:attrName>stroke.color</p:attrName>
                                        </p:attrNameLst>
                                      </p:cBhvr>
                                      <p:to>
                                        <a:srgbClr val="FF0000"/>
                                      </p:to>
                                    </p:animClr>
                                    <p:set>
                                      <p:cBhvr>
                                        <p:cTn id="97" dur="1000" fill="hold"/>
                                        <p:tgtEl>
                                          <p:spTgt spid="5"/>
                                        </p:tgtEl>
                                        <p:attrNameLst>
                                          <p:attrName>stroke.on</p:attrName>
                                        </p:attrNameLst>
                                      </p:cBhvr>
                                      <p:to>
                                        <p:strVal val="true"/>
                                      </p:to>
                                    </p:set>
                                  </p:childTnLst>
                                </p:cTn>
                              </p:par>
                              <p:par>
                                <p:cTn id="98" presetID="7" presetClass="emph" presetSubtype="2" fill="hold" nodeType="withEffect">
                                  <p:stCondLst>
                                    <p:cond delay="0"/>
                                  </p:stCondLst>
                                  <p:childTnLst>
                                    <p:animClr clrSpc="rgb" dir="cw">
                                      <p:cBhvr>
                                        <p:cTn id="99" dur="1000" fill="hold"/>
                                        <p:tgtEl>
                                          <p:spTgt spid="19"/>
                                        </p:tgtEl>
                                        <p:attrNameLst>
                                          <p:attrName>stroke.color</p:attrName>
                                        </p:attrNameLst>
                                      </p:cBhvr>
                                      <p:to>
                                        <a:srgbClr val="FF0000"/>
                                      </p:to>
                                    </p:animClr>
                                    <p:set>
                                      <p:cBhvr>
                                        <p:cTn id="100" dur="1000" fill="hold"/>
                                        <p:tgtEl>
                                          <p:spTgt spid="19"/>
                                        </p:tgtEl>
                                        <p:attrNameLst>
                                          <p:attrName>stroke.on</p:attrName>
                                        </p:attrNameLst>
                                      </p:cBhvr>
                                      <p:to>
                                        <p:strVal val="true"/>
                                      </p:to>
                                    </p:set>
                                  </p:childTnLst>
                                </p:cTn>
                              </p:par>
                              <p:par>
                                <p:cTn id="101" presetID="7" presetClass="emph" presetSubtype="2" fill="hold" nodeType="withEffect">
                                  <p:stCondLst>
                                    <p:cond delay="0"/>
                                  </p:stCondLst>
                                  <p:childTnLst>
                                    <p:animClr clrSpc="rgb" dir="cw">
                                      <p:cBhvr>
                                        <p:cTn id="102" dur="1000" fill="hold"/>
                                        <p:tgtEl>
                                          <p:spTgt spid="8"/>
                                        </p:tgtEl>
                                        <p:attrNameLst>
                                          <p:attrName>stroke.color</p:attrName>
                                        </p:attrNameLst>
                                      </p:cBhvr>
                                      <p:to>
                                        <a:srgbClr val="FF0000"/>
                                      </p:to>
                                    </p:animClr>
                                    <p:set>
                                      <p:cBhvr>
                                        <p:cTn id="103" dur="1000" fill="hold"/>
                                        <p:tgtEl>
                                          <p:spTgt spid="8"/>
                                        </p:tgtEl>
                                        <p:attrNameLst>
                                          <p:attrName>stroke.on</p:attrName>
                                        </p:attrNameLst>
                                      </p:cBhvr>
                                      <p:to>
                                        <p:strVal val="true"/>
                                      </p:to>
                                    </p:set>
                                  </p:childTnLst>
                                </p:cTn>
                              </p:par>
                              <p:par>
                                <p:cTn id="104" presetID="7" presetClass="emph" presetSubtype="2" fill="hold" nodeType="withEffect">
                                  <p:stCondLst>
                                    <p:cond delay="0"/>
                                  </p:stCondLst>
                                  <p:childTnLst>
                                    <p:animClr clrSpc="rgb" dir="cw">
                                      <p:cBhvr>
                                        <p:cTn id="105" dur="1000" fill="hold"/>
                                        <p:tgtEl>
                                          <p:spTgt spid="21"/>
                                        </p:tgtEl>
                                        <p:attrNameLst>
                                          <p:attrName>stroke.color</p:attrName>
                                        </p:attrNameLst>
                                      </p:cBhvr>
                                      <p:to>
                                        <a:srgbClr val="FF0000"/>
                                      </p:to>
                                    </p:animClr>
                                    <p:set>
                                      <p:cBhvr>
                                        <p:cTn id="106" dur="1000" fill="hold"/>
                                        <p:tgtEl>
                                          <p:spTgt spid="21"/>
                                        </p:tgtEl>
                                        <p:attrNameLst>
                                          <p:attrName>stroke.on</p:attrName>
                                        </p:attrNameLst>
                                      </p:cBhvr>
                                      <p:to>
                                        <p:strVal val="true"/>
                                      </p:to>
                                    </p:set>
                                  </p:childTnLst>
                                </p:cTn>
                              </p:par>
                              <p:par>
                                <p:cTn id="107" presetID="7" presetClass="emph" presetSubtype="2" fill="hold" nodeType="withEffect">
                                  <p:stCondLst>
                                    <p:cond delay="0"/>
                                  </p:stCondLst>
                                  <p:childTnLst>
                                    <p:animClr clrSpc="rgb" dir="cw">
                                      <p:cBhvr>
                                        <p:cTn id="108" dur="1000" fill="hold"/>
                                        <p:tgtEl>
                                          <p:spTgt spid="6"/>
                                        </p:tgtEl>
                                        <p:attrNameLst>
                                          <p:attrName>stroke.color</p:attrName>
                                        </p:attrNameLst>
                                      </p:cBhvr>
                                      <p:to>
                                        <a:srgbClr val="FF0000"/>
                                      </p:to>
                                    </p:animClr>
                                    <p:set>
                                      <p:cBhvr>
                                        <p:cTn id="109" dur="1000" fill="hold"/>
                                        <p:tgtEl>
                                          <p:spTgt spid="6"/>
                                        </p:tgtEl>
                                        <p:attrNameLst>
                                          <p:attrName>stroke.on</p:attrName>
                                        </p:attrNameLst>
                                      </p:cBhvr>
                                      <p:to>
                                        <p:strVal val="true"/>
                                      </p:to>
                                    </p:set>
                                  </p:childTnLst>
                                </p:cTn>
                              </p:par>
                              <p:par>
                                <p:cTn id="110" presetID="7" presetClass="emph" presetSubtype="2" fill="hold" nodeType="withEffect">
                                  <p:stCondLst>
                                    <p:cond delay="0"/>
                                  </p:stCondLst>
                                  <p:childTnLst>
                                    <p:animClr clrSpc="rgb" dir="cw">
                                      <p:cBhvr>
                                        <p:cTn id="111" dur="1000" fill="hold"/>
                                        <p:tgtEl>
                                          <p:spTgt spid="26"/>
                                        </p:tgtEl>
                                        <p:attrNameLst>
                                          <p:attrName>stroke.color</p:attrName>
                                        </p:attrNameLst>
                                      </p:cBhvr>
                                      <p:to>
                                        <a:srgbClr val="FF0000"/>
                                      </p:to>
                                    </p:animClr>
                                    <p:set>
                                      <p:cBhvr>
                                        <p:cTn id="112" dur="1000" fill="hold"/>
                                        <p:tgtEl>
                                          <p:spTgt spid="26"/>
                                        </p:tgtEl>
                                        <p:attrNameLst>
                                          <p:attrName>stroke.on</p:attrName>
                                        </p:attrNameLst>
                                      </p:cBhvr>
                                      <p:to>
                                        <p:strVal val="true"/>
                                      </p:to>
                                    </p:set>
                                  </p:childTnLst>
                                </p:cTn>
                              </p:par>
                              <p:par>
                                <p:cTn id="113" presetID="7" presetClass="emph" presetSubtype="2" fill="hold" nodeType="withEffect">
                                  <p:stCondLst>
                                    <p:cond delay="0"/>
                                  </p:stCondLst>
                                  <p:childTnLst>
                                    <p:animClr clrSpc="rgb" dir="cw">
                                      <p:cBhvr>
                                        <p:cTn id="114" dur="1000" fill="hold"/>
                                        <p:tgtEl>
                                          <p:spTgt spid="9"/>
                                        </p:tgtEl>
                                        <p:attrNameLst>
                                          <p:attrName>stroke.color</p:attrName>
                                        </p:attrNameLst>
                                      </p:cBhvr>
                                      <p:to>
                                        <a:srgbClr val="FF0000"/>
                                      </p:to>
                                    </p:animClr>
                                    <p:set>
                                      <p:cBhvr>
                                        <p:cTn id="115" dur="1000" fill="hold"/>
                                        <p:tgtEl>
                                          <p:spTgt spid="9"/>
                                        </p:tgtEl>
                                        <p:attrNameLst>
                                          <p:attrName>stroke.on</p:attrName>
                                        </p:attrNameLst>
                                      </p:cBhvr>
                                      <p:to>
                                        <p:strVal val="true"/>
                                      </p:to>
                                    </p:set>
                                  </p:childTnLst>
                                </p:cTn>
                              </p:par>
                              <p:par>
                                <p:cTn id="116" presetID="7" presetClass="emph" presetSubtype="2" fill="hold" nodeType="withEffect">
                                  <p:stCondLst>
                                    <p:cond delay="0"/>
                                  </p:stCondLst>
                                  <p:childTnLst>
                                    <p:animClr clrSpc="rgb" dir="cw">
                                      <p:cBhvr>
                                        <p:cTn id="117" dur="1000" fill="hold"/>
                                        <p:tgtEl>
                                          <p:spTgt spid="10"/>
                                        </p:tgtEl>
                                        <p:attrNameLst>
                                          <p:attrName>stroke.color</p:attrName>
                                        </p:attrNameLst>
                                      </p:cBhvr>
                                      <p:to>
                                        <a:srgbClr val="FF0000"/>
                                      </p:to>
                                    </p:animClr>
                                    <p:set>
                                      <p:cBhvr>
                                        <p:cTn id="118" dur="1000" fill="hold"/>
                                        <p:tgtEl>
                                          <p:spTgt spid="10"/>
                                        </p:tgtEl>
                                        <p:attrNameLst>
                                          <p:attrName>stroke.on</p:attrName>
                                        </p:attrNameLst>
                                      </p:cBhvr>
                                      <p:to>
                                        <p:strVal val="true"/>
                                      </p:to>
                                    </p:set>
                                  </p:childTnLst>
                                </p:cTn>
                              </p:par>
                            </p:childTnLst>
                          </p:cTn>
                        </p:par>
                      </p:childTnLst>
                    </p:cTn>
                  </p:par>
                  <p:par>
                    <p:cTn id="119" fill="hold">
                      <p:stCondLst>
                        <p:cond delay="indefinite"/>
                      </p:stCondLst>
                      <p:childTnLst>
                        <p:par>
                          <p:cTn id="120" fill="hold">
                            <p:stCondLst>
                              <p:cond delay="0"/>
                            </p:stCondLst>
                            <p:childTnLst>
                              <p:par>
                                <p:cTn id="121" presetID="3" presetClass="emph" presetSubtype="2" fill="hold" grpId="0" nodeType="clickEffect">
                                  <p:stCondLst>
                                    <p:cond delay="0"/>
                                  </p:stCondLst>
                                  <p:childTnLst>
                                    <p:animClr clrSpc="rgb" dir="cw">
                                      <p:cBhvr override="childStyle">
                                        <p:cTn id="122" dur="1000" fill="hold"/>
                                        <p:tgtEl>
                                          <p:spTgt spid="20"/>
                                        </p:tgtEl>
                                        <p:attrNameLst>
                                          <p:attrName>style.color</p:attrName>
                                        </p:attrNameLst>
                                      </p:cBhvr>
                                      <p:to>
                                        <a:srgbClr val="BFBFBF"/>
                                      </p:to>
                                    </p:animClr>
                                  </p:childTnLst>
                                </p:cTn>
                              </p:par>
                              <p:par>
                                <p:cTn id="123" presetID="3" presetClass="emph" presetSubtype="2" fill="hold" grpId="0" nodeType="withEffect">
                                  <p:stCondLst>
                                    <p:cond delay="0"/>
                                  </p:stCondLst>
                                  <p:childTnLst>
                                    <p:animClr clrSpc="rgb" dir="cw">
                                      <p:cBhvr override="childStyle">
                                        <p:cTn id="124" dur="1000" fill="hold"/>
                                        <p:tgtEl>
                                          <p:spTgt spid="23"/>
                                        </p:tgtEl>
                                        <p:attrNameLst>
                                          <p:attrName>style.color</p:attrName>
                                        </p:attrNameLst>
                                      </p:cBhvr>
                                      <p:to>
                                        <a:srgbClr val="D8D8D8"/>
                                      </p:to>
                                    </p:animClr>
                                  </p:childTnLst>
                                </p:cTn>
                              </p:par>
                              <p:par>
                                <p:cTn id="125" presetID="3" presetClass="emph" presetSubtype="2" fill="hold" nodeType="withEffect">
                                  <p:stCondLst>
                                    <p:cond delay="0"/>
                                  </p:stCondLst>
                                  <p:childTnLst>
                                    <p:animClr clrSpc="rgb" dir="cw">
                                      <p:cBhvr override="childStyle">
                                        <p:cTn id="126" dur="1000" fill="hold"/>
                                        <p:tgtEl>
                                          <p:spTgt spid="29"/>
                                        </p:tgtEl>
                                        <p:attrNameLst>
                                          <p:attrName>style.color</p:attrName>
                                        </p:attrNameLst>
                                      </p:cBhvr>
                                      <p:to>
                                        <a:srgbClr val="D8D8D8"/>
                                      </p:to>
                                    </p:animClr>
                                  </p:childTnLst>
                                </p:cTn>
                              </p:par>
                              <p:par>
                                <p:cTn id="127" presetID="3" presetClass="emph" presetSubtype="2" fill="hold" grpId="0" nodeType="withEffect">
                                  <p:stCondLst>
                                    <p:cond delay="0"/>
                                  </p:stCondLst>
                                  <p:childTnLst>
                                    <p:animClr clrSpc="rgb" dir="cw">
                                      <p:cBhvr override="childStyle">
                                        <p:cTn id="128" dur="1000" fill="hold"/>
                                        <p:tgtEl>
                                          <p:spTgt spid="5"/>
                                        </p:tgtEl>
                                        <p:attrNameLst>
                                          <p:attrName>style.color</p:attrName>
                                        </p:attrNameLst>
                                      </p:cBhvr>
                                      <p:to>
                                        <a:srgbClr val="BFBFBF"/>
                                      </p:to>
                                    </p:animClr>
                                  </p:childTnLst>
                                </p:cTn>
                              </p:par>
                              <p:par>
                                <p:cTn id="129" presetID="3" presetClass="emph" presetSubtype="2" fill="hold" grpId="0" nodeType="withEffect">
                                  <p:stCondLst>
                                    <p:cond delay="0"/>
                                  </p:stCondLst>
                                  <p:childTnLst>
                                    <p:animClr clrSpc="rgb" dir="cw">
                                      <p:cBhvr override="childStyle">
                                        <p:cTn id="130" dur="1000" fill="hold"/>
                                        <p:tgtEl>
                                          <p:spTgt spid="22"/>
                                        </p:tgtEl>
                                        <p:attrNameLst>
                                          <p:attrName>style.color</p:attrName>
                                        </p:attrNameLst>
                                      </p:cBhvr>
                                      <p:to>
                                        <a:srgbClr val="D8D8D8"/>
                                      </p:to>
                                    </p:animClr>
                                  </p:childTnLst>
                                </p:cTn>
                              </p:par>
                              <p:par>
                                <p:cTn id="131" presetID="3" presetClass="emph" presetSubtype="2" fill="hold" grpId="0" nodeType="withEffect">
                                  <p:stCondLst>
                                    <p:cond delay="0"/>
                                  </p:stCondLst>
                                  <p:childTnLst>
                                    <p:animClr clrSpc="rgb" dir="cw">
                                      <p:cBhvr override="childStyle">
                                        <p:cTn id="132" dur="1000" fill="hold"/>
                                        <p:tgtEl>
                                          <p:spTgt spid="19"/>
                                        </p:tgtEl>
                                        <p:attrNameLst>
                                          <p:attrName>style.color</p:attrName>
                                        </p:attrNameLst>
                                      </p:cBhvr>
                                      <p:to>
                                        <a:srgbClr val="BFBFBF"/>
                                      </p:to>
                                    </p:animClr>
                                  </p:childTnLst>
                                </p:cTn>
                              </p:par>
                              <p:par>
                                <p:cTn id="133" presetID="3" presetClass="emph" presetSubtype="2" fill="hold" grpId="0" nodeType="withEffect">
                                  <p:stCondLst>
                                    <p:cond delay="0"/>
                                  </p:stCondLst>
                                  <p:childTnLst>
                                    <p:animClr clrSpc="rgb" dir="cw">
                                      <p:cBhvr override="childStyle">
                                        <p:cTn id="134" dur="1000" fill="hold"/>
                                        <p:tgtEl>
                                          <p:spTgt spid="8"/>
                                        </p:tgtEl>
                                        <p:attrNameLst>
                                          <p:attrName>style.color</p:attrName>
                                        </p:attrNameLst>
                                      </p:cBhvr>
                                      <p:to>
                                        <a:srgbClr val="BFBFBF"/>
                                      </p:to>
                                    </p:animClr>
                                  </p:childTnLst>
                                </p:cTn>
                              </p:par>
                              <p:par>
                                <p:cTn id="135" presetID="3" presetClass="emph" presetSubtype="2" fill="hold" grpId="0" nodeType="withEffect">
                                  <p:stCondLst>
                                    <p:cond delay="0"/>
                                  </p:stCondLst>
                                  <p:childTnLst>
                                    <p:animClr clrSpc="rgb" dir="cw">
                                      <p:cBhvr override="childStyle">
                                        <p:cTn id="136" dur="1000" fill="hold"/>
                                        <p:tgtEl>
                                          <p:spTgt spid="21"/>
                                        </p:tgtEl>
                                        <p:attrNameLst>
                                          <p:attrName>style.color</p:attrName>
                                        </p:attrNameLst>
                                      </p:cBhvr>
                                      <p:to>
                                        <a:srgbClr val="D8D8D8"/>
                                      </p:to>
                                    </p:animClr>
                                  </p:childTnLst>
                                </p:cTn>
                              </p:par>
                              <p:par>
                                <p:cTn id="137" presetID="3" presetClass="emph" presetSubtype="2" fill="hold" grpId="0" nodeType="withEffect">
                                  <p:stCondLst>
                                    <p:cond delay="0"/>
                                  </p:stCondLst>
                                  <p:childTnLst>
                                    <p:animClr clrSpc="rgb" dir="cw">
                                      <p:cBhvr override="childStyle">
                                        <p:cTn id="138" dur="1000" fill="hold"/>
                                        <p:tgtEl>
                                          <p:spTgt spid="6"/>
                                        </p:tgtEl>
                                        <p:attrNameLst>
                                          <p:attrName>style.color</p:attrName>
                                        </p:attrNameLst>
                                      </p:cBhvr>
                                      <p:to>
                                        <a:srgbClr val="BFBFBF"/>
                                      </p:to>
                                    </p:animClr>
                                  </p:childTnLst>
                                </p:cTn>
                              </p:par>
                              <p:par>
                                <p:cTn id="139" presetID="3" presetClass="emph" presetSubtype="2" fill="hold" grpId="0" nodeType="withEffect">
                                  <p:stCondLst>
                                    <p:cond delay="0"/>
                                  </p:stCondLst>
                                  <p:childTnLst>
                                    <p:animClr clrSpc="rgb" dir="cw">
                                      <p:cBhvr override="childStyle">
                                        <p:cTn id="140" dur="1000" fill="hold"/>
                                        <p:tgtEl>
                                          <p:spTgt spid="26"/>
                                        </p:tgtEl>
                                        <p:attrNameLst>
                                          <p:attrName>style.color</p:attrName>
                                        </p:attrNameLst>
                                      </p:cBhvr>
                                      <p:to>
                                        <a:srgbClr val="BFBFBF"/>
                                      </p:to>
                                    </p:animClr>
                                  </p:childTnLst>
                                </p:cTn>
                              </p:par>
                              <p:par>
                                <p:cTn id="141" presetID="3" presetClass="emph" presetSubtype="2" fill="hold" grpId="0" nodeType="withEffect">
                                  <p:stCondLst>
                                    <p:cond delay="0"/>
                                  </p:stCondLst>
                                  <p:childTnLst>
                                    <p:animClr clrSpc="rgb" dir="cw">
                                      <p:cBhvr override="childStyle">
                                        <p:cTn id="142" dur="1000" fill="hold"/>
                                        <p:tgtEl>
                                          <p:spTgt spid="9"/>
                                        </p:tgtEl>
                                        <p:attrNameLst>
                                          <p:attrName>style.color</p:attrName>
                                        </p:attrNameLst>
                                      </p:cBhvr>
                                      <p:to>
                                        <a:srgbClr val="BFBFBF"/>
                                      </p:to>
                                    </p:animClr>
                                  </p:childTnLst>
                                </p:cTn>
                              </p:par>
                              <p:par>
                                <p:cTn id="143" presetID="3" presetClass="emph" presetSubtype="2" fill="hold" grpId="0" nodeType="withEffect">
                                  <p:stCondLst>
                                    <p:cond delay="0"/>
                                  </p:stCondLst>
                                  <p:childTnLst>
                                    <p:animClr clrSpc="rgb" dir="cw">
                                      <p:cBhvr override="childStyle">
                                        <p:cTn id="144" dur="1000" fill="hold"/>
                                        <p:tgtEl>
                                          <p:spTgt spid="10"/>
                                        </p:tgtEl>
                                        <p:attrNameLst>
                                          <p:attrName>style.color</p:attrName>
                                        </p:attrNameLst>
                                      </p:cBhvr>
                                      <p:to>
                                        <a:srgbClr val="BFBFBF"/>
                                      </p:to>
                                    </p:animClr>
                                  </p:childTnLst>
                                </p:cTn>
                              </p:par>
                            </p:childTnLst>
                          </p:cTn>
                        </p:par>
                      </p:childTnLst>
                    </p:cTn>
                  </p:par>
                  <p:par>
                    <p:cTn id="145" fill="hold">
                      <p:stCondLst>
                        <p:cond delay="indefinite"/>
                      </p:stCondLst>
                      <p:childTnLst>
                        <p:par>
                          <p:cTn id="146" fill="hold">
                            <p:stCondLst>
                              <p:cond delay="0"/>
                            </p:stCondLst>
                            <p:childTnLst>
                              <p:par>
                                <p:cTn id="147" presetID="1" presetClass="emph" presetSubtype="2" fill="hold" nodeType="clickEffect">
                                  <p:stCondLst>
                                    <p:cond delay="0"/>
                                  </p:stCondLst>
                                  <p:childTnLst>
                                    <p:animClr clrSpc="rgb" dir="cw">
                                      <p:cBhvr>
                                        <p:cTn id="148" dur="1000" fill="hold"/>
                                        <p:tgtEl>
                                          <p:spTgt spid="16"/>
                                        </p:tgtEl>
                                        <p:attrNameLst>
                                          <p:attrName>fillcolor</p:attrName>
                                        </p:attrNameLst>
                                      </p:cBhvr>
                                      <p:to>
                                        <a:srgbClr val="FFFF00"/>
                                      </p:to>
                                    </p:animClr>
                                    <p:set>
                                      <p:cBhvr>
                                        <p:cTn id="149" dur="1000" fill="hold"/>
                                        <p:tgtEl>
                                          <p:spTgt spid="16"/>
                                        </p:tgtEl>
                                        <p:attrNameLst>
                                          <p:attrName>fill.type</p:attrName>
                                        </p:attrNameLst>
                                      </p:cBhvr>
                                      <p:to>
                                        <p:strVal val="solid"/>
                                      </p:to>
                                    </p:set>
                                    <p:set>
                                      <p:cBhvr>
                                        <p:cTn id="150" dur="1000" fill="hold"/>
                                        <p:tgtEl>
                                          <p:spTgt spid="16"/>
                                        </p:tgtEl>
                                        <p:attrNameLst>
                                          <p:attrName>fill.on</p:attrName>
                                        </p:attrNameLst>
                                      </p:cBhvr>
                                      <p:to>
                                        <p:strVal val="true"/>
                                      </p:to>
                                    </p:set>
                                  </p:childTnLst>
                                </p:cTn>
                              </p:par>
                            </p:childTnLst>
                          </p:cTn>
                        </p:par>
                      </p:childTnLst>
                    </p:cTn>
                  </p:par>
                  <p:par>
                    <p:cTn id="151" fill="hold">
                      <p:stCondLst>
                        <p:cond delay="indefinite"/>
                      </p:stCondLst>
                      <p:childTnLst>
                        <p:par>
                          <p:cTn id="152" fill="hold">
                            <p:stCondLst>
                              <p:cond delay="0"/>
                            </p:stCondLst>
                            <p:childTnLst>
                              <p:par>
                                <p:cTn id="153" presetID="3" presetClass="emph" presetSubtype="2" fill="hold" grpId="0" nodeType="clickEffect">
                                  <p:stCondLst>
                                    <p:cond delay="0"/>
                                  </p:stCondLst>
                                  <p:childTnLst>
                                    <p:animClr clrSpc="rgb" dir="cw">
                                      <p:cBhvr override="childStyle">
                                        <p:cTn id="154" dur="1000" fill="hold"/>
                                        <p:tgtEl>
                                          <p:spTgt spid="28"/>
                                        </p:tgtEl>
                                        <p:attrNameLst>
                                          <p:attrName>style.color</p:attrName>
                                        </p:attrNameLst>
                                      </p:cBhvr>
                                      <p:to>
                                        <a:srgbClr val="BFBFBF"/>
                                      </p:to>
                                    </p:animClr>
                                  </p:childTnLst>
                                </p:cTn>
                              </p:par>
                              <p:par>
                                <p:cTn id="155" presetID="3" presetClass="emph" presetSubtype="2" fill="hold" grpId="0" nodeType="withEffect">
                                  <p:stCondLst>
                                    <p:cond delay="0"/>
                                  </p:stCondLst>
                                  <p:childTnLst>
                                    <p:animClr clrSpc="rgb" dir="cw">
                                      <p:cBhvr override="childStyle">
                                        <p:cTn id="156" dur="1000" fill="hold"/>
                                        <p:tgtEl>
                                          <p:spTgt spid="27"/>
                                        </p:tgtEl>
                                        <p:attrNameLst>
                                          <p:attrName>style.color</p:attrName>
                                        </p:attrNameLst>
                                      </p:cBhvr>
                                      <p:to>
                                        <a:srgbClr val="BFBFB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4" grpId="0" animBg="1"/>
      <p:bldP spid="15" grpId="0" animBg="1"/>
      <p:bldP spid="17" grpId="0" animBg="1"/>
      <p:bldP spid="18" grpId="0" animBg="1"/>
      <p:bldP spid="19" grpId="0" animBg="1"/>
      <p:bldP spid="20" grpId="0" animBg="1"/>
      <p:bldP spid="21" grpId="0" animBg="1"/>
      <p:bldP spid="22" grpId="0" animBg="1"/>
      <p:bldP spid="23" grpId="0" animBg="1"/>
      <p:bldP spid="26" grpId="0" animBg="1"/>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Man and Woman Near Table">
            <a:extLst>
              <a:ext uri="{FF2B5EF4-FFF2-40B4-BE49-F238E27FC236}">
                <a16:creationId xmlns:a16="http://schemas.microsoft.com/office/drawing/2014/main" id="{8FD41169-8BA9-4D3C-A799-4F15ACAC6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251" b="32649"/>
          <a:stretch>
            <a:fillRect/>
          </a:stretch>
        </p:blipFill>
        <p:spPr bwMode="auto">
          <a:xfrm>
            <a:off x="0" y="1888762"/>
            <a:ext cx="12192000" cy="3584455"/>
          </a:xfrm>
          <a:custGeom>
            <a:avLst/>
            <a:gdLst>
              <a:gd name="connsiteX0" fmla="*/ 0 w 12192000"/>
              <a:gd name="connsiteY0" fmla="*/ 0 h 3584455"/>
              <a:gd name="connsiteX1" fmla="*/ 12192000 w 12192000"/>
              <a:gd name="connsiteY1" fmla="*/ 0 h 3584455"/>
              <a:gd name="connsiteX2" fmla="*/ 12192000 w 12192000"/>
              <a:gd name="connsiteY2" fmla="*/ 3584455 h 3584455"/>
              <a:gd name="connsiteX3" fmla="*/ 0 w 12192000"/>
              <a:gd name="connsiteY3" fmla="*/ 3584455 h 3584455"/>
            </a:gdLst>
            <a:ahLst/>
            <a:cxnLst>
              <a:cxn ang="0">
                <a:pos x="connsiteX0" y="connsiteY0"/>
              </a:cxn>
              <a:cxn ang="0">
                <a:pos x="connsiteX1" y="connsiteY1"/>
              </a:cxn>
              <a:cxn ang="0">
                <a:pos x="connsiteX2" y="connsiteY2"/>
              </a:cxn>
              <a:cxn ang="0">
                <a:pos x="connsiteX3" y="connsiteY3"/>
              </a:cxn>
            </a:cxnLst>
            <a:rect l="l" t="t" r="r" b="b"/>
            <a:pathLst>
              <a:path w="12192000" h="3584455">
                <a:moveTo>
                  <a:pt x="0" y="0"/>
                </a:moveTo>
                <a:lnTo>
                  <a:pt x="12192000" y="0"/>
                </a:lnTo>
                <a:lnTo>
                  <a:pt x="12192000" y="3584455"/>
                </a:lnTo>
                <a:lnTo>
                  <a:pt x="0" y="3584455"/>
                </a:lnTo>
                <a:close/>
              </a:path>
            </a:pathLst>
          </a:cu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FADB3228-57C3-492F-89B9-F7DD6795F9CA}"/>
              </a:ext>
            </a:extLst>
          </p:cNvPr>
          <p:cNvSpPr/>
          <p:nvPr/>
        </p:nvSpPr>
        <p:spPr>
          <a:xfrm>
            <a:off x="0" y="1889818"/>
            <a:ext cx="12192000" cy="3584455"/>
          </a:xfrm>
          <a:prstGeom prst="rect">
            <a:avLst/>
          </a:prstGeom>
          <a:gradFill flip="none" rotWithShape="1">
            <a:gsLst>
              <a:gs pos="0">
                <a:schemeClr val="accent1">
                  <a:alpha val="81000"/>
                </a:schemeClr>
              </a:gs>
              <a:gs pos="100000">
                <a:schemeClr val="accent1">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extBox 1">
            <a:extLst>
              <a:ext uri="{FF2B5EF4-FFF2-40B4-BE49-F238E27FC236}">
                <a16:creationId xmlns:a16="http://schemas.microsoft.com/office/drawing/2014/main" id="{F252D75D-434C-4044-9590-5652665C5261}"/>
              </a:ext>
            </a:extLst>
          </p:cNvPr>
          <p:cNvSpPr txBox="1"/>
          <p:nvPr/>
        </p:nvSpPr>
        <p:spPr>
          <a:xfrm>
            <a:off x="371475" y="361434"/>
            <a:ext cx="11449050" cy="584775"/>
          </a:xfrm>
          <a:prstGeom prst="rect">
            <a:avLst/>
          </a:prstGeom>
          <a:noFill/>
        </p:spPr>
        <p:txBody>
          <a:bodyPr wrap="square">
            <a:spAutoFit/>
          </a:bodyPr>
          <a:lstStyle/>
          <a:p>
            <a:pPr algn="ctr"/>
            <a:r>
              <a:rPr lang="en-GB" sz="3200" b="1"/>
              <a:t>Some Of Our Clients…</a:t>
            </a:r>
            <a:endParaRPr lang="en-ID" sz="3200" b="1"/>
          </a:p>
        </p:txBody>
      </p:sp>
      <p:grpSp>
        <p:nvGrpSpPr>
          <p:cNvPr id="3" name="Group 2">
            <a:extLst>
              <a:ext uri="{FF2B5EF4-FFF2-40B4-BE49-F238E27FC236}">
                <a16:creationId xmlns:a16="http://schemas.microsoft.com/office/drawing/2014/main" id="{D5B48357-9EE3-4088-B017-248FAD4C0336}"/>
              </a:ext>
            </a:extLst>
          </p:cNvPr>
          <p:cNvGrpSpPr/>
          <p:nvPr/>
        </p:nvGrpSpPr>
        <p:grpSpPr>
          <a:xfrm>
            <a:off x="5181600" y="1108075"/>
            <a:ext cx="1828800" cy="0"/>
            <a:chOff x="3662680" y="1257300"/>
            <a:chExt cx="2639060" cy="0"/>
          </a:xfrm>
        </p:grpSpPr>
        <p:cxnSp>
          <p:nvCxnSpPr>
            <p:cNvPr id="4" name="Straight Connector 3">
              <a:extLst>
                <a:ext uri="{FF2B5EF4-FFF2-40B4-BE49-F238E27FC236}">
                  <a16:creationId xmlns:a16="http://schemas.microsoft.com/office/drawing/2014/main" id="{CAE4E026-5E87-4E91-B3EE-81A44401210B}"/>
                </a:ext>
              </a:extLst>
            </p:cNvPr>
            <p:cNvCxnSpPr/>
            <p:nvPr/>
          </p:nvCxnSpPr>
          <p:spPr>
            <a:xfrm>
              <a:off x="3662680" y="1257300"/>
              <a:ext cx="1557777"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CC8F399-DA29-4DE1-AA29-E96C956B8CFB}"/>
                </a:ext>
              </a:extLst>
            </p:cNvPr>
            <p:cNvCxnSpPr>
              <a:cxnSpLocks/>
            </p:cNvCxnSpPr>
            <p:nvPr/>
          </p:nvCxnSpPr>
          <p:spPr>
            <a:xfrm>
              <a:off x="5302262" y="1257300"/>
              <a:ext cx="594787" cy="0"/>
            </a:xfrm>
            <a:prstGeom prst="line">
              <a:avLst/>
            </a:prstGeom>
            <a:ln w="508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757111C-1355-4ED2-8B8C-F08169B25806}"/>
                </a:ext>
              </a:extLst>
            </p:cNvPr>
            <p:cNvCxnSpPr>
              <a:cxnSpLocks/>
            </p:cNvCxnSpPr>
            <p:nvPr/>
          </p:nvCxnSpPr>
          <p:spPr>
            <a:xfrm>
              <a:off x="5978855" y="1257300"/>
              <a:ext cx="322885"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5" name="Rectangle: Rounded Corners 24">
            <a:extLst>
              <a:ext uri="{FF2B5EF4-FFF2-40B4-BE49-F238E27FC236}">
                <a16:creationId xmlns:a16="http://schemas.microsoft.com/office/drawing/2014/main" id="{5AAF3AAC-5770-4746-8F29-1F56B50BAE31}"/>
              </a:ext>
            </a:extLst>
          </p:cNvPr>
          <p:cNvSpPr/>
          <p:nvPr/>
        </p:nvSpPr>
        <p:spPr>
          <a:xfrm>
            <a:off x="1016001" y="1581497"/>
            <a:ext cx="2461019" cy="981419"/>
          </a:xfrm>
          <a:prstGeom prst="roundRect">
            <a:avLst>
              <a:gd name="adj" fmla="val 5613"/>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Rectangle: Rounded Corners 25">
            <a:extLst>
              <a:ext uri="{FF2B5EF4-FFF2-40B4-BE49-F238E27FC236}">
                <a16:creationId xmlns:a16="http://schemas.microsoft.com/office/drawing/2014/main" id="{DB0857DB-5628-4894-9E5D-F32C1C360DF0}"/>
              </a:ext>
            </a:extLst>
          </p:cNvPr>
          <p:cNvSpPr/>
          <p:nvPr/>
        </p:nvSpPr>
        <p:spPr>
          <a:xfrm>
            <a:off x="3582328" y="1581497"/>
            <a:ext cx="2461019" cy="981419"/>
          </a:xfrm>
          <a:prstGeom prst="roundRect">
            <a:avLst>
              <a:gd name="adj" fmla="val 5613"/>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7" name="Rectangle: Rounded Corners 26">
            <a:extLst>
              <a:ext uri="{FF2B5EF4-FFF2-40B4-BE49-F238E27FC236}">
                <a16:creationId xmlns:a16="http://schemas.microsoft.com/office/drawing/2014/main" id="{240363C8-AF88-4299-86E9-74992A994887}"/>
              </a:ext>
            </a:extLst>
          </p:cNvPr>
          <p:cNvSpPr/>
          <p:nvPr/>
        </p:nvSpPr>
        <p:spPr>
          <a:xfrm>
            <a:off x="6148654" y="1581497"/>
            <a:ext cx="2461019" cy="981419"/>
          </a:xfrm>
          <a:prstGeom prst="roundRect">
            <a:avLst>
              <a:gd name="adj" fmla="val 5613"/>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Rectangle: Rounded Corners 27">
            <a:extLst>
              <a:ext uri="{FF2B5EF4-FFF2-40B4-BE49-F238E27FC236}">
                <a16:creationId xmlns:a16="http://schemas.microsoft.com/office/drawing/2014/main" id="{3DCFCF8E-7299-45E9-B547-76119D54C713}"/>
              </a:ext>
            </a:extLst>
          </p:cNvPr>
          <p:cNvSpPr/>
          <p:nvPr/>
        </p:nvSpPr>
        <p:spPr>
          <a:xfrm>
            <a:off x="8714981" y="1581497"/>
            <a:ext cx="2461019" cy="981419"/>
          </a:xfrm>
          <a:prstGeom prst="roundRect">
            <a:avLst>
              <a:gd name="adj" fmla="val 5613"/>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1" name="Rectangle: Rounded Corners 30">
            <a:extLst>
              <a:ext uri="{FF2B5EF4-FFF2-40B4-BE49-F238E27FC236}">
                <a16:creationId xmlns:a16="http://schemas.microsoft.com/office/drawing/2014/main" id="{CCC6A6CE-EB32-4F97-A689-F921C31BB1A3}"/>
              </a:ext>
            </a:extLst>
          </p:cNvPr>
          <p:cNvSpPr/>
          <p:nvPr/>
        </p:nvSpPr>
        <p:spPr>
          <a:xfrm>
            <a:off x="1016001" y="2654722"/>
            <a:ext cx="2461019" cy="981419"/>
          </a:xfrm>
          <a:prstGeom prst="roundRect">
            <a:avLst>
              <a:gd name="adj" fmla="val 5613"/>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Rectangle: Rounded Corners 31">
            <a:extLst>
              <a:ext uri="{FF2B5EF4-FFF2-40B4-BE49-F238E27FC236}">
                <a16:creationId xmlns:a16="http://schemas.microsoft.com/office/drawing/2014/main" id="{5E1A07F9-0FF8-4DE8-AC91-04C977B5D026}"/>
              </a:ext>
            </a:extLst>
          </p:cNvPr>
          <p:cNvSpPr/>
          <p:nvPr/>
        </p:nvSpPr>
        <p:spPr>
          <a:xfrm>
            <a:off x="3582328" y="2654722"/>
            <a:ext cx="2461019" cy="981419"/>
          </a:xfrm>
          <a:prstGeom prst="roundRect">
            <a:avLst>
              <a:gd name="adj" fmla="val 5613"/>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Rectangle: Rounded Corners 32">
            <a:extLst>
              <a:ext uri="{FF2B5EF4-FFF2-40B4-BE49-F238E27FC236}">
                <a16:creationId xmlns:a16="http://schemas.microsoft.com/office/drawing/2014/main" id="{B50FCF3F-ECD7-42F3-85A4-65A235D9EFFA}"/>
              </a:ext>
            </a:extLst>
          </p:cNvPr>
          <p:cNvSpPr/>
          <p:nvPr/>
        </p:nvSpPr>
        <p:spPr>
          <a:xfrm>
            <a:off x="6148654" y="2654722"/>
            <a:ext cx="2461019" cy="981419"/>
          </a:xfrm>
          <a:prstGeom prst="roundRect">
            <a:avLst>
              <a:gd name="adj" fmla="val 5613"/>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Rectangle: Rounded Corners 33">
            <a:extLst>
              <a:ext uri="{FF2B5EF4-FFF2-40B4-BE49-F238E27FC236}">
                <a16:creationId xmlns:a16="http://schemas.microsoft.com/office/drawing/2014/main" id="{54504C68-701A-4570-8075-91B5AC649BA3}"/>
              </a:ext>
            </a:extLst>
          </p:cNvPr>
          <p:cNvSpPr/>
          <p:nvPr/>
        </p:nvSpPr>
        <p:spPr>
          <a:xfrm>
            <a:off x="8714981" y="2654722"/>
            <a:ext cx="2461019" cy="981419"/>
          </a:xfrm>
          <a:prstGeom prst="roundRect">
            <a:avLst>
              <a:gd name="adj" fmla="val 5613"/>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Rectangle: Rounded Corners 35">
            <a:extLst>
              <a:ext uri="{FF2B5EF4-FFF2-40B4-BE49-F238E27FC236}">
                <a16:creationId xmlns:a16="http://schemas.microsoft.com/office/drawing/2014/main" id="{DE8EEC4A-A468-4D6A-952E-731EB32D014E}"/>
              </a:ext>
            </a:extLst>
          </p:cNvPr>
          <p:cNvSpPr/>
          <p:nvPr/>
        </p:nvSpPr>
        <p:spPr>
          <a:xfrm>
            <a:off x="1016001" y="3727948"/>
            <a:ext cx="2461019" cy="981419"/>
          </a:xfrm>
          <a:prstGeom prst="roundRect">
            <a:avLst>
              <a:gd name="adj" fmla="val 5613"/>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Rectangle: Rounded Corners 36">
            <a:extLst>
              <a:ext uri="{FF2B5EF4-FFF2-40B4-BE49-F238E27FC236}">
                <a16:creationId xmlns:a16="http://schemas.microsoft.com/office/drawing/2014/main" id="{9EC31F90-A5B2-47FB-8402-25DF30AE659C}"/>
              </a:ext>
            </a:extLst>
          </p:cNvPr>
          <p:cNvSpPr/>
          <p:nvPr/>
        </p:nvSpPr>
        <p:spPr>
          <a:xfrm>
            <a:off x="3582328" y="3727948"/>
            <a:ext cx="2461019" cy="981419"/>
          </a:xfrm>
          <a:prstGeom prst="roundRect">
            <a:avLst>
              <a:gd name="adj" fmla="val 5613"/>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Rectangle: Rounded Corners 37">
            <a:extLst>
              <a:ext uri="{FF2B5EF4-FFF2-40B4-BE49-F238E27FC236}">
                <a16:creationId xmlns:a16="http://schemas.microsoft.com/office/drawing/2014/main" id="{25F37507-9592-4454-8875-706D45901BCA}"/>
              </a:ext>
            </a:extLst>
          </p:cNvPr>
          <p:cNvSpPr/>
          <p:nvPr/>
        </p:nvSpPr>
        <p:spPr>
          <a:xfrm>
            <a:off x="6148654" y="3727948"/>
            <a:ext cx="2461019" cy="981419"/>
          </a:xfrm>
          <a:prstGeom prst="roundRect">
            <a:avLst>
              <a:gd name="adj" fmla="val 5613"/>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Rectangle: Rounded Corners 38">
            <a:extLst>
              <a:ext uri="{FF2B5EF4-FFF2-40B4-BE49-F238E27FC236}">
                <a16:creationId xmlns:a16="http://schemas.microsoft.com/office/drawing/2014/main" id="{6A7059CA-1AB0-49F7-992D-21C5A7C9D87B}"/>
              </a:ext>
            </a:extLst>
          </p:cNvPr>
          <p:cNvSpPr/>
          <p:nvPr/>
        </p:nvSpPr>
        <p:spPr>
          <a:xfrm>
            <a:off x="8714981" y="3727948"/>
            <a:ext cx="2461019" cy="981419"/>
          </a:xfrm>
          <a:prstGeom prst="roundRect">
            <a:avLst>
              <a:gd name="adj" fmla="val 5613"/>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Rectangle: Rounded Corners 40">
            <a:extLst>
              <a:ext uri="{FF2B5EF4-FFF2-40B4-BE49-F238E27FC236}">
                <a16:creationId xmlns:a16="http://schemas.microsoft.com/office/drawing/2014/main" id="{99CE5278-8C11-442E-BC56-886DD953A66F}"/>
              </a:ext>
            </a:extLst>
          </p:cNvPr>
          <p:cNvSpPr/>
          <p:nvPr/>
        </p:nvSpPr>
        <p:spPr>
          <a:xfrm>
            <a:off x="1016002" y="4801174"/>
            <a:ext cx="1964743" cy="981419"/>
          </a:xfrm>
          <a:prstGeom prst="roundRect">
            <a:avLst>
              <a:gd name="adj" fmla="val 5613"/>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2" name="Rectangle: Rounded Corners 41">
            <a:extLst>
              <a:ext uri="{FF2B5EF4-FFF2-40B4-BE49-F238E27FC236}">
                <a16:creationId xmlns:a16="http://schemas.microsoft.com/office/drawing/2014/main" id="{A1487FF3-D226-48C3-B26E-A9441AE9B400}"/>
              </a:ext>
            </a:extLst>
          </p:cNvPr>
          <p:cNvSpPr/>
          <p:nvPr/>
        </p:nvSpPr>
        <p:spPr>
          <a:xfrm>
            <a:off x="3064816" y="4801174"/>
            <a:ext cx="1964743" cy="981419"/>
          </a:xfrm>
          <a:prstGeom prst="roundRect">
            <a:avLst>
              <a:gd name="adj" fmla="val 5613"/>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3" name="Rectangle: Rounded Corners 42">
            <a:extLst>
              <a:ext uri="{FF2B5EF4-FFF2-40B4-BE49-F238E27FC236}">
                <a16:creationId xmlns:a16="http://schemas.microsoft.com/office/drawing/2014/main" id="{66196A20-8DB3-41FB-A8F2-80755055A3F6}"/>
              </a:ext>
            </a:extLst>
          </p:cNvPr>
          <p:cNvSpPr/>
          <p:nvPr/>
        </p:nvSpPr>
        <p:spPr>
          <a:xfrm>
            <a:off x="5113630" y="4801174"/>
            <a:ext cx="1964743" cy="981419"/>
          </a:xfrm>
          <a:prstGeom prst="roundRect">
            <a:avLst>
              <a:gd name="adj" fmla="val 5613"/>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Rectangle: Rounded Corners 43">
            <a:extLst>
              <a:ext uri="{FF2B5EF4-FFF2-40B4-BE49-F238E27FC236}">
                <a16:creationId xmlns:a16="http://schemas.microsoft.com/office/drawing/2014/main" id="{1D51703E-91D7-4091-9969-AD5C6B2722DC}"/>
              </a:ext>
            </a:extLst>
          </p:cNvPr>
          <p:cNvSpPr/>
          <p:nvPr/>
        </p:nvSpPr>
        <p:spPr>
          <a:xfrm>
            <a:off x="7162444" y="4801174"/>
            <a:ext cx="1964743" cy="981419"/>
          </a:xfrm>
          <a:prstGeom prst="roundRect">
            <a:avLst>
              <a:gd name="adj" fmla="val 5613"/>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Rectangle: Rounded Corners 45">
            <a:extLst>
              <a:ext uri="{FF2B5EF4-FFF2-40B4-BE49-F238E27FC236}">
                <a16:creationId xmlns:a16="http://schemas.microsoft.com/office/drawing/2014/main" id="{30B85E90-30D3-4464-BBEF-0431B812828B}"/>
              </a:ext>
            </a:extLst>
          </p:cNvPr>
          <p:cNvSpPr/>
          <p:nvPr/>
        </p:nvSpPr>
        <p:spPr>
          <a:xfrm>
            <a:off x="9211258" y="4801174"/>
            <a:ext cx="1964743" cy="981419"/>
          </a:xfrm>
          <a:prstGeom prst="roundRect">
            <a:avLst>
              <a:gd name="adj" fmla="val 5613"/>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7" name="Picture 16" descr="A close up of a sign&#10;&#10;Description automatically generated">
            <a:extLst>
              <a:ext uri="{FF2B5EF4-FFF2-40B4-BE49-F238E27FC236}">
                <a16:creationId xmlns:a16="http://schemas.microsoft.com/office/drawing/2014/main" id="{8AC72BB3-76FA-45C8-8240-6F5576FE75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4433" y="2814454"/>
            <a:ext cx="1004154" cy="661954"/>
          </a:xfrm>
          <a:prstGeom prst="rect">
            <a:avLst/>
          </a:prstGeom>
        </p:spPr>
      </p:pic>
      <p:pic>
        <p:nvPicPr>
          <p:cNvPr id="13" name="Picture 8" descr="Image result for uthsc san antonio logo">
            <a:extLst>
              <a:ext uri="{FF2B5EF4-FFF2-40B4-BE49-F238E27FC236}">
                <a16:creationId xmlns:a16="http://schemas.microsoft.com/office/drawing/2014/main" id="{CFC2E8B6-928C-48AE-9F5E-8D64CE1A04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815" y="5035337"/>
            <a:ext cx="1488744" cy="5130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NAU_PrimH_web.gif">
            <a:extLst>
              <a:ext uri="{FF2B5EF4-FFF2-40B4-BE49-F238E27FC236}">
                <a16:creationId xmlns:a16="http://schemas.microsoft.com/office/drawing/2014/main" id="{BB985164-6CDE-4113-854A-43DC667EED4B}"/>
              </a:ext>
            </a:extLst>
          </p:cNvPr>
          <p:cNvPicPr>
            <a:picLocks noChangeAspect="1"/>
          </p:cNvPicPr>
          <p:nvPr/>
        </p:nvPicPr>
        <p:blipFill>
          <a:blip r:embed="rId6" cstate="print"/>
          <a:stretch>
            <a:fillRect/>
          </a:stretch>
        </p:blipFill>
        <p:spPr>
          <a:xfrm>
            <a:off x="6647028" y="2901732"/>
            <a:ext cx="1464271" cy="487399"/>
          </a:xfrm>
          <a:prstGeom prst="rect">
            <a:avLst/>
          </a:prstGeom>
        </p:spPr>
      </p:pic>
      <p:pic>
        <p:nvPicPr>
          <p:cNvPr id="23" name="Picture 22">
            <a:extLst>
              <a:ext uri="{FF2B5EF4-FFF2-40B4-BE49-F238E27FC236}">
                <a16:creationId xmlns:a16="http://schemas.microsoft.com/office/drawing/2014/main" id="{A65A3E2E-F246-4D08-8C2E-91850ABB65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0186" y="3868154"/>
            <a:ext cx="1197954" cy="701008"/>
          </a:xfrm>
          <a:prstGeom prst="rect">
            <a:avLst/>
          </a:prstGeom>
        </p:spPr>
      </p:pic>
      <p:pic>
        <p:nvPicPr>
          <p:cNvPr id="11" name="Picture 10">
            <a:extLst>
              <a:ext uri="{FF2B5EF4-FFF2-40B4-BE49-F238E27FC236}">
                <a16:creationId xmlns:a16="http://schemas.microsoft.com/office/drawing/2014/main" id="{3CC4B5B8-E235-4392-9FC4-6C100FE639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5449" y="3952342"/>
            <a:ext cx="1594776" cy="532632"/>
          </a:xfrm>
          <a:prstGeom prst="rect">
            <a:avLst/>
          </a:prstGeom>
        </p:spPr>
      </p:pic>
      <p:pic>
        <p:nvPicPr>
          <p:cNvPr id="7" name="Picture 6" descr="C:\Users\jdwoodrum\Pictures\Customer\logo.png">
            <a:extLst>
              <a:ext uri="{FF2B5EF4-FFF2-40B4-BE49-F238E27FC236}">
                <a16:creationId xmlns:a16="http://schemas.microsoft.com/office/drawing/2014/main" id="{9B436292-2395-415E-A8BE-19899809B330}"/>
              </a:ext>
            </a:extLst>
          </p:cNvPr>
          <p:cNvPicPr>
            <a:picLocks noChangeAspect="1" noChangeArrowheads="1"/>
          </p:cNvPicPr>
          <p:nvPr/>
        </p:nvPicPr>
        <p:blipFill>
          <a:blip r:embed="rId9" cstate="print"/>
          <a:srcRect/>
          <a:stretch>
            <a:fillRect/>
          </a:stretch>
        </p:blipFill>
        <p:spPr bwMode="auto">
          <a:xfrm>
            <a:off x="9820203" y="4926104"/>
            <a:ext cx="746852" cy="731558"/>
          </a:xfrm>
          <a:prstGeom prst="rect">
            <a:avLst/>
          </a:prstGeom>
          <a:noFill/>
          <a:ln w="9525">
            <a:noFill/>
            <a:miter lim="800000"/>
            <a:headEnd/>
            <a:tailEnd/>
          </a:ln>
        </p:spPr>
      </p:pic>
      <p:pic>
        <p:nvPicPr>
          <p:cNvPr id="45" name="Picture 6" descr="Logo • Brand Guidelines">
            <a:extLst>
              <a:ext uri="{FF2B5EF4-FFF2-40B4-BE49-F238E27FC236}">
                <a16:creationId xmlns:a16="http://schemas.microsoft.com/office/drawing/2014/main" id="{CFDD0C75-1262-482F-8FFA-1AC213EE26D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651" r="28753"/>
          <a:stretch/>
        </p:blipFill>
        <p:spPr bwMode="auto">
          <a:xfrm>
            <a:off x="1453782" y="1737396"/>
            <a:ext cx="1667469" cy="78244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Official College Logos – Guidelines for Graphics Standards at Palomar  College">
            <a:extLst>
              <a:ext uri="{FF2B5EF4-FFF2-40B4-BE49-F238E27FC236}">
                <a16:creationId xmlns:a16="http://schemas.microsoft.com/office/drawing/2014/main" id="{DC4E98E2-B2D5-4A77-AC52-47F67368C1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28829" y="4988080"/>
            <a:ext cx="1176869" cy="63930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Image result for north dakota university system logo">
            <a:extLst>
              <a:ext uri="{FF2B5EF4-FFF2-40B4-BE49-F238E27FC236}">
                <a16:creationId xmlns:a16="http://schemas.microsoft.com/office/drawing/2014/main" id="{0578EC4C-9EBB-4577-BADE-44412AAECDDD}"/>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3936"/>
          <a:stretch/>
        </p:blipFill>
        <p:spPr bwMode="auto">
          <a:xfrm>
            <a:off x="6570791" y="1708409"/>
            <a:ext cx="1616743" cy="66443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Image result for grand rapids community college logo">
            <a:extLst>
              <a:ext uri="{FF2B5EF4-FFF2-40B4-BE49-F238E27FC236}">
                <a16:creationId xmlns:a16="http://schemas.microsoft.com/office/drawing/2014/main" id="{A5693FE5-CB5B-481E-A172-157E45BD39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70265" y="1766681"/>
            <a:ext cx="1755349" cy="65198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Image result for bloomsburg university logo">
            <a:extLst>
              <a:ext uri="{FF2B5EF4-FFF2-40B4-BE49-F238E27FC236}">
                <a16:creationId xmlns:a16="http://schemas.microsoft.com/office/drawing/2014/main" id="{7CF5D28E-1745-42C2-9C71-4F82419F923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20016" b="18012"/>
          <a:stretch/>
        </p:blipFill>
        <p:spPr bwMode="auto">
          <a:xfrm>
            <a:off x="9252173" y="2803619"/>
            <a:ext cx="1386633" cy="73524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Image result for lsu health new orleans logo">
            <a:extLst>
              <a:ext uri="{FF2B5EF4-FFF2-40B4-BE49-F238E27FC236}">
                <a16:creationId xmlns:a16="http://schemas.microsoft.com/office/drawing/2014/main" id="{DDAC4B7C-E0ED-4A64-AD51-78A813665590}"/>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644" t="24262" r="5198" b="23255"/>
          <a:stretch/>
        </p:blipFill>
        <p:spPr bwMode="auto">
          <a:xfrm>
            <a:off x="3874227" y="1869014"/>
            <a:ext cx="1822402" cy="56320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mage result for madison college logo">
            <a:extLst>
              <a:ext uri="{FF2B5EF4-FFF2-40B4-BE49-F238E27FC236}">
                <a16:creationId xmlns:a16="http://schemas.microsoft.com/office/drawing/2014/main" id="{A5DFC2D7-A142-4A8E-A281-19FCFF5EAF5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93572" y="4961085"/>
            <a:ext cx="1239490" cy="69248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Download U Logos | University Marketing &amp;amp; Communications">
            <a:extLst>
              <a:ext uri="{FF2B5EF4-FFF2-40B4-BE49-F238E27FC236}">
                <a16:creationId xmlns:a16="http://schemas.microsoft.com/office/drawing/2014/main" id="{B36F3E7B-F6BF-43D1-9E38-AE15F512564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32174" b="31612"/>
          <a:stretch/>
        </p:blipFill>
        <p:spPr bwMode="auto">
          <a:xfrm>
            <a:off x="3852717" y="2803619"/>
            <a:ext cx="1920240" cy="69538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ome | Los Rios Community College District">
            <a:extLst>
              <a:ext uri="{FF2B5EF4-FFF2-40B4-BE49-F238E27FC236}">
                <a16:creationId xmlns:a16="http://schemas.microsoft.com/office/drawing/2014/main" id="{F7EC8625-E315-47AB-9223-2037B038032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85369" y="3901080"/>
            <a:ext cx="1920240" cy="63515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Virginia's Community Colleges | The Smart Choice">
            <a:extLst>
              <a:ext uri="{FF2B5EF4-FFF2-40B4-BE49-F238E27FC236}">
                <a16:creationId xmlns:a16="http://schemas.microsoft.com/office/drawing/2014/main" id="{A5AA2035-6A09-4F75-B7C4-6FF60B6C57C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11453" y="4975151"/>
            <a:ext cx="1537134" cy="5746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ogo | University of Arizona Brand Resources">
            <a:extLst>
              <a:ext uri="{FF2B5EF4-FFF2-40B4-BE49-F238E27FC236}">
                <a16:creationId xmlns:a16="http://schemas.microsoft.com/office/drawing/2014/main" id="{87E560C8-F04C-7DD8-F3C4-7AF14B847DF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7746" y="3976034"/>
            <a:ext cx="2048816" cy="485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58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362"/>
                                        </p:tgtEl>
                                        <p:attrNameLst>
                                          <p:attrName>style.visibility</p:attrName>
                                        </p:attrNameLst>
                                      </p:cBhvr>
                                      <p:to>
                                        <p:strVal val="visible"/>
                                      </p:to>
                                    </p:set>
                                    <p:animEffect transition="in" filter="fade">
                                      <p:cBhvr>
                                        <p:cTn id="11" dur="500"/>
                                        <p:tgtEl>
                                          <p:spTgt spid="1536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5364"/>
                                        </p:tgtEl>
                                        <p:attrNameLst>
                                          <p:attrName>style.visibility</p:attrName>
                                        </p:attrNameLst>
                                      </p:cBhvr>
                                      <p:to>
                                        <p:strVal val="visible"/>
                                      </p:to>
                                    </p:set>
                                    <p:animEffect transition="in" filter="fade">
                                      <p:cBhvr>
                                        <p:cTn id="51" dur="500"/>
                                        <p:tgtEl>
                                          <p:spTgt spid="15364"/>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050"/>
                                        </p:tgtEl>
                                        <p:attrNameLst>
                                          <p:attrName>style.visibility</p:attrName>
                                        </p:attrNameLst>
                                      </p:cBhvr>
                                      <p:to>
                                        <p:strVal val="visible"/>
                                      </p:to>
                                    </p:set>
                                    <p:animEffect transition="in" filter="fade">
                                      <p:cBhvr>
                                        <p:cTn id="63" dur="500"/>
                                        <p:tgtEl>
                                          <p:spTgt spid="2050"/>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2B50A0-F62F-663D-62DE-0D8550F85231}"/>
              </a:ext>
            </a:extLst>
          </p:cNvPr>
          <p:cNvSpPr>
            <a:spLocks noGrp="1"/>
          </p:cNvSpPr>
          <p:nvPr>
            <p:ph type="body" sz="quarter" idx="10"/>
          </p:nvPr>
        </p:nvSpPr>
        <p:spPr/>
        <p:txBody>
          <a:bodyPr/>
          <a:lstStyle/>
          <a:p>
            <a:r>
              <a:rPr lang="en-US" dirty="0"/>
              <a:t>Now, isn’t that so much easier?</a:t>
            </a:r>
          </a:p>
        </p:txBody>
      </p:sp>
      <p:sp>
        <p:nvSpPr>
          <p:cNvPr id="7" name="TextBox 6"/>
          <p:cNvSpPr txBox="1"/>
          <p:nvPr/>
        </p:nvSpPr>
        <p:spPr>
          <a:xfrm>
            <a:off x="1587498" y="4737219"/>
            <a:ext cx="2438403" cy="276999"/>
          </a:xfrm>
          <a:prstGeom prst="rect">
            <a:avLst/>
          </a:prstGeom>
          <a:solidFill>
            <a:srgbClr val="FFFF00"/>
          </a:solid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(10) Employee Group</a:t>
            </a:r>
          </a:p>
        </p:txBody>
      </p:sp>
      <p:sp>
        <p:nvSpPr>
          <p:cNvPr id="12" name="TextBox 11"/>
          <p:cNvSpPr txBox="1"/>
          <p:nvPr/>
        </p:nvSpPr>
        <p:spPr>
          <a:xfrm>
            <a:off x="4076701" y="3103912"/>
            <a:ext cx="2108199" cy="276999"/>
          </a:xfrm>
          <a:prstGeom prst="rect">
            <a:avLst/>
          </a:prstGeom>
          <a:solidFill>
            <a:srgbClr val="FFFF00"/>
          </a:solidFill>
          <a:ln w="57150">
            <a:solidFill>
              <a:schemeClr val="tx1"/>
            </a:solidFill>
          </a:ln>
        </p:spPr>
        <p:txBody>
          <a:bodyPr wrap="square" rtlCol="0">
            <a:spAutoFit/>
          </a:bodyPr>
          <a:lstStyle>
            <a:defPPr>
              <a:defRPr lang="en-US"/>
            </a:defPPr>
            <a:lvl1pPr marL="0" indent="0">
              <a:buNone/>
              <a:defRPr sz="1400" b="0">
                <a:latin typeface="Calibri" panose="020F0502020204030204" pitchFamily="34" charset="0"/>
              </a:defRPr>
            </a:lvl1pPr>
          </a:lstStyle>
          <a:p>
            <a:r>
              <a:rPr lang="en-US" sz="1200" dirty="0">
                <a:latin typeface="Times New Roman" panose="02020603050405020304" pitchFamily="18" charset="0"/>
                <a:cs typeface="Times New Roman" panose="02020603050405020304" pitchFamily="18" charset="0"/>
              </a:rPr>
              <a:t>(5) Effective Date</a:t>
            </a:r>
          </a:p>
        </p:txBody>
      </p:sp>
      <p:sp>
        <p:nvSpPr>
          <p:cNvPr id="13" name="TextBox 12"/>
          <p:cNvSpPr txBox="1"/>
          <p:nvPr/>
        </p:nvSpPr>
        <p:spPr>
          <a:xfrm>
            <a:off x="1587502" y="3105784"/>
            <a:ext cx="2438398" cy="276999"/>
          </a:xfrm>
          <a:prstGeom prst="rect">
            <a:avLst/>
          </a:prstGeom>
          <a:solidFill>
            <a:srgbClr val="FFFF00"/>
          </a:solidFill>
          <a:ln w="57150">
            <a:solidFill>
              <a:schemeClr val="tx1"/>
            </a:solidFill>
          </a:ln>
        </p:spPr>
        <p:txBody>
          <a:bodyPr wrap="square" rtlCol="0">
            <a:spAutoFit/>
          </a:bodyPr>
          <a:lstStyle>
            <a:defPPr>
              <a:defRPr lang="en-US"/>
            </a:defPPr>
            <a:lvl1pPr>
              <a:defRPr sz="1400" b="0">
                <a:latin typeface="Calibri" panose="020F0502020204030204" pitchFamily="34" charset="0"/>
              </a:defRPr>
            </a:lvl1pPr>
          </a:lstStyle>
          <a:p>
            <a:r>
              <a:rPr lang="en-US" sz="1200" dirty="0">
                <a:latin typeface="Times New Roman" panose="02020603050405020304" pitchFamily="18" charset="0"/>
                <a:cs typeface="Times New Roman" panose="02020603050405020304" pitchFamily="18" charset="0"/>
              </a:rPr>
              <a:t>(4) Employee ID</a:t>
            </a:r>
          </a:p>
        </p:txBody>
      </p:sp>
      <p:sp>
        <p:nvSpPr>
          <p:cNvPr id="16" name="TextBox 15"/>
          <p:cNvSpPr txBox="1"/>
          <p:nvPr/>
        </p:nvSpPr>
        <p:spPr>
          <a:xfrm>
            <a:off x="6261100" y="3096324"/>
            <a:ext cx="1875264" cy="276999"/>
          </a:xfrm>
          <a:prstGeom prst="rect">
            <a:avLst/>
          </a:prstGeom>
          <a:solidFill>
            <a:srgbClr val="FFFF00"/>
          </a:solid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(18) Comp Rate</a:t>
            </a:r>
          </a:p>
        </p:txBody>
      </p:sp>
      <p:sp>
        <p:nvSpPr>
          <p:cNvPr id="24" name="TextBox 23"/>
          <p:cNvSpPr txBox="1"/>
          <p:nvPr/>
        </p:nvSpPr>
        <p:spPr>
          <a:xfrm>
            <a:off x="6261100" y="3514923"/>
            <a:ext cx="1875264" cy="276999"/>
          </a:xfrm>
          <a:prstGeom prst="rect">
            <a:avLst/>
          </a:prstGeom>
          <a:solidFill>
            <a:srgbClr val="FFFF00"/>
          </a:solidFill>
          <a:ln w="57150">
            <a:solidFill>
              <a:schemeClr val="tx1"/>
            </a:solidFill>
          </a:ln>
        </p:spPr>
        <p:txBody>
          <a:bodyPr wrap="square" rtlCol="0">
            <a:spAutoFit/>
          </a:bodyPr>
          <a:lstStyle/>
          <a:p>
            <a:r>
              <a:rPr lang="en-US" sz="1200" dirty="0">
                <a:latin typeface="Times New Roman" panose="02020603050405020304" pitchFamily="18" charset="0"/>
                <a:cs typeface="Times New Roman" panose="02020603050405020304" pitchFamily="18" charset="0"/>
              </a:rPr>
              <a:t>(20) Position #</a:t>
            </a:r>
          </a:p>
        </p:txBody>
      </p:sp>
      <p:sp>
        <p:nvSpPr>
          <p:cNvPr id="31" name="TextBox 30"/>
          <p:cNvSpPr txBox="1"/>
          <p:nvPr/>
        </p:nvSpPr>
        <p:spPr>
          <a:xfrm>
            <a:off x="4940299" y="1854511"/>
            <a:ext cx="2311402" cy="523220"/>
          </a:xfrm>
          <a:prstGeom prst="rect">
            <a:avLst/>
          </a:prstGeom>
          <a:noFill/>
        </p:spPr>
        <p:txBody>
          <a:bodyPr wrap="square" rtlCol="0">
            <a:spAutoFit/>
          </a:bodyPr>
          <a:lstStyle/>
          <a:p>
            <a:pPr algn="ctr"/>
            <a:r>
              <a:rPr lang="en-US" sz="2800" dirty="0">
                <a:latin typeface="Calibri" panose="020F0502020204030204" pitchFamily="34" charset="0"/>
              </a:rPr>
              <a:t>Hire Form</a:t>
            </a: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503" y="1577470"/>
            <a:ext cx="2133597" cy="538651"/>
          </a:xfrm>
          <a:prstGeom prst="rect">
            <a:avLst/>
          </a:prstGeom>
        </p:spPr>
      </p:pic>
    </p:spTree>
    <p:extLst>
      <p:ext uri="{BB962C8B-B14F-4D97-AF65-F5344CB8AC3E}">
        <p14:creationId xmlns:p14="http://schemas.microsoft.com/office/powerpoint/2010/main" val="421681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0 -4.81481E-6 L 0 0.07778 " pathEditMode="relative" rAng="0" ptsTypes="AA">
                                      <p:cBhvr>
                                        <p:cTn id="6" dur="2000" fill="hold"/>
                                        <p:tgtEl>
                                          <p:spTgt spid="31"/>
                                        </p:tgtEl>
                                        <p:attrNameLst>
                                          <p:attrName>ppt_x</p:attrName>
                                          <p:attrName>ppt_y</p:attrName>
                                        </p:attrNameLst>
                                      </p:cBhvr>
                                      <p:rCtr x="0" y="3889"/>
                                    </p:animMotion>
                                  </p:childTnLst>
                                </p:cTn>
                              </p:par>
                              <p:par>
                                <p:cTn id="7" presetID="63" presetClass="path" presetSubtype="0" accel="50000" decel="50000" fill="hold" nodeType="withEffect">
                                  <p:stCondLst>
                                    <p:cond delay="0"/>
                                  </p:stCondLst>
                                  <p:childTnLst>
                                    <p:animMotion origin="layout" path="M 0.00273 -0.00324 L 0.28229 0.03935 " pathEditMode="relative" rAng="0" ptsTypes="AA">
                                      <p:cBhvr>
                                        <p:cTn id="8" dur="2000" fill="hold"/>
                                        <p:tgtEl>
                                          <p:spTgt spid="32"/>
                                        </p:tgtEl>
                                        <p:attrNameLst>
                                          <p:attrName>ppt_x</p:attrName>
                                          <p:attrName>ppt_y</p:attrName>
                                        </p:attrNameLst>
                                      </p:cBhvr>
                                      <p:rCtr x="13971" y="2130"/>
                                    </p:animMotion>
                                  </p:childTnLst>
                                </p:cTn>
                              </p:par>
                              <p:par>
                                <p:cTn id="9" presetID="63" presetClass="path" presetSubtype="0" accel="50000" decel="50000" fill="hold" grpId="0" nodeType="withEffect">
                                  <p:stCondLst>
                                    <p:cond delay="0"/>
                                  </p:stCondLst>
                                  <p:childTnLst>
                                    <p:animMotion origin="layout" path="M 1.66667E-6 3.33333E-6 L 0.26979 -0.00625 " pathEditMode="relative" rAng="0" ptsTypes="AA">
                                      <p:cBhvr>
                                        <p:cTn id="10" dur="2000" fill="hold"/>
                                        <p:tgtEl>
                                          <p:spTgt spid="13"/>
                                        </p:tgtEl>
                                        <p:attrNameLst>
                                          <p:attrName>ppt_x</p:attrName>
                                          <p:attrName>ppt_y</p:attrName>
                                        </p:attrNameLst>
                                      </p:cBhvr>
                                      <p:rCtr x="13490" y="-324"/>
                                    </p:animMotion>
                                  </p:childTnLst>
                                </p:cTn>
                              </p:par>
                              <p:par>
                                <p:cTn id="11" presetID="42" presetClass="path" presetSubtype="0" accel="50000" decel="50000" fill="hold" grpId="0" nodeType="withEffect">
                                  <p:stCondLst>
                                    <p:cond delay="0"/>
                                  </p:stCondLst>
                                  <p:childTnLst>
                                    <p:animMotion origin="layout" path="M -3.33333E-6 4.81481E-6 L 0.06563 0.08032 " pathEditMode="relative" rAng="0" ptsTypes="AA">
                                      <p:cBhvr>
                                        <p:cTn id="12" dur="2000" fill="hold"/>
                                        <p:tgtEl>
                                          <p:spTgt spid="12"/>
                                        </p:tgtEl>
                                        <p:attrNameLst>
                                          <p:attrName>ppt_x</p:attrName>
                                          <p:attrName>ppt_y</p:attrName>
                                        </p:attrNameLst>
                                      </p:cBhvr>
                                      <p:rCtr x="3281" y="4005"/>
                                    </p:animMotion>
                                  </p:childTnLst>
                                </p:cTn>
                              </p:par>
                              <p:par>
                                <p:cTn id="13" presetID="64" presetClass="path" presetSubtype="0" accel="50000" decel="50000" fill="hold" grpId="0" nodeType="withEffect">
                                  <p:stCondLst>
                                    <p:cond delay="0"/>
                                  </p:stCondLst>
                                  <p:childTnLst>
                                    <p:animMotion origin="layout" path="M 1.66667E-6 3.7037E-7 L 0.26979 -0.07361 " pathEditMode="relative" rAng="0" ptsTypes="AA">
                                      <p:cBhvr>
                                        <p:cTn id="14" dur="2000" fill="hold"/>
                                        <p:tgtEl>
                                          <p:spTgt spid="7"/>
                                        </p:tgtEl>
                                        <p:attrNameLst>
                                          <p:attrName>ppt_x</p:attrName>
                                          <p:attrName>ppt_y</p:attrName>
                                        </p:attrNameLst>
                                      </p:cBhvr>
                                      <p:rCtr x="13490" y="-3681"/>
                                    </p:animMotion>
                                  </p:childTnLst>
                                </p:cTn>
                              </p:par>
                              <p:par>
                                <p:cTn id="15" presetID="42" presetClass="path" presetSubtype="0" accel="50000" decel="50000" fill="hold" grpId="0" nodeType="withEffect">
                                  <p:stCondLst>
                                    <p:cond delay="0"/>
                                  </p:stCondLst>
                                  <p:childTnLst>
                                    <p:animMotion origin="layout" path="M -4.58333E-6 1.11111E-6 L -0.11015 0.19861 " pathEditMode="relative" rAng="0" ptsTypes="AA">
                                      <p:cBhvr>
                                        <p:cTn id="16" dur="2000" fill="hold"/>
                                        <p:tgtEl>
                                          <p:spTgt spid="24"/>
                                        </p:tgtEl>
                                        <p:attrNameLst>
                                          <p:attrName>ppt_x</p:attrName>
                                          <p:attrName>ppt_y</p:attrName>
                                        </p:attrNameLst>
                                      </p:cBhvr>
                                      <p:rCtr x="-5508" y="9931"/>
                                    </p:animMotion>
                                  </p:childTnLst>
                                </p:cTn>
                              </p:par>
                              <p:par>
                                <p:cTn id="17" presetID="42" presetClass="path" presetSubtype="0" accel="50000" decel="50000" fill="hold" grpId="0" nodeType="withEffect">
                                  <p:stCondLst>
                                    <p:cond delay="0"/>
                                  </p:stCondLst>
                                  <p:childTnLst>
                                    <p:animMotion origin="layout" path="M -4.58333E-6 2.22222E-6 L -0.11015 0.34884 " pathEditMode="relative" rAng="0" ptsTypes="AA">
                                      <p:cBhvr>
                                        <p:cTn id="18" dur="2000" fill="hold"/>
                                        <p:tgtEl>
                                          <p:spTgt spid="16"/>
                                        </p:tgtEl>
                                        <p:attrNameLst>
                                          <p:attrName>ppt_x</p:attrName>
                                          <p:attrName>ppt_y</p:attrName>
                                        </p:attrNameLst>
                                      </p:cBhvr>
                                      <p:rCtr x="-5508" y="17431"/>
                                    </p:animMotion>
                                  </p:childTnLst>
                                </p:cTn>
                              </p:par>
                            </p:childTnLst>
                          </p:cTn>
                        </p:par>
                        <p:par>
                          <p:cTn id="19" fill="hold">
                            <p:stCondLst>
                              <p:cond delay="2000"/>
                            </p:stCondLst>
                            <p:childTnLst>
                              <p:par>
                                <p:cTn id="20" presetID="1" presetClass="emph" presetSubtype="2" fill="hold" nodeType="afterEffect">
                                  <p:stCondLst>
                                    <p:cond delay="0"/>
                                  </p:stCondLst>
                                  <p:childTnLst>
                                    <p:animClr clrSpc="rgb" dir="cw">
                                      <p:cBhvr>
                                        <p:cTn id="21" dur="1000" fill="hold"/>
                                        <p:tgtEl>
                                          <p:spTgt spid="13"/>
                                        </p:tgtEl>
                                        <p:attrNameLst>
                                          <p:attrName>fillcolor</p:attrName>
                                        </p:attrNameLst>
                                      </p:cBhvr>
                                      <p:to>
                                        <a:srgbClr val="FFFFFF"/>
                                      </p:to>
                                    </p:animClr>
                                    <p:set>
                                      <p:cBhvr>
                                        <p:cTn id="22" dur="1000" fill="hold"/>
                                        <p:tgtEl>
                                          <p:spTgt spid="13"/>
                                        </p:tgtEl>
                                        <p:attrNameLst>
                                          <p:attrName>fill.type</p:attrName>
                                        </p:attrNameLst>
                                      </p:cBhvr>
                                      <p:to>
                                        <p:strVal val="solid"/>
                                      </p:to>
                                    </p:set>
                                    <p:set>
                                      <p:cBhvr>
                                        <p:cTn id="23" dur="1000" fill="hold"/>
                                        <p:tgtEl>
                                          <p:spTgt spid="13"/>
                                        </p:tgtEl>
                                        <p:attrNameLst>
                                          <p:attrName>fill.on</p:attrName>
                                        </p:attrNameLst>
                                      </p:cBhvr>
                                      <p:to>
                                        <p:strVal val="true"/>
                                      </p:to>
                                    </p:set>
                                  </p:childTnLst>
                                </p:cTn>
                              </p:par>
                              <p:par>
                                <p:cTn id="24" presetID="1" presetClass="emph" presetSubtype="2" fill="hold" nodeType="withEffect">
                                  <p:stCondLst>
                                    <p:cond delay="0"/>
                                  </p:stCondLst>
                                  <p:childTnLst>
                                    <p:animClr clrSpc="rgb" dir="cw">
                                      <p:cBhvr>
                                        <p:cTn id="25" dur="1000" fill="hold"/>
                                        <p:tgtEl>
                                          <p:spTgt spid="12"/>
                                        </p:tgtEl>
                                        <p:attrNameLst>
                                          <p:attrName>fillcolor</p:attrName>
                                        </p:attrNameLst>
                                      </p:cBhvr>
                                      <p:to>
                                        <a:srgbClr val="FFFFFF"/>
                                      </p:to>
                                    </p:animClr>
                                    <p:set>
                                      <p:cBhvr>
                                        <p:cTn id="26" dur="1000" fill="hold"/>
                                        <p:tgtEl>
                                          <p:spTgt spid="12"/>
                                        </p:tgtEl>
                                        <p:attrNameLst>
                                          <p:attrName>fill.type</p:attrName>
                                        </p:attrNameLst>
                                      </p:cBhvr>
                                      <p:to>
                                        <p:strVal val="solid"/>
                                      </p:to>
                                    </p:set>
                                    <p:set>
                                      <p:cBhvr>
                                        <p:cTn id="27" dur="1000" fill="hold"/>
                                        <p:tgtEl>
                                          <p:spTgt spid="12"/>
                                        </p:tgtEl>
                                        <p:attrNameLst>
                                          <p:attrName>fill.on</p:attrName>
                                        </p:attrNameLst>
                                      </p:cBhvr>
                                      <p:to>
                                        <p:strVal val="true"/>
                                      </p:to>
                                    </p:set>
                                  </p:childTnLst>
                                </p:cTn>
                              </p:par>
                              <p:par>
                                <p:cTn id="28" presetID="1" presetClass="emph" presetSubtype="2" fill="hold" nodeType="withEffect">
                                  <p:stCondLst>
                                    <p:cond delay="0"/>
                                  </p:stCondLst>
                                  <p:childTnLst>
                                    <p:animClr clrSpc="rgb" dir="cw">
                                      <p:cBhvr>
                                        <p:cTn id="29" dur="1000" fill="hold"/>
                                        <p:tgtEl>
                                          <p:spTgt spid="16"/>
                                        </p:tgtEl>
                                        <p:attrNameLst>
                                          <p:attrName>fillcolor</p:attrName>
                                        </p:attrNameLst>
                                      </p:cBhvr>
                                      <p:to>
                                        <a:srgbClr val="FFFFFF"/>
                                      </p:to>
                                    </p:animClr>
                                    <p:set>
                                      <p:cBhvr>
                                        <p:cTn id="30" dur="1000" fill="hold"/>
                                        <p:tgtEl>
                                          <p:spTgt spid="16"/>
                                        </p:tgtEl>
                                        <p:attrNameLst>
                                          <p:attrName>fill.type</p:attrName>
                                        </p:attrNameLst>
                                      </p:cBhvr>
                                      <p:to>
                                        <p:strVal val="solid"/>
                                      </p:to>
                                    </p:set>
                                    <p:set>
                                      <p:cBhvr>
                                        <p:cTn id="31" dur="1000" fill="hold"/>
                                        <p:tgtEl>
                                          <p:spTgt spid="16"/>
                                        </p:tgtEl>
                                        <p:attrNameLst>
                                          <p:attrName>fill.on</p:attrName>
                                        </p:attrNameLst>
                                      </p:cBhvr>
                                      <p:to>
                                        <p:strVal val="true"/>
                                      </p:to>
                                    </p:set>
                                  </p:childTnLst>
                                </p:cTn>
                              </p:par>
                              <p:par>
                                <p:cTn id="32" presetID="1" presetClass="emph" presetSubtype="2" fill="hold" nodeType="withEffect">
                                  <p:stCondLst>
                                    <p:cond delay="0"/>
                                  </p:stCondLst>
                                  <p:childTnLst>
                                    <p:animClr clrSpc="rgb" dir="cw">
                                      <p:cBhvr>
                                        <p:cTn id="33" dur="1000" fill="hold"/>
                                        <p:tgtEl>
                                          <p:spTgt spid="24"/>
                                        </p:tgtEl>
                                        <p:attrNameLst>
                                          <p:attrName>fillcolor</p:attrName>
                                        </p:attrNameLst>
                                      </p:cBhvr>
                                      <p:to>
                                        <a:srgbClr val="FFFFFF"/>
                                      </p:to>
                                    </p:animClr>
                                    <p:set>
                                      <p:cBhvr>
                                        <p:cTn id="34" dur="1000" fill="hold"/>
                                        <p:tgtEl>
                                          <p:spTgt spid="24"/>
                                        </p:tgtEl>
                                        <p:attrNameLst>
                                          <p:attrName>fill.type</p:attrName>
                                        </p:attrNameLst>
                                      </p:cBhvr>
                                      <p:to>
                                        <p:strVal val="solid"/>
                                      </p:to>
                                    </p:set>
                                    <p:set>
                                      <p:cBhvr>
                                        <p:cTn id="35" dur="1000" fill="hold"/>
                                        <p:tgtEl>
                                          <p:spTgt spid="24"/>
                                        </p:tgtEl>
                                        <p:attrNameLst>
                                          <p:attrName>fill.on</p:attrName>
                                        </p:attrNameLst>
                                      </p:cBhvr>
                                      <p:to>
                                        <p:strVal val="true"/>
                                      </p:to>
                                    </p:set>
                                  </p:childTnLst>
                                </p:cTn>
                              </p:par>
                              <p:par>
                                <p:cTn id="36" presetID="1" presetClass="emph" presetSubtype="2" fill="hold" nodeType="withEffect">
                                  <p:stCondLst>
                                    <p:cond delay="0"/>
                                  </p:stCondLst>
                                  <p:childTnLst>
                                    <p:animClr clrSpc="rgb" dir="cw">
                                      <p:cBhvr>
                                        <p:cTn id="37" dur="1000" fill="hold"/>
                                        <p:tgtEl>
                                          <p:spTgt spid="7"/>
                                        </p:tgtEl>
                                        <p:attrNameLst>
                                          <p:attrName>fillcolor</p:attrName>
                                        </p:attrNameLst>
                                      </p:cBhvr>
                                      <p:to>
                                        <a:srgbClr val="FFFFFF"/>
                                      </p:to>
                                    </p:animClr>
                                    <p:set>
                                      <p:cBhvr>
                                        <p:cTn id="38" dur="1000" fill="hold"/>
                                        <p:tgtEl>
                                          <p:spTgt spid="7"/>
                                        </p:tgtEl>
                                        <p:attrNameLst>
                                          <p:attrName>fill.type</p:attrName>
                                        </p:attrNameLst>
                                      </p:cBhvr>
                                      <p:to>
                                        <p:strVal val="solid"/>
                                      </p:to>
                                    </p:set>
                                    <p:set>
                                      <p:cBhvr>
                                        <p:cTn id="39" dur="1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6" grpId="0" animBg="1"/>
      <p:bldP spid="24" grpId="0" animBg="1"/>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3962401" y="5438775"/>
            <a:ext cx="6621463" cy="336550"/>
          </a:xfrm>
          <a:prstGeom prst="rect">
            <a:avLst/>
          </a:prstGeom>
          <a:noFill/>
          <a:ln w="9525">
            <a:noFill/>
            <a:miter lim="800000"/>
            <a:headEnd/>
            <a:tailEnd/>
          </a:ln>
        </p:spPr>
        <p:txBody>
          <a:bodyPr vert="horz" wrap="square" lIns="182880" tIns="0" rIns="0" bIns="0" numCol="1" anchor="ctr" anchorCtr="0" compatLnSpc="1">
            <a:prstTxWarp prst="textNoShape">
              <a:avLst/>
            </a:prstTxWarp>
          </a:bodyPr>
          <a:lstStyle>
            <a:lvl1pPr algn="l" rtl="0" eaLnBrk="0" fontAlgn="base" hangingPunct="0">
              <a:spcBef>
                <a:spcPct val="0"/>
              </a:spcBef>
              <a:spcAft>
                <a:spcPct val="0"/>
              </a:spcAft>
              <a:defRPr sz="1900">
                <a:solidFill>
                  <a:schemeClr val="bg1"/>
                </a:solidFill>
                <a:latin typeface="Cambria" pitchFamily="18" charset="0"/>
                <a:ea typeface="+mj-ea"/>
                <a:cs typeface="+mj-cs"/>
              </a:defRPr>
            </a:lvl1pPr>
            <a:lvl2pPr algn="l" rtl="0" eaLnBrk="0" fontAlgn="base" hangingPunct="0">
              <a:spcBef>
                <a:spcPct val="0"/>
              </a:spcBef>
              <a:spcAft>
                <a:spcPct val="0"/>
              </a:spcAft>
              <a:defRPr sz="3200">
                <a:solidFill>
                  <a:schemeClr val="bg1"/>
                </a:solidFill>
                <a:latin typeface="Cambria" pitchFamily="18" charset="0"/>
              </a:defRPr>
            </a:lvl2pPr>
            <a:lvl3pPr algn="l" rtl="0" eaLnBrk="0" fontAlgn="base" hangingPunct="0">
              <a:spcBef>
                <a:spcPct val="0"/>
              </a:spcBef>
              <a:spcAft>
                <a:spcPct val="0"/>
              </a:spcAft>
              <a:defRPr sz="3200">
                <a:solidFill>
                  <a:schemeClr val="bg1"/>
                </a:solidFill>
                <a:latin typeface="Cambria" pitchFamily="18" charset="0"/>
              </a:defRPr>
            </a:lvl3pPr>
            <a:lvl4pPr algn="l" rtl="0" eaLnBrk="0" fontAlgn="base" hangingPunct="0">
              <a:spcBef>
                <a:spcPct val="0"/>
              </a:spcBef>
              <a:spcAft>
                <a:spcPct val="0"/>
              </a:spcAft>
              <a:defRPr sz="3200">
                <a:solidFill>
                  <a:schemeClr val="bg1"/>
                </a:solidFill>
                <a:latin typeface="Cambria" pitchFamily="18" charset="0"/>
              </a:defRPr>
            </a:lvl4pPr>
            <a:lvl5pPr algn="l" rtl="0" eaLnBrk="0" fontAlgn="base" hangingPunct="0">
              <a:spcBef>
                <a:spcPct val="0"/>
              </a:spcBef>
              <a:spcAft>
                <a:spcPct val="0"/>
              </a:spcAft>
              <a:defRPr sz="3200">
                <a:solidFill>
                  <a:schemeClr val="bg1"/>
                </a:solidFill>
                <a:latin typeface="Cambria" pitchFamily="18" charset="0"/>
              </a:defRPr>
            </a:lvl5pPr>
            <a:lvl6pPr marL="457200" algn="l" rtl="0" fontAlgn="base">
              <a:spcBef>
                <a:spcPct val="0"/>
              </a:spcBef>
              <a:spcAft>
                <a:spcPct val="0"/>
              </a:spcAft>
              <a:defRPr sz="3200" b="1">
                <a:solidFill>
                  <a:srgbClr val="5C90A5"/>
                </a:solidFill>
                <a:latin typeface="Arial" charset="0"/>
              </a:defRPr>
            </a:lvl6pPr>
            <a:lvl7pPr marL="914400" algn="l" rtl="0" fontAlgn="base">
              <a:spcBef>
                <a:spcPct val="0"/>
              </a:spcBef>
              <a:spcAft>
                <a:spcPct val="0"/>
              </a:spcAft>
              <a:defRPr sz="3200" b="1">
                <a:solidFill>
                  <a:srgbClr val="5C90A5"/>
                </a:solidFill>
                <a:latin typeface="Arial" charset="0"/>
              </a:defRPr>
            </a:lvl7pPr>
            <a:lvl8pPr marL="1371600" algn="l" rtl="0" fontAlgn="base">
              <a:spcBef>
                <a:spcPct val="0"/>
              </a:spcBef>
              <a:spcAft>
                <a:spcPct val="0"/>
              </a:spcAft>
              <a:defRPr sz="3200" b="1">
                <a:solidFill>
                  <a:srgbClr val="5C90A5"/>
                </a:solidFill>
                <a:latin typeface="Arial" charset="0"/>
              </a:defRPr>
            </a:lvl8pPr>
            <a:lvl9pPr marL="1828800" algn="l" rtl="0" fontAlgn="base">
              <a:spcBef>
                <a:spcPct val="0"/>
              </a:spcBef>
              <a:spcAft>
                <a:spcPct val="0"/>
              </a:spcAft>
              <a:defRPr sz="3200" b="1">
                <a:solidFill>
                  <a:srgbClr val="5C90A5"/>
                </a:solidFill>
                <a:latin typeface="Arial" charset="0"/>
              </a:defRPr>
            </a:lvl9pPr>
          </a:lstStyle>
          <a:p>
            <a:pPr>
              <a:lnSpc>
                <a:spcPct val="150000"/>
              </a:lnSpc>
              <a:spcBef>
                <a:spcPts val="1200"/>
              </a:spcBef>
            </a:pPr>
            <a:endParaRPr lang="en-US" sz="2400" i="1" dirty="0"/>
          </a:p>
        </p:txBody>
      </p:sp>
      <p:sp>
        <p:nvSpPr>
          <p:cNvPr id="7" name="TextBox 6">
            <a:extLst>
              <a:ext uri="{FF2B5EF4-FFF2-40B4-BE49-F238E27FC236}">
                <a16:creationId xmlns:a16="http://schemas.microsoft.com/office/drawing/2014/main" id="{DCDCAFA8-724F-1A26-BD76-8F2A129BE06C}"/>
              </a:ext>
            </a:extLst>
          </p:cNvPr>
          <p:cNvSpPr txBox="1"/>
          <p:nvPr/>
        </p:nvSpPr>
        <p:spPr>
          <a:xfrm>
            <a:off x="1710151" y="2566571"/>
            <a:ext cx="8771697" cy="1569660"/>
          </a:xfrm>
          <a:prstGeom prst="rect">
            <a:avLst/>
          </a:prstGeom>
          <a:noFill/>
        </p:spPr>
        <p:txBody>
          <a:bodyPr wrap="square">
            <a:spAutoFit/>
          </a:bodyPr>
          <a:lstStyle/>
          <a:p>
            <a:pPr algn="ctr"/>
            <a:r>
              <a:rPr lang="en-US" sz="4800" b="1" dirty="0">
                <a:solidFill>
                  <a:schemeClr val="bg1"/>
                </a:solidFill>
                <a:latin typeface="Calibri" panose="020F0502020204030204" pitchFamily="34" charset="0"/>
                <a:cs typeface="Calibri" panose="020F0502020204030204" pitchFamily="34" charset="0"/>
              </a:rPr>
              <a:t>Student Hire eForm:</a:t>
            </a:r>
          </a:p>
          <a:p>
            <a:pPr algn="ctr"/>
            <a:r>
              <a:rPr lang="en-US" sz="4800" dirty="0">
                <a:solidFill>
                  <a:schemeClr val="bg1"/>
                </a:solidFill>
                <a:latin typeface="Calibri" panose="020F0502020204030204" pitchFamily="34" charset="0"/>
                <a:cs typeface="Calibri" panose="020F0502020204030204" pitchFamily="34" charset="0"/>
                <a:hlinkClick r:id="rId2"/>
              </a:rPr>
              <a:t>https://youtu.be/KAmtUe_XgoQ</a:t>
            </a:r>
            <a:r>
              <a:rPr lang="en-US" sz="4800" dirty="0">
                <a:solidFill>
                  <a:schemeClr val="bg1"/>
                </a:solidFill>
                <a:latin typeface="Calibri" panose="020F0502020204030204" pitchFamily="34" charset="0"/>
                <a:cs typeface="Calibri" panose="020F0502020204030204" pitchFamily="34" charset="0"/>
              </a:rPr>
              <a:t> </a:t>
            </a:r>
          </a:p>
        </p:txBody>
      </p:sp>
      <p:sp>
        <p:nvSpPr>
          <p:cNvPr id="9" name="Text Placeholder 8">
            <a:extLst>
              <a:ext uri="{FF2B5EF4-FFF2-40B4-BE49-F238E27FC236}">
                <a16:creationId xmlns:a16="http://schemas.microsoft.com/office/drawing/2014/main" id="{15197D41-C239-2CE8-0DE3-6B4CC48669A1}"/>
              </a:ext>
            </a:extLst>
          </p:cNvPr>
          <p:cNvSpPr>
            <a:spLocks noGrp="1"/>
          </p:cNvSpPr>
          <p:nvPr>
            <p:ph type="body" sz="quarter" idx="10"/>
          </p:nvPr>
        </p:nvSpPr>
        <p:spPr/>
        <p:txBody>
          <a:bodyPr/>
          <a:lstStyle/>
          <a:p>
            <a:r>
              <a:rPr lang="en-US" dirty="0"/>
              <a:t>GT eForms™ Demonstration</a:t>
            </a:r>
          </a:p>
        </p:txBody>
      </p:sp>
    </p:spTree>
    <p:extLst>
      <p:ext uri="{BB962C8B-B14F-4D97-AF65-F5344CB8AC3E}">
        <p14:creationId xmlns:p14="http://schemas.microsoft.com/office/powerpoint/2010/main" val="1891297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descr="People Looking at Laptop Computer">
            <a:extLst>
              <a:ext uri="{FF2B5EF4-FFF2-40B4-BE49-F238E27FC236}">
                <a16:creationId xmlns:a16="http://schemas.microsoft.com/office/drawing/2014/main" id="{F44F2AEF-90FB-44A9-8B19-8D36D0B62E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68" t="9383" r="-13312" b="1503"/>
          <a:stretch/>
        </p:blipFill>
        <p:spPr bwMode="auto">
          <a:xfrm>
            <a:off x="0" y="1434301"/>
            <a:ext cx="7556500" cy="4635500"/>
          </a:xfrm>
          <a:custGeom>
            <a:avLst/>
            <a:gdLst>
              <a:gd name="connsiteX0" fmla="*/ 0 w 4076702"/>
              <a:gd name="connsiteY0" fmla="*/ 0 h 4635500"/>
              <a:gd name="connsiteX1" fmla="*/ 3939562 w 4076702"/>
              <a:gd name="connsiteY1" fmla="*/ 0 h 4635500"/>
              <a:gd name="connsiteX2" fmla="*/ 4076702 w 4076702"/>
              <a:gd name="connsiteY2" fmla="*/ 137140 h 4635500"/>
              <a:gd name="connsiteX3" fmla="*/ 4076702 w 4076702"/>
              <a:gd name="connsiteY3" fmla="*/ 4498360 h 4635500"/>
              <a:gd name="connsiteX4" fmla="*/ 3939562 w 4076702"/>
              <a:gd name="connsiteY4" fmla="*/ 4635500 h 4635500"/>
              <a:gd name="connsiteX5" fmla="*/ 0 w 4076702"/>
              <a:gd name="connsiteY5" fmla="*/ 4635500 h 46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6702" h="4635500">
                <a:moveTo>
                  <a:pt x="0" y="0"/>
                </a:moveTo>
                <a:lnTo>
                  <a:pt x="3939562" y="0"/>
                </a:lnTo>
                <a:cubicBezTo>
                  <a:pt x="4015302" y="0"/>
                  <a:pt x="4076702" y="61400"/>
                  <a:pt x="4076702" y="137140"/>
                </a:cubicBezTo>
                <a:lnTo>
                  <a:pt x="4076702" y="4498360"/>
                </a:lnTo>
                <a:cubicBezTo>
                  <a:pt x="4076702" y="4574100"/>
                  <a:pt x="4015302" y="4635500"/>
                  <a:pt x="3939562" y="4635500"/>
                </a:cubicBezTo>
                <a:lnTo>
                  <a:pt x="0" y="4635500"/>
                </a:lnTo>
                <a:close/>
              </a:path>
            </a:pathLst>
          </a:custGeom>
          <a:noFill/>
          <a:extLst>
            <a:ext uri="{909E8E84-426E-40DD-AFC4-6F175D3DCCD1}">
              <a14:hiddenFill xmlns:a14="http://schemas.microsoft.com/office/drawing/2010/main">
                <a:solidFill>
                  <a:srgbClr val="FFFFFF"/>
                </a:solidFill>
              </a14:hiddenFill>
            </a:ext>
          </a:extLst>
        </p:spPr>
      </p:pic>
      <p:graphicFrame>
        <p:nvGraphicFramePr>
          <p:cNvPr id="9" name="Object 8" hidden="1">
            <a:extLst>
              <a:ext uri="{FF2B5EF4-FFF2-40B4-BE49-F238E27FC236}">
                <a16:creationId xmlns:a16="http://schemas.microsoft.com/office/drawing/2014/main" id="{7D480EED-F8C2-4AD8-AB71-6711229B13B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9" name="Object 8" hidden="1">
                        <a:extLst>
                          <a:ext uri="{FF2B5EF4-FFF2-40B4-BE49-F238E27FC236}">
                            <a16:creationId xmlns:a16="http://schemas.microsoft.com/office/drawing/2014/main" id="{7D480EED-F8C2-4AD8-AB71-6711229B13B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1" name="Rectangle: Top Corners Rounded 20">
            <a:extLst>
              <a:ext uri="{FF2B5EF4-FFF2-40B4-BE49-F238E27FC236}">
                <a16:creationId xmlns:a16="http://schemas.microsoft.com/office/drawing/2014/main" id="{EC1FFF83-3782-477A-857D-87223791AA5B}"/>
              </a:ext>
            </a:extLst>
          </p:cNvPr>
          <p:cNvSpPr/>
          <p:nvPr/>
        </p:nvSpPr>
        <p:spPr>
          <a:xfrm rot="5400000" flipH="1">
            <a:off x="1460499" y="-26200"/>
            <a:ext cx="4635500" cy="7556501"/>
          </a:xfrm>
          <a:prstGeom prst="round2SameRect">
            <a:avLst>
              <a:gd name="adj1" fmla="val 3364"/>
              <a:gd name="adj2" fmla="val 0"/>
            </a:avLst>
          </a:prstGeom>
          <a:gradFill flip="none" rotWithShape="1">
            <a:gsLst>
              <a:gs pos="0">
                <a:schemeClr val="accent1">
                  <a:alpha val="97000"/>
                </a:schemeClr>
              </a:gs>
              <a:gs pos="100000">
                <a:schemeClr val="accent1">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Calibri" panose="020F0502020204030204" pitchFamily="34" charset="0"/>
              <a:cs typeface="Calibri" panose="020F0502020204030204" pitchFamily="34" charset="0"/>
              <a:sym typeface="Calibri" panose="020F0502020204030204" pitchFamily="34" charset="0"/>
            </a:endParaRPr>
          </a:p>
        </p:txBody>
      </p:sp>
      <p:sp>
        <p:nvSpPr>
          <p:cNvPr id="65" name="Rectangle 64">
            <a:extLst>
              <a:ext uri="{FF2B5EF4-FFF2-40B4-BE49-F238E27FC236}">
                <a16:creationId xmlns:a16="http://schemas.microsoft.com/office/drawing/2014/main" id="{BD7D6173-73CA-448D-8932-432330BC8612}"/>
              </a:ext>
            </a:extLst>
          </p:cNvPr>
          <p:cNvSpPr/>
          <p:nvPr/>
        </p:nvSpPr>
        <p:spPr>
          <a:xfrm>
            <a:off x="8603226" y="1733499"/>
            <a:ext cx="3588774" cy="3586567"/>
          </a:xfrm>
          <a:prstGeom prst="rect">
            <a:avLst/>
          </a:prstGeom>
          <a:gradFill flip="none" rotWithShape="1">
            <a:gsLst>
              <a:gs pos="0">
                <a:schemeClr val="bg1">
                  <a:lumMod val="95000"/>
                  <a:alpha val="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Calibri" panose="020F0502020204030204" pitchFamily="34" charset="0"/>
              <a:cs typeface="Calibri" panose="020F0502020204030204" pitchFamily="34" charset="0"/>
              <a:sym typeface="Calibri" panose="020F0502020204030204" pitchFamily="34" charset="0"/>
            </a:endParaRPr>
          </a:p>
        </p:txBody>
      </p:sp>
      <p:sp>
        <p:nvSpPr>
          <p:cNvPr id="16" name="TextBox 15">
            <a:extLst>
              <a:ext uri="{FF2B5EF4-FFF2-40B4-BE49-F238E27FC236}">
                <a16:creationId xmlns:a16="http://schemas.microsoft.com/office/drawing/2014/main" id="{F2187A27-EDB2-48E2-852E-47EC24B26A84}"/>
              </a:ext>
            </a:extLst>
          </p:cNvPr>
          <p:cNvSpPr txBox="1"/>
          <p:nvPr/>
        </p:nvSpPr>
        <p:spPr>
          <a:xfrm>
            <a:off x="91545" y="361434"/>
            <a:ext cx="7708000" cy="584775"/>
          </a:xfrm>
          <a:prstGeom prst="rect">
            <a:avLst/>
          </a:prstGeom>
          <a:noFill/>
        </p:spPr>
        <p:txBody>
          <a:bodyPr wrap="square">
            <a:spAutoFit/>
          </a:bodyPr>
          <a:lstStyle/>
          <a:p>
            <a:pPr algn="ctr"/>
            <a:r>
              <a:rPr lang="en-GB" sz="3200" b="1">
                <a:latin typeface="Calibri" panose="020F0502020204030204" pitchFamily="34" charset="0"/>
                <a:cs typeface="Calibri" panose="020F0502020204030204" pitchFamily="34" charset="0"/>
                <a:sym typeface="Calibri" panose="020F0502020204030204" pitchFamily="34" charset="0"/>
              </a:rPr>
              <a:t>GT </a:t>
            </a:r>
            <a:r>
              <a:rPr lang="en-GB" sz="3200" b="1" err="1">
                <a:latin typeface="Calibri" panose="020F0502020204030204" pitchFamily="34" charset="0"/>
                <a:cs typeface="Calibri" panose="020F0502020204030204" pitchFamily="34" charset="0"/>
                <a:sym typeface="Calibri" panose="020F0502020204030204" pitchFamily="34" charset="0"/>
              </a:rPr>
              <a:t>eForms</a:t>
            </a:r>
            <a:r>
              <a:rPr lang="en-GB" sz="3200" b="1">
                <a:latin typeface="Calibri" panose="020F0502020204030204" pitchFamily="34" charset="0"/>
                <a:cs typeface="Calibri" panose="020F0502020204030204" pitchFamily="34" charset="0"/>
                <a:sym typeface="Calibri" panose="020F0502020204030204" pitchFamily="34" charset="0"/>
              </a:rPr>
              <a:t>™ – Unparalleled Automation</a:t>
            </a:r>
            <a:endParaRPr lang="en-ID" sz="3200" b="1">
              <a:latin typeface="Calibri" panose="020F0502020204030204" pitchFamily="34" charset="0"/>
              <a:cs typeface="Calibri" panose="020F0502020204030204" pitchFamily="34" charset="0"/>
              <a:sym typeface="Calibri" panose="020F0502020204030204" pitchFamily="34" charset="0"/>
            </a:endParaRPr>
          </a:p>
        </p:txBody>
      </p:sp>
      <p:grpSp>
        <p:nvGrpSpPr>
          <p:cNvPr id="17" name="Group 16">
            <a:extLst>
              <a:ext uri="{FF2B5EF4-FFF2-40B4-BE49-F238E27FC236}">
                <a16:creationId xmlns:a16="http://schemas.microsoft.com/office/drawing/2014/main" id="{9817F114-D381-4374-ABA3-8DC57D04AE02}"/>
              </a:ext>
            </a:extLst>
          </p:cNvPr>
          <p:cNvGrpSpPr/>
          <p:nvPr/>
        </p:nvGrpSpPr>
        <p:grpSpPr>
          <a:xfrm>
            <a:off x="2912021" y="1094427"/>
            <a:ext cx="1231228" cy="0"/>
            <a:chOff x="3662680" y="1257300"/>
            <a:chExt cx="2639060" cy="0"/>
          </a:xfrm>
        </p:grpSpPr>
        <p:cxnSp>
          <p:nvCxnSpPr>
            <p:cNvPr id="18" name="Straight Connector 17">
              <a:extLst>
                <a:ext uri="{FF2B5EF4-FFF2-40B4-BE49-F238E27FC236}">
                  <a16:creationId xmlns:a16="http://schemas.microsoft.com/office/drawing/2014/main" id="{B5BA36A1-0BB9-47B7-BF61-85BCF7564F3C}"/>
                </a:ext>
              </a:extLst>
            </p:cNvPr>
            <p:cNvCxnSpPr/>
            <p:nvPr/>
          </p:nvCxnSpPr>
          <p:spPr>
            <a:xfrm>
              <a:off x="3662680" y="1257300"/>
              <a:ext cx="1557777"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826C93-2A54-47F6-9C87-A9763D0D970E}"/>
                </a:ext>
              </a:extLst>
            </p:cNvPr>
            <p:cNvCxnSpPr>
              <a:cxnSpLocks/>
            </p:cNvCxnSpPr>
            <p:nvPr/>
          </p:nvCxnSpPr>
          <p:spPr>
            <a:xfrm>
              <a:off x="5302262" y="1257300"/>
              <a:ext cx="594787" cy="0"/>
            </a:xfrm>
            <a:prstGeom prst="line">
              <a:avLst/>
            </a:prstGeom>
            <a:ln w="50800">
              <a:solidFill>
                <a:srgbClr val="A3B89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5A605D-92D3-4183-9FB8-D25B3D5D13D1}"/>
                </a:ext>
              </a:extLst>
            </p:cNvPr>
            <p:cNvCxnSpPr>
              <a:cxnSpLocks/>
            </p:cNvCxnSpPr>
            <p:nvPr/>
          </p:nvCxnSpPr>
          <p:spPr>
            <a:xfrm>
              <a:off x="5978855" y="1257300"/>
              <a:ext cx="322885"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2" name="Rectangle: Rounded Corners 21">
            <a:extLst>
              <a:ext uri="{FF2B5EF4-FFF2-40B4-BE49-F238E27FC236}">
                <a16:creationId xmlns:a16="http://schemas.microsoft.com/office/drawing/2014/main" id="{4B4485BE-09A5-4446-9E5F-BDF5FE295D11}"/>
              </a:ext>
            </a:extLst>
          </p:cNvPr>
          <p:cNvSpPr/>
          <p:nvPr/>
        </p:nvSpPr>
        <p:spPr>
          <a:xfrm>
            <a:off x="6161152" y="1599400"/>
            <a:ext cx="2665000" cy="4315623"/>
          </a:xfrm>
          <a:prstGeom prst="roundRect">
            <a:avLst>
              <a:gd name="adj" fmla="val 3015"/>
            </a:avLst>
          </a:prstGeom>
          <a:solidFill>
            <a:srgbClr val="A3B899"/>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a:latin typeface="Calibri" panose="020F0502020204030204" pitchFamily="34" charset="0"/>
              <a:cs typeface="Calibri" panose="020F0502020204030204" pitchFamily="34" charset="0"/>
              <a:sym typeface="Calibri" panose="020F0502020204030204" pitchFamily="34" charset="0"/>
            </a:endParaRPr>
          </a:p>
        </p:txBody>
      </p:sp>
      <p:grpSp>
        <p:nvGrpSpPr>
          <p:cNvPr id="57" name="Group 56">
            <a:extLst>
              <a:ext uri="{FF2B5EF4-FFF2-40B4-BE49-F238E27FC236}">
                <a16:creationId xmlns:a16="http://schemas.microsoft.com/office/drawing/2014/main" id="{C724521D-8326-43D1-88D1-51EB12512153}"/>
              </a:ext>
            </a:extLst>
          </p:cNvPr>
          <p:cNvGrpSpPr/>
          <p:nvPr/>
        </p:nvGrpSpPr>
        <p:grpSpPr>
          <a:xfrm>
            <a:off x="6247590" y="1613755"/>
            <a:ext cx="2492124" cy="4296893"/>
            <a:chOff x="6404226" y="2028837"/>
            <a:chExt cx="2492124" cy="4105487"/>
          </a:xfrm>
        </p:grpSpPr>
        <p:sp>
          <p:nvSpPr>
            <p:cNvPr id="52" name="TextBox 51">
              <a:extLst>
                <a:ext uri="{FF2B5EF4-FFF2-40B4-BE49-F238E27FC236}">
                  <a16:creationId xmlns:a16="http://schemas.microsoft.com/office/drawing/2014/main" id="{EC150BD8-FC6B-4AD1-815C-0B64D0B2CFAE}"/>
                </a:ext>
              </a:extLst>
            </p:cNvPr>
            <p:cNvSpPr txBox="1"/>
            <p:nvPr/>
          </p:nvSpPr>
          <p:spPr>
            <a:xfrm>
              <a:off x="6404226" y="2028837"/>
              <a:ext cx="2492124" cy="882200"/>
            </a:xfrm>
            <a:prstGeom prst="rect">
              <a:avLst/>
            </a:prstGeom>
            <a:noFill/>
          </p:spPr>
          <p:txBody>
            <a:bodyPr wrap="square">
              <a:spAutoFit/>
            </a:bodyPr>
            <a:lstStyle/>
            <a:p>
              <a:pPr algn="ctr"/>
              <a:r>
                <a:rPr lang="en-GB" b="1">
                  <a:solidFill>
                    <a:srgbClr val="4D5C4E"/>
                  </a:solidFill>
                  <a:latin typeface="Calibri" panose="020F0502020204030204" pitchFamily="34" charset="0"/>
                  <a:cs typeface="Calibri" panose="020F0502020204030204" pitchFamily="34" charset="0"/>
                  <a:sym typeface="Calibri" panose="020F0502020204030204" pitchFamily="34" charset="0"/>
                </a:rPr>
                <a:t>Build Configuration-based Custom Fluid Solutions </a:t>
              </a:r>
            </a:p>
          </p:txBody>
        </p:sp>
        <p:sp>
          <p:nvSpPr>
            <p:cNvPr id="56" name="TextBox 55">
              <a:extLst>
                <a:ext uri="{FF2B5EF4-FFF2-40B4-BE49-F238E27FC236}">
                  <a16:creationId xmlns:a16="http://schemas.microsoft.com/office/drawing/2014/main" id="{D8500D72-E87B-46B4-8064-06920BF95CFC}"/>
                </a:ext>
              </a:extLst>
            </p:cNvPr>
            <p:cNvSpPr txBox="1"/>
            <p:nvPr/>
          </p:nvSpPr>
          <p:spPr>
            <a:xfrm>
              <a:off x="6406529" y="2899592"/>
              <a:ext cx="2487519" cy="3234732"/>
            </a:xfrm>
            <a:prstGeom prst="rect">
              <a:avLst/>
            </a:prstGeom>
            <a:noFill/>
          </p:spPr>
          <p:txBody>
            <a:bodyPr wrap="square">
              <a:spAutoFit/>
            </a:bodyPr>
            <a:lstStyle/>
            <a:p>
              <a:pPr algn="ctr">
                <a:spcAft>
                  <a:spcPts val="800"/>
                </a:spcAft>
              </a:pPr>
              <a:r>
                <a:rPr lang="en-GB" sz="14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Calibri" panose="020F0502020204030204" pitchFamily="34" charset="0"/>
                </a:rPr>
                <a:t>Configuration-based Form creation</a:t>
              </a:r>
            </a:p>
            <a:p>
              <a:pPr algn="ctr">
                <a:spcAft>
                  <a:spcPts val="800"/>
                </a:spcAft>
              </a:pPr>
              <a:r>
                <a:rPr lang="en-GB" sz="14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Calibri" panose="020F0502020204030204" pitchFamily="34" charset="0"/>
                </a:rPr>
                <a:t>Pre-Population</a:t>
              </a:r>
            </a:p>
            <a:p>
              <a:pPr algn="ctr">
                <a:spcAft>
                  <a:spcPts val="800"/>
                </a:spcAft>
              </a:pPr>
              <a:r>
                <a:rPr lang="en-GB" sz="14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Calibri" panose="020F0502020204030204" pitchFamily="34" charset="0"/>
                </a:rPr>
                <a:t>Conditional form behavior</a:t>
              </a:r>
            </a:p>
            <a:p>
              <a:pPr algn="ctr">
                <a:spcAft>
                  <a:spcPts val="800"/>
                </a:spcAft>
              </a:pPr>
              <a:r>
                <a:rPr lang="en-GB" sz="14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Calibri" panose="020F0502020204030204" pitchFamily="34" charset="0"/>
                </a:rPr>
                <a:t>Restricted valid values</a:t>
              </a:r>
            </a:p>
            <a:p>
              <a:pPr algn="ctr">
                <a:spcAft>
                  <a:spcPts val="800"/>
                </a:spcAft>
              </a:pPr>
              <a:r>
                <a:rPr lang="en-GB" sz="14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Calibri" panose="020F0502020204030204" pitchFamily="34" charset="0"/>
                </a:rPr>
                <a:t>Bulk actions</a:t>
              </a:r>
            </a:p>
            <a:p>
              <a:pPr algn="ctr">
                <a:spcAft>
                  <a:spcPts val="800"/>
                </a:spcAft>
              </a:pPr>
              <a:r>
                <a:rPr lang="en-GB" sz="14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Calibri" panose="020F0502020204030204" pitchFamily="34" charset="0"/>
                </a:rPr>
                <a:t>Attachment management</a:t>
              </a:r>
            </a:p>
            <a:p>
              <a:pPr algn="ctr">
                <a:spcAft>
                  <a:spcPts val="800"/>
                </a:spcAft>
              </a:pPr>
              <a:r>
                <a:rPr lang="en-GB" sz="14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Calibri" panose="020F0502020204030204" pitchFamily="34" charset="0"/>
                </a:rPr>
                <a:t>Configurable routing</a:t>
              </a:r>
            </a:p>
            <a:p>
              <a:pPr algn="ctr">
                <a:spcAft>
                  <a:spcPts val="800"/>
                </a:spcAft>
              </a:pPr>
              <a:r>
                <a:rPr lang="en-GB" sz="14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Calibri" panose="020F0502020204030204" pitchFamily="34" charset="0"/>
                </a:rPr>
                <a:t>Full PeopleSoft security</a:t>
              </a:r>
            </a:p>
            <a:p>
              <a:pPr algn="ctr">
                <a:spcAft>
                  <a:spcPts val="800"/>
                </a:spcAft>
              </a:pPr>
              <a:r>
                <a:rPr lang="en-GB" sz="14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Calibri" panose="020F0502020204030204" pitchFamily="34" charset="0"/>
                </a:rPr>
                <a:t>Edits &amp; validations</a:t>
              </a:r>
            </a:p>
            <a:p>
              <a:pPr algn="ctr">
                <a:spcAft>
                  <a:spcPts val="800"/>
                </a:spcAft>
              </a:pPr>
              <a:r>
                <a:rPr lang="en-GB" sz="14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Calibri" panose="020F0502020204030204" pitchFamily="34" charset="0"/>
                </a:rPr>
                <a:t>Reporting &amp; analytics</a:t>
              </a:r>
              <a:endParaRPr lang="en-GB" sz="12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Calibri" panose="020F0502020204030204" pitchFamily="34" charset="0"/>
              </a:endParaRPr>
            </a:p>
          </p:txBody>
        </p:sp>
      </p:grpSp>
      <p:sp>
        <p:nvSpPr>
          <p:cNvPr id="63" name="TextBox 62">
            <a:extLst>
              <a:ext uri="{FF2B5EF4-FFF2-40B4-BE49-F238E27FC236}">
                <a16:creationId xmlns:a16="http://schemas.microsoft.com/office/drawing/2014/main" id="{0EC3E0C5-A5EE-4E92-A2F8-07F160847CB8}"/>
              </a:ext>
            </a:extLst>
          </p:cNvPr>
          <p:cNvSpPr txBox="1"/>
          <p:nvPr/>
        </p:nvSpPr>
        <p:spPr>
          <a:xfrm>
            <a:off x="8978291" y="1887898"/>
            <a:ext cx="2838644" cy="369332"/>
          </a:xfrm>
          <a:prstGeom prst="rect">
            <a:avLst/>
          </a:prstGeom>
          <a:noFill/>
        </p:spPr>
        <p:txBody>
          <a:bodyPr wrap="square" anchor="ctr">
            <a:spAutoFit/>
          </a:bodyPr>
          <a:lstStyle/>
          <a:p>
            <a:r>
              <a:rPr lang="en-GB" b="1">
                <a:latin typeface="Calibri" panose="020F0502020204030204" pitchFamily="34" charset="0"/>
                <a:cs typeface="Calibri" panose="020F0502020204030204" pitchFamily="34" charset="0"/>
                <a:sym typeface="Calibri" panose="020F0502020204030204" pitchFamily="34" charset="0"/>
              </a:rPr>
              <a:t>Transformative Results</a:t>
            </a:r>
          </a:p>
        </p:txBody>
      </p:sp>
      <p:grpSp>
        <p:nvGrpSpPr>
          <p:cNvPr id="68" name="Group 67">
            <a:extLst>
              <a:ext uri="{FF2B5EF4-FFF2-40B4-BE49-F238E27FC236}">
                <a16:creationId xmlns:a16="http://schemas.microsoft.com/office/drawing/2014/main" id="{72FAA590-FE27-4626-9808-3A435ADA0A0E}"/>
              </a:ext>
            </a:extLst>
          </p:cNvPr>
          <p:cNvGrpSpPr/>
          <p:nvPr/>
        </p:nvGrpSpPr>
        <p:grpSpPr>
          <a:xfrm>
            <a:off x="9022569" y="2293669"/>
            <a:ext cx="3169433" cy="640079"/>
            <a:chOff x="9497466" y="2273559"/>
            <a:chExt cx="2694536" cy="428737"/>
          </a:xfrm>
          <a:solidFill>
            <a:srgbClr val="4D5C4E"/>
          </a:solidFill>
        </p:grpSpPr>
        <p:sp>
          <p:nvSpPr>
            <p:cNvPr id="66" name="Rectangle: Top Corners Rounded 65">
              <a:extLst>
                <a:ext uri="{FF2B5EF4-FFF2-40B4-BE49-F238E27FC236}">
                  <a16:creationId xmlns:a16="http://schemas.microsoft.com/office/drawing/2014/main" id="{33C2F2F1-4818-4B34-B7FB-F2803D214E5A}"/>
                </a:ext>
              </a:extLst>
            </p:cNvPr>
            <p:cNvSpPr/>
            <p:nvPr/>
          </p:nvSpPr>
          <p:spPr>
            <a:xfrm rot="16200000">
              <a:off x="10630365" y="1140660"/>
              <a:ext cx="428737" cy="2694536"/>
            </a:xfrm>
            <a:prstGeom prst="round2SameRect">
              <a:avLst>
                <a:gd name="adj1" fmla="val 8334"/>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latin typeface="Calibri" panose="020F0502020204030204" pitchFamily="34" charset="0"/>
                <a:cs typeface="Calibri" panose="020F0502020204030204" pitchFamily="34" charset="0"/>
                <a:sym typeface="Calibri" panose="020F0502020204030204" pitchFamily="34" charset="0"/>
              </a:endParaRPr>
            </a:p>
          </p:txBody>
        </p:sp>
        <p:sp>
          <p:nvSpPr>
            <p:cNvPr id="67" name="TextBox 66">
              <a:extLst>
                <a:ext uri="{FF2B5EF4-FFF2-40B4-BE49-F238E27FC236}">
                  <a16:creationId xmlns:a16="http://schemas.microsoft.com/office/drawing/2014/main" id="{7D6C1B2C-AD63-46BE-8287-67487B1F8A9F}"/>
                </a:ext>
              </a:extLst>
            </p:cNvPr>
            <p:cNvSpPr txBox="1"/>
            <p:nvPr/>
          </p:nvSpPr>
          <p:spPr>
            <a:xfrm>
              <a:off x="9838677" y="2395285"/>
              <a:ext cx="2265686" cy="206155"/>
            </a:xfrm>
            <a:prstGeom prst="rect">
              <a:avLst/>
            </a:prstGeom>
            <a:grpFill/>
          </p:spPr>
          <p:txBody>
            <a:bodyPr wrap="square" anchor="ctr">
              <a:spAutoFit/>
            </a:bodyPr>
            <a:lstStyle/>
            <a:p>
              <a:pPr>
                <a:spcAft>
                  <a:spcPts val="800"/>
                </a:spcAft>
              </a:pPr>
              <a:r>
                <a:rPr lang="en-GB" sz="14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Calibri" panose="020F0502020204030204" pitchFamily="34" charset="0"/>
                </a:rPr>
                <a:t>700% Efficiency Increase</a:t>
              </a:r>
            </a:p>
          </p:txBody>
        </p:sp>
      </p:grpSp>
      <p:grpSp>
        <p:nvGrpSpPr>
          <p:cNvPr id="69" name="Group 68">
            <a:extLst>
              <a:ext uri="{FF2B5EF4-FFF2-40B4-BE49-F238E27FC236}">
                <a16:creationId xmlns:a16="http://schemas.microsoft.com/office/drawing/2014/main" id="{23C532D9-7496-4F75-A260-7BB8A3DE63BA}"/>
              </a:ext>
            </a:extLst>
          </p:cNvPr>
          <p:cNvGrpSpPr/>
          <p:nvPr/>
        </p:nvGrpSpPr>
        <p:grpSpPr>
          <a:xfrm>
            <a:off x="9022569" y="2967072"/>
            <a:ext cx="3169433" cy="636886"/>
            <a:chOff x="9497466" y="2419829"/>
            <a:chExt cx="2694536" cy="428737"/>
          </a:xfrm>
        </p:grpSpPr>
        <p:sp>
          <p:nvSpPr>
            <p:cNvPr id="70" name="Rectangle: Top Corners Rounded 69">
              <a:extLst>
                <a:ext uri="{FF2B5EF4-FFF2-40B4-BE49-F238E27FC236}">
                  <a16:creationId xmlns:a16="http://schemas.microsoft.com/office/drawing/2014/main" id="{3358AFEA-2277-48F8-919D-8AB96396D7AB}"/>
                </a:ext>
              </a:extLst>
            </p:cNvPr>
            <p:cNvSpPr/>
            <p:nvPr/>
          </p:nvSpPr>
          <p:spPr>
            <a:xfrm rot="16200000">
              <a:off x="10630365" y="1286930"/>
              <a:ext cx="428737" cy="2694536"/>
            </a:xfrm>
            <a:prstGeom prst="round2SameRect">
              <a:avLst>
                <a:gd name="adj1" fmla="val 833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latin typeface="Calibri" panose="020F0502020204030204" pitchFamily="34" charset="0"/>
                <a:cs typeface="Calibri" panose="020F0502020204030204" pitchFamily="34" charset="0"/>
                <a:sym typeface="Calibri" panose="020F0502020204030204" pitchFamily="34" charset="0"/>
              </a:endParaRPr>
            </a:p>
          </p:txBody>
        </p:sp>
        <p:sp>
          <p:nvSpPr>
            <p:cNvPr id="71" name="TextBox 70">
              <a:extLst>
                <a:ext uri="{FF2B5EF4-FFF2-40B4-BE49-F238E27FC236}">
                  <a16:creationId xmlns:a16="http://schemas.microsoft.com/office/drawing/2014/main" id="{BF12AB8F-4854-4158-BE35-47AB81E3A20A}"/>
                </a:ext>
              </a:extLst>
            </p:cNvPr>
            <p:cNvSpPr txBox="1"/>
            <p:nvPr/>
          </p:nvSpPr>
          <p:spPr>
            <a:xfrm>
              <a:off x="9838678" y="2458089"/>
              <a:ext cx="2265686" cy="352220"/>
            </a:xfrm>
            <a:prstGeom prst="rect">
              <a:avLst/>
            </a:prstGeom>
            <a:noFill/>
          </p:spPr>
          <p:txBody>
            <a:bodyPr wrap="square" anchor="ctr">
              <a:spAutoFit/>
            </a:bodyPr>
            <a:lstStyle/>
            <a:p>
              <a:pPr>
                <a:spcAft>
                  <a:spcPts val="800"/>
                </a:spcAft>
              </a:pPr>
              <a:r>
                <a:rPr lang="en-GB" sz="14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Calibri" panose="020F0502020204030204" pitchFamily="34" charset="0"/>
                </a:rPr>
                <a:t>Turnaround reduced from 5 days to 30 minutes</a:t>
              </a:r>
            </a:p>
          </p:txBody>
        </p:sp>
      </p:grpSp>
      <p:grpSp>
        <p:nvGrpSpPr>
          <p:cNvPr id="72" name="Group 71">
            <a:extLst>
              <a:ext uri="{FF2B5EF4-FFF2-40B4-BE49-F238E27FC236}">
                <a16:creationId xmlns:a16="http://schemas.microsoft.com/office/drawing/2014/main" id="{FE05ABAC-DE92-4A75-A913-6DB3FD4EDF60}"/>
              </a:ext>
            </a:extLst>
          </p:cNvPr>
          <p:cNvGrpSpPr/>
          <p:nvPr/>
        </p:nvGrpSpPr>
        <p:grpSpPr>
          <a:xfrm>
            <a:off x="9022569" y="3625782"/>
            <a:ext cx="3169433" cy="640080"/>
            <a:chOff x="9497466" y="2419829"/>
            <a:chExt cx="2694536" cy="428737"/>
          </a:xfrm>
          <a:solidFill>
            <a:srgbClr val="4D5C4E"/>
          </a:solidFill>
        </p:grpSpPr>
        <p:sp>
          <p:nvSpPr>
            <p:cNvPr id="73" name="Rectangle: Top Corners Rounded 72">
              <a:extLst>
                <a:ext uri="{FF2B5EF4-FFF2-40B4-BE49-F238E27FC236}">
                  <a16:creationId xmlns:a16="http://schemas.microsoft.com/office/drawing/2014/main" id="{BAA37237-92F7-43CD-AA07-0187A1D919DC}"/>
                </a:ext>
              </a:extLst>
            </p:cNvPr>
            <p:cNvSpPr/>
            <p:nvPr/>
          </p:nvSpPr>
          <p:spPr>
            <a:xfrm rot="16200000">
              <a:off x="10630365" y="1286930"/>
              <a:ext cx="428737" cy="2694536"/>
            </a:xfrm>
            <a:prstGeom prst="round2SameRect">
              <a:avLst>
                <a:gd name="adj1" fmla="val 8334"/>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latin typeface="Calibri" panose="020F0502020204030204" pitchFamily="34" charset="0"/>
                <a:cs typeface="Calibri" panose="020F0502020204030204" pitchFamily="34" charset="0"/>
                <a:sym typeface="Calibri" panose="020F0502020204030204" pitchFamily="34" charset="0"/>
              </a:endParaRPr>
            </a:p>
          </p:txBody>
        </p:sp>
        <p:sp>
          <p:nvSpPr>
            <p:cNvPr id="74" name="TextBox 73">
              <a:extLst>
                <a:ext uri="{FF2B5EF4-FFF2-40B4-BE49-F238E27FC236}">
                  <a16:creationId xmlns:a16="http://schemas.microsoft.com/office/drawing/2014/main" id="{9C147806-7C7E-43FF-8A32-284FE0981F59}"/>
                </a:ext>
              </a:extLst>
            </p:cNvPr>
            <p:cNvSpPr txBox="1"/>
            <p:nvPr/>
          </p:nvSpPr>
          <p:spPr>
            <a:xfrm>
              <a:off x="9838678" y="2461964"/>
              <a:ext cx="2265686" cy="350462"/>
            </a:xfrm>
            <a:prstGeom prst="rect">
              <a:avLst/>
            </a:prstGeom>
            <a:grpFill/>
          </p:spPr>
          <p:txBody>
            <a:bodyPr wrap="square" anchor="ctr">
              <a:spAutoFit/>
            </a:bodyPr>
            <a:lstStyle/>
            <a:p>
              <a:pPr>
                <a:spcAft>
                  <a:spcPts val="800"/>
                </a:spcAft>
              </a:pPr>
              <a:r>
                <a:rPr lang="en-GB" sz="14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Calibri" panose="020F0502020204030204" pitchFamily="34" charset="0"/>
                </a:rPr>
                <a:t>Reduced manual intervention &amp; errors to less than 1%</a:t>
              </a:r>
            </a:p>
          </p:txBody>
        </p:sp>
      </p:grpSp>
      <p:grpSp>
        <p:nvGrpSpPr>
          <p:cNvPr id="75" name="Group 74">
            <a:extLst>
              <a:ext uri="{FF2B5EF4-FFF2-40B4-BE49-F238E27FC236}">
                <a16:creationId xmlns:a16="http://schemas.microsoft.com/office/drawing/2014/main" id="{807454E4-380E-48F7-A762-9A5A9EAF7670}"/>
              </a:ext>
            </a:extLst>
          </p:cNvPr>
          <p:cNvGrpSpPr/>
          <p:nvPr/>
        </p:nvGrpSpPr>
        <p:grpSpPr>
          <a:xfrm>
            <a:off x="9022567" y="4293092"/>
            <a:ext cx="3169433" cy="636886"/>
            <a:chOff x="9497466" y="2419829"/>
            <a:chExt cx="2694536" cy="428737"/>
          </a:xfrm>
        </p:grpSpPr>
        <p:sp>
          <p:nvSpPr>
            <p:cNvPr id="76" name="Rectangle: Top Corners Rounded 75">
              <a:extLst>
                <a:ext uri="{FF2B5EF4-FFF2-40B4-BE49-F238E27FC236}">
                  <a16:creationId xmlns:a16="http://schemas.microsoft.com/office/drawing/2014/main" id="{B984D2BF-3102-47E7-920D-98371B2CD3DE}"/>
                </a:ext>
              </a:extLst>
            </p:cNvPr>
            <p:cNvSpPr/>
            <p:nvPr/>
          </p:nvSpPr>
          <p:spPr>
            <a:xfrm rot="16200000">
              <a:off x="10630365" y="1286930"/>
              <a:ext cx="428737" cy="2694536"/>
            </a:xfrm>
            <a:prstGeom prst="round2SameRect">
              <a:avLst>
                <a:gd name="adj1" fmla="val 833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latin typeface="Calibri" panose="020F0502020204030204" pitchFamily="34" charset="0"/>
                <a:cs typeface="Calibri" panose="020F0502020204030204" pitchFamily="34" charset="0"/>
                <a:sym typeface="Calibri" panose="020F0502020204030204" pitchFamily="34" charset="0"/>
              </a:endParaRPr>
            </a:p>
          </p:txBody>
        </p:sp>
        <p:sp>
          <p:nvSpPr>
            <p:cNvPr id="77" name="TextBox 76">
              <a:extLst>
                <a:ext uri="{FF2B5EF4-FFF2-40B4-BE49-F238E27FC236}">
                  <a16:creationId xmlns:a16="http://schemas.microsoft.com/office/drawing/2014/main" id="{C52A3A78-71CE-4BEF-803E-3CE03087F0D8}"/>
                </a:ext>
              </a:extLst>
            </p:cNvPr>
            <p:cNvSpPr txBox="1"/>
            <p:nvPr/>
          </p:nvSpPr>
          <p:spPr>
            <a:xfrm>
              <a:off x="9838678" y="2458089"/>
              <a:ext cx="2265686" cy="352220"/>
            </a:xfrm>
            <a:prstGeom prst="rect">
              <a:avLst/>
            </a:prstGeom>
            <a:noFill/>
          </p:spPr>
          <p:txBody>
            <a:bodyPr wrap="square" anchor="ctr">
              <a:spAutoFit/>
            </a:bodyPr>
            <a:lstStyle/>
            <a:p>
              <a:pPr>
                <a:spcAft>
                  <a:spcPts val="800"/>
                </a:spcAft>
              </a:pPr>
              <a:r>
                <a:rPr lang="en-GB" sz="14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Calibri" panose="020F0502020204030204" pitchFamily="34" charset="0"/>
                </a:rPr>
                <a:t>Saved over 90% of time for new employee onboarding</a:t>
              </a:r>
            </a:p>
          </p:txBody>
        </p:sp>
      </p:grpSp>
      <p:grpSp>
        <p:nvGrpSpPr>
          <p:cNvPr id="78" name="Group 77">
            <a:extLst>
              <a:ext uri="{FF2B5EF4-FFF2-40B4-BE49-F238E27FC236}">
                <a16:creationId xmlns:a16="http://schemas.microsoft.com/office/drawing/2014/main" id="{20D50E94-D31B-4541-B519-2B047310CD98}"/>
              </a:ext>
            </a:extLst>
          </p:cNvPr>
          <p:cNvGrpSpPr/>
          <p:nvPr/>
        </p:nvGrpSpPr>
        <p:grpSpPr>
          <a:xfrm>
            <a:off x="9022569" y="4971538"/>
            <a:ext cx="3169433" cy="640080"/>
            <a:chOff x="9497466" y="2419829"/>
            <a:chExt cx="2694536" cy="428737"/>
          </a:xfrm>
          <a:solidFill>
            <a:srgbClr val="4D5C4E"/>
          </a:solidFill>
        </p:grpSpPr>
        <p:sp>
          <p:nvSpPr>
            <p:cNvPr id="79" name="Rectangle: Top Corners Rounded 78">
              <a:extLst>
                <a:ext uri="{FF2B5EF4-FFF2-40B4-BE49-F238E27FC236}">
                  <a16:creationId xmlns:a16="http://schemas.microsoft.com/office/drawing/2014/main" id="{49E39A72-1D12-4AAE-A530-B25667473F23}"/>
                </a:ext>
              </a:extLst>
            </p:cNvPr>
            <p:cNvSpPr/>
            <p:nvPr/>
          </p:nvSpPr>
          <p:spPr>
            <a:xfrm rot="16200000">
              <a:off x="10630365" y="1286930"/>
              <a:ext cx="428737" cy="2694536"/>
            </a:xfrm>
            <a:prstGeom prst="round2SameRect">
              <a:avLst>
                <a:gd name="adj1" fmla="val 8334"/>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latin typeface="Calibri" panose="020F0502020204030204" pitchFamily="34" charset="0"/>
                <a:cs typeface="Calibri" panose="020F0502020204030204" pitchFamily="34" charset="0"/>
                <a:sym typeface="Calibri" panose="020F0502020204030204" pitchFamily="34" charset="0"/>
              </a:endParaRPr>
            </a:p>
          </p:txBody>
        </p:sp>
        <p:sp>
          <p:nvSpPr>
            <p:cNvPr id="80" name="TextBox 79">
              <a:extLst>
                <a:ext uri="{FF2B5EF4-FFF2-40B4-BE49-F238E27FC236}">
                  <a16:creationId xmlns:a16="http://schemas.microsoft.com/office/drawing/2014/main" id="{3921974D-ACB7-4554-8E35-3387DD0091CF}"/>
                </a:ext>
              </a:extLst>
            </p:cNvPr>
            <p:cNvSpPr txBox="1"/>
            <p:nvPr/>
          </p:nvSpPr>
          <p:spPr>
            <a:xfrm>
              <a:off x="9838678" y="2458966"/>
              <a:ext cx="2265686" cy="350462"/>
            </a:xfrm>
            <a:prstGeom prst="rect">
              <a:avLst/>
            </a:prstGeom>
            <a:grpFill/>
          </p:spPr>
          <p:txBody>
            <a:bodyPr wrap="square" anchor="ctr">
              <a:spAutoFit/>
            </a:bodyPr>
            <a:lstStyle/>
            <a:p>
              <a:pPr>
                <a:spcAft>
                  <a:spcPts val="800"/>
                </a:spcAft>
              </a:pPr>
              <a:r>
                <a:rPr lang="en-GB" sz="140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Calibri" panose="020F0502020204030204" pitchFamily="34" charset="0"/>
                </a:rPr>
                <a:t>Direct year-on-year ROI over $300,000</a:t>
              </a:r>
            </a:p>
          </p:txBody>
        </p:sp>
      </p:grpSp>
      <p:cxnSp>
        <p:nvCxnSpPr>
          <p:cNvPr id="83" name="Straight Connector 82">
            <a:extLst>
              <a:ext uri="{FF2B5EF4-FFF2-40B4-BE49-F238E27FC236}">
                <a16:creationId xmlns:a16="http://schemas.microsoft.com/office/drawing/2014/main" id="{9BE10D05-68F6-4EBF-B0D8-80B6B4EF3BAA}"/>
              </a:ext>
            </a:extLst>
          </p:cNvPr>
          <p:cNvCxnSpPr>
            <a:cxnSpLocks/>
          </p:cNvCxnSpPr>
          <p:nvPr/>
        </p:nvCxnSpPr>
        <p:spPr>
          <a:xfrm>
            <a:off x="6401024" y="3344391"/>
            <a:ext cx="21852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AE39961-568E-439C-9487-C2E88E2961E1}"/>
              </a:ext>
            </a:extLst>
          </p:cNvPr>
          <p:cNvCxnSpPr>
            <a:cxnSpLocks/>
          </p:cNvCxnSpPr>
          <p:nvPr/>
        </p:nvCxnSpPr>
        <p:spPr>
          <a:xfrm>
            <a:off x="6401024" y="3060365"/>
            <a:ext cx="21852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43B8E1-3161-44DC-8373-9A6B83905AA5}"/>
              </a:ext>
            </a:extLst>
          </p:cNvPr>
          <p:cNvCxnSpPr>
            <a:cxnSpLocks/>
          </p:cNvCxnSpPr>
          <p:nvPr/>
        </p:nvCxnSpPr>
        <p:spPr>
          <a:xfrm>
            <a:off x="6401024" y="3989370"/>
            <a:ext cx="21852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4028F79-B64B-4BB4-8F22-808DEC6B717D}"/>
              </a:ext>
            </a:extLst>
          </p:cNvPr>
          <p:cNvCxnSpPr>
            <a:cxnSpLocks/>
          </p:cNvCxnSpPr>
          <p:nvPr/>
        </p:nvCxnSpPr>
        <p:spPr>
          <a:xfrm>
            <a:off x="6401024" y="4305192"/>
            <a:ext cx="21852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F4EEEDC-36AE-4DAD-ADD5-6A05DD4FACA0}"/>
              </a:ext>
            </a:extLst>
          </p:cNvPr>
          <p:cNvCxnSpPr>
            <a:cxnSpLocks/>
          </p:cNvCxnSpPr>
          <p:nvPr/>
        </p:nvCxnSpPr>
        <p:spPr>
          <a:xfrm>
            <a:off x="6401024" y="4628479"/>
            <a:ext cx="21852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A7E87D8D-6FDF-4347-8B41-409518E3C179}"/>
              </a:ext>
            </a:extLst>
          </p:cNvPr>
          <p:cNvGrpSpPr>
            <a:grpSpLocks noChangeAspect="1"/>
          </p:cNvGrpSpPr>
          <p:nvPr/>
        </p:nvGrpSpPr>
        <p:grpSpPr>
          <a:xfrm>
            <a:off x="100878" y="1555435"/>
            <a:ext cx="2312801" cy="1645920"/>
            <a:chOff x="521902" y="2051531"/>
            <a:chExt cx="3802448" cy="2706036"/>
          </a:xfrm>
          <a:effectLst>
            <a:outerShdw blurRad="190500" sx="102000" sy="102000" algn="ctr" rotWithShape="0">
              <a:prstClr val="black">
                <a:alpha val="10000"/>
              </a:prstClr>
            </a:outerShdw>
          </a:effectLst>
        </p:grpSpPr>
        <p:pic>
          <p:nvPicPr>
            <p:cNvPr id="50" name="Picture 49" descr="Graphical user interface&#10;&#10;Description automatically generated">
              <a:extLst>
                <a:ext uri="{FF2B5EF4-FFF2-40B4-BE49-F238E27FC236}">
                  <a16:creationId xmlns:a16="http://schemas.microsoft.com/office/drawing/2014/main" id="{9E591D89-DBB6-46B9-8966-DEADFFD244AA}"/>
                </a:ext>
              </a:extLst>
            </p:cNvPr>
            <p:cNvPicPr>
              <a:picLocks noChangeAspect="1"/>
            </p:cNvPicPr>
            <p:nvPr/>
          </p:nvPicPr>
          <p:blipFill>
            <a:blip r:embed="rId7"/>
            <a:stretch>
              <a:fillRect/>
            </a:stretch>
          </p:blipFill>
          <p:spPr>
            <a:xfrm>
              <a:off x="926714" y="2285737"/>
              <a:ext cx="2992824" cy="2237626"/>
            </a:xfrm>
            <a:prstGeom prst="rect">
              <a:avLst/>
            </a:prstGeom>
          </p:spPr>
        </p:pic>
        <p:pic>
          <p:nvPicPr>
            <p:cNvPr id="51" name="Picture 50">
              <a:extLst>
                <a:ext uri="{FF2B5EF4-FFF2-40B4-BE49-F238E27FC236}">
                  <a16:creationId xmlns:a16="http://schemas.microsoft.com/office/drawing/2014/main" id="{AF626C80-D61C-4D3A-A817-AEDFC5258A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070108" y="1503325"/>
              <a:ext cx="2706036" cy="3802448"/>
            </a:xfrm>
            <a:prstGeom prst="rect">
              <a:avLst/>
            </a:prstGeom>
          </p:spPr>
        </p:pic>
      </p:grpSp>
      <p:grpSp>
        <p:nvGrpSpPr>
          <p:cNvPr id="53" name="Group 52">
            <a:extLst>
              <a:ext uri="{FF2B5EF4-FFF2-40B4-BE49-F238E27FC236}">
                <a16:creationId xmlns:a16="http://schemas.microsoft.com/office/drawing/2014/main" id="{BAA3F325-A8BE-4774-BC01-E09FD079EBB6}"/>
              </a:ext>
            </a:extLst>
          </p:cNvPr>
          <p:cNvGrpSpPr>
            <a:grpSpLocks noChangeAspect="1"/>
          </p:cNvGrpSpPr>
          <p:nvPr/>
        </p:nvGrpSpPr>
        <p:grpSpPr>
          <a:xfrm>
            <a:off x="267790" y="3514191"/>
            <a:ext cx="2312800" cy="1645920"/>
            <a:chOff x="4261025" y="5045104"/>
            <a:chExt cx="3802444" cy="2706036"/>
          </a:xfrm>
          <a:effectLst>
            <a:outerShdw blurRad="190500" sx="102000" sy="102000" algn="ctr" rotWithShape="0">
              <a:prstClr val="black">
                <a:alpha val="10000"/>
              </a:prstClr>
            </a:outerShdw>
          </a:effectLst>
        </p:grpSpPr>
        <p:pic>
          <p:nvPicPr>
            <p:cNvPr id="54" name="Picture 53" descr="Table&#10;&#10;Description automatically generated">
              <a:extLst>
                <a:ext uri="{FF2B5EF4-FFF2-40B4-BE49-F238E27FC236}">
                  <a16:creationId xmlns:a16="http://schemas.microsoft.com/office/drawing/2014/main" id="{58A4158A-68D8-480F-9C57-6CD4EA547CE3}"/>
                </a:ext>
              </a:extLst>
            </p:cNvPr>
            <p:cNvPicPr>
              <a:picLocks noChangeAspect="1"/>
            </p:cNvPicPr>
            <p:nvPr/>
          </p:nvPicPr>
          <p:blipFill>
            <a:blip r:embed="rId9"/>
            <a:stretch>
              <a:fillRect/>
            </a:stretch>
          </p:blipFill>
          <p:spPr>
            <a:xfrm>
              <a:off x="4651610" y="5265144"/>
              <a:ext cx="3021274" cy="2265956"/>
            </a:xfrm>
            <a:prstGeom prst="rect">
              <a:avLst/>
            </a:prstGeom>
          </p:spPr>
        </p:pic>
        <p:pic>
          <p:nvPicPr>
            <p:cNvPr id="55" name="Picture 54">
              <a:extLst>
                <a:ext uri="{FF2B5EF4-FFF2-40B4-BE49-F238E27FC236}">
                  <a16:creationId xmlns:a16="http://schemas.microsoft.com/office/drawing/2014/main" id="{7EEAA7E1-A8A4-44ED-9587-1C6323D816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4809229" y="4496900"/>
              <a:ext cx="2706036" cy="3802444"/>
            </a:xfrm>
            <a:prstGeom prst="rect">
              <a:avLst/>
            </a:prstGeom>
          </p:spPr>
        </p:pic>
      </p:grpSp>
      <p:grpSp>
        <p:nvGrpSpPr>
          <p:cNvPr id="58" name="Group 57">
            <a:extLst>
              <a:ext uri="{FF2B5EF4-FFF2-40B4-BE49-F238E27FC236}">
                <a16:creationId xmlns:a16="http://schemas.microsoft.com/office/drawing/2014/main" id="{92C4CCBF-34A9-4FA2-90F0-3E0FE0BDA146}"/>
              </a:ext>
            </a:extLst>
          </p:cNvPr>
          <p:cNvGrpSpPr>
            <a:grpSpLocks noChangeAspect="1"/>
          </p:cNvGrpSpPr>
          <p:nvPr/>
        </p:nvGrpSpPr>
        <p:grpSpPr>
          <a:xfrm>
            <a:off x="1740985" y="2163625"/>
            <a:ext cx="2312800" cy="1645920"/>
            <a:chOff x="4261025" y="2051531"/>
            <a:chExt cx="3802444" cy="2706036"/>
          </a:xfrm>
          <a:effectLst>
            <a:outerShdw blurRad="190500" sx="102000" sy="102000" algn="ctr" rotWithShape="0">
              <a:prstClr val="black">
                <a:alpha val="10000"/>
              </a:prstClr>
            </a:outerShdw>
          </a:effectLst>
        </p:grpSpPr>
        <p:pic>
          <p:nvPicPr>
            <p:cNvPr id="59" name="Picture 58">
              <a:extLst>
                <a:ext uri="{FF2B5EF4-FFF2-40B4-BE49-F238E27FC236}">
                  <a16:creationId xmlns:a16="http://schemas.microsoft.com/office/drawing/2014/main" id="{AF53100A-3502-4370-9C0D-07F6E07850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4809229" y="1503327"/>
              <a:ext cx="2706036" cy="3802444"/>
            </a:xfrm>
            <a:prstGeom prst="rect">
              <a:avLst/>
            </a:prstGeom>
          </p:spPr>
        </p:pic>
        <p:pic>
          <p:nvPicPr>
            <p:cNvPr id="60" name="Picture 59" descr="Graphical user interface, text, application, email&#10;&#10;Description automatically generated">
              <a:extLst>
                <a:ext uri="{FF2B5EF4-FFF2-40B4-BE49-F238E27FC236}">
                  <a16:creationId xmlns:a16="http://schemas.microsoft.com/office/drawing/2014/main" id="{C65546D2-4A9E-423F-8E90-29154264952F}"/>
                </a:ext>
              </a:extLst>
            </p:cNvPr>
            <p:cNvPicPr>
              <a:picLocks noChangeAspect="1"/>
            </p:cNvPicPr>
            <p:nvPr/>
          </p:nvPicPr>
          <p:blipFill>
            <a:blip r:embed="rId11"/>
            <a:stretch>
              <a:fillRect/>
            </a:stretch>
          </p:blipFill>
          <p:spPr>
            <a:xfrm>
              <a:off x="4665833" y="2282238"/>
              <a:ext cx="2992828" cy="2244622"/>
            </a:xfrm>
            <a:prstGeom prst="rect">
              <a:avLst/>
            </a:prstGeom>
          </p:spPr>
        </p:pic>
      </p:grpSp>
      <p:grpSp>
        <p:nvGrpSpPr>
          <p:cNvPr id="61" name="Group 60">
            <a:extLst>
              <a:ext uri="{FF2B5EF4-FFF2-40B4-BE49-F238E27FC236}">
                <a16:creationId xmlns:a16="http://schemas.microsoft.com/office/drawing/2014/main" id="{5BF24291-B122-40DF-A611-7F392481B723}"/>
              </a:ext>
            </a:extLst>
          </p:cNvPr>
          <p:cNvGrpSpPr>
            <a:grpSpLocks noChangeAspect="1"/>
          </p:cNvGrpSpPr>
          <p:nvPr/>
        </p:nvGrpSpPr>
        <p:grpSpPr>
          <a:xfrm>
            <a:off x="2032669" y="4115279"/>
            <a:ext cx="2312802" cy="1645920"/>
            <a:chOff x="4279149" y="4979133"/>
            <a:chExt cx="3802448" cy="2706036"/>
          </a:xfrm>
          <a:effectLst>
            <a:outerShdw blurRad="190500" sx="102000" sy="102000" algn="ctr" rotWithShape="0">
              <a:prstClr val="black">
                <a:alpha val="10000"/>
              </a:prstClr>
            </a:outerShdw>
          </a:effectLst>
        </p:grpSpPr>
        <p:pic>
          <p:nvPicPr>
            <p:cNvPr id="62" name="Picture 61" descr="Graphical user interface, text, application, website&#10;&#10;Description automatically generated">
              <a:extLst>
                <a:ext uri="{FF2B5EF4-FFF2-40B4-BE49-F238E27FC236}">
                  <a16:creationId xmlns:a16="http://schemas.microsoft.com/office/drawing/2014/main" id="{A091F319-047B-4775-BF73-3BBB1BD4A1B1}"/>
                </a:ext>
              </a:extLst>
            </p:cNvPr>
            <p:cNvPicPr>
              <a:picLocks noChangeAspect="1"/>
            </p:cNvPicPr>
            <p:nvPr/>
          </p:nvPicPr>
          <p:blipFill rotWithShape="1">
            <a:blip r:embed="rId12"/>
            <a:srcRect t="6758"/>
            <a:stretch/>
          </p:blipFill>
          <p:spPr>
            <a:xfrm>
              <a:off x="4669738" y="5203936"/>
              <a:ext cx="3021270" cy="2172248"/>
            </a:xfrm>
            <a:prstGeom prst="rect">
              <a:avLst/>
            </a:prstGeom>
          </p:spPr>
        </p:pic>
        <p:pic>
          <p:nvPicPr>
            <p:cNvPr id="64" name="Picture 63">
              <a:extLst>
                <a:ext uri="{FF2B5EF4-FFF2-40B4-BE49-F238E27FC236}">
                  <a16:creationId xmlns:a16="http://schemas.microsoft.com/office/drawing/2014/main" id="{1A821160-E720-4FD8-AC1E-2CA567908A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827355" y="4430927"/>
              <a:ext cx="2706036" cy="3802448"/>
            </a:xfrm>
            <a:prstGeom prst="rect">
              <a:avLst/>
            </a:prstGeom>
          </p:spPr>
        </p:pic>
      </p:grpSp>
      <p:grpSp>
        <p:nvGrpSpPr>
          <p:cNvPr id="81" name="Group 80">
            <a:extLst>
              <a:ext uri="{FF2B5EF4-FFF2-40B4-BE49-F238E27FC236}">
                <a16:creationId xmlns:a16="http://schemas.microsoft.com/office/drawing/2014/main" id="{A0A29C09-2EC2-4316-845A-DAD18E5AD235}"/>
              </a:ext>
            </a:extLst>
          </p:cNvPr>
          <p:cNvGrpSpPr>
            <a:grpSpLocks noChangeAspect="1"/>
          </p:cNvGrpSpPr>
          <p:nvPr/>
        </p:nvGrpSpPr>
        <p:grpSpPr>
          <a:xfrm>
            <a:off x="3377040" y="1586700"/>
            <a:ext cx="2312802" cy="1645920"/>
            <a:chOff x="7874860" y="1342458"/>
            <a:chExt cx="3355115" cy="2387689"/>
          </a:xfrm>
          <a:effectLst>
            <a:outerShdw blurRad="190500" sx="102000" sy="102000" algn="ctr" rotWithShape="0">
              <a:prstClr val="black">
                <a:alpha val="10000"/>
              </a:prstClr>
            </a:outerShdw>
          </a:effectLst>
        </p:grpSpPr>
        <p:sp>
          <p:nvSpPr>
            <p:cNvPr id="82" name="Rectangle 81">
              <a:extLst>
                <a:ext uri="{FF2B5EF4-FFF2-40B4-BE49-F238E27FC236}">
                  <a16:creationId xmlns:a16="http://schemas.microsoft.com/office/drawing/2014/main" id="{92D1E210-7210-40CE-BF3A-61205129633F}"/>
                </a:ext>
              </a:extLst>
            </p:cNvPr>
            <p:cNvSpPr/>
            <p:nvPr/>
          </p:nvSpPr>
          <p:spPr>
            <a:xfrm>
              <a:off x="8140390" y="1492250"/>
              <a:ext cx="2844858" cy="204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84" name="Group 83">
              <a:extLst>
                <a:ext uri="{FF2B5EF4-FFF2-40B4-BE49-F238E27FC236}">
                  <a16:creationId xmlns:a16="http://schemas.microsoft.com/office/drawing/2014/main" id="{68FA3F03-1A2E-4514-B639-0F9C797748D8}"/>
                </a:ext>
              </a:extLst>
            </p:cNvPr>
            <p:cNvGrpSpPr/>
            <p:nvPr/>
          </p:nvGrpSpPr>
          <p:grpSpPr>
            <a:xfrm>
              <a:off x="7874860" y="1342458"/>
              <a:ext cx="3355115" cy="2387689"/>
              <a:chOff x="8323275" y="2051531"/>
              <a:chExt cx="3802448" cy="2706036"/>
            </a:xfrm>
          </p:grpSpPr>
          <p:pic>
            <p:nvPicPr>
              <p:cNvPr id="89" name="Picture 88" descr="Graphical user interface, text, application&#10;&#10;Description automatically generated">
                <a:extLst>
                  <a:ext uri="{FF2B5EF4-FFF2-40B4-BE49-F238E27FC236}">
                    <a16:creationId xmlns:a16="http://schemas.microsoft.com/office/drawing/2014/main" id="{C96A6650-CF89-407F-B779-54AAA8CB0773}"/>
                  </a:ext>
                </a:extLst>
              </p:cNvPr>
              <p:cNvPicPr>
                <a:picLocks noChangeAspect="1"/>
              </p:cNvPicPr>
              <p:nvPr/>
            </p:nvPicPr>
            <p:blipFill>
              <a:blip r:embed="rId13"/>
              <a:stretch>
                <a:fillRect/>
              </a:stretch>
            </p:blipFill>
            <p:spPr>
              <a:xfrm>
                <a:off x="8733248" y="2472389"/>
                <a:ext cx="2982502" cy="1864320"/>
              </a:xfrm>
              <a:prstGeom prst="rect">
                <a:avLst/>
              </a:prstGeom>
            </p:spPr>
          </p:pic>
          <p:pic>
            <p:nvPicPr>
              <p:cNvPr id="90" name="Picture 89">
                <a:extLst>
                  <a:ext uri="{FF2B5EF4-FFF2-40B4-BE49-F238E27FC236}">
                    <a16:creationId xmlns:a16="http://schemas.microsoft.com/office/drawing/2014/main" id="{9EA49CBB-8B78-4DEB-9128-8F6FD3DE9B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8871481" y="1503325"/>
                <a:ext cx="2706036" cy="3802448"/>
              </a:xfrm>
              <a:prstGeom prst="rect">
                <a:avLst/>
              </a:prstGeom>
            </p:spPr>
          </p:pic>
        </p:grpSp>
      </p:grpSp>
      <p:grpSp>
        <p:nvGrpSpPr>
          <p:cNvPr id="91" name="Group 90">
            <a:extLst>
              <a:ext uri="{FF2B5EF4-FFF2-40B4-BE49-F238E27FC236}">
                <a16:creationId xmlns:a16="http://schemas.microsoft.com/office/drawing/2014/main" id="{DD7CB90A-F12E-429F-9A37-C2E7F6658AAD}"/>
              </a:ext>
            </a:extLst>
          </p:cNvPr>
          <p:cNvGrpSpPr>
            <a:grpSpLocks noChangeAspect="1"/>
          </p:cNvGrpSpPr>
          <p:nvPr/>
        </p:nvGrpSpPr>
        <p:grpSpPr>
          <a:xfrm>
            <a:off x="3769421" y="3514191"/>
            <a:ext cx="2312800" cy="1645920"/>
            <a:chOff x="8389556" y="4979133"/>
            <a:chExt cx="3802444" cy="2706036"/>
          </a:xfrm>
          <a:effectLst>
            <a:outerShdw blurRad="190500" sx="102000" sy="102000" algn="ctr" rotWithShape="0">
              <a:prstClr val="black">
                <a:alpha val="10000"/>
              </a:prstClr>
            </a:outerShdw>
          </a:effectLst>
        </p:grpSpPr>
        <p:pic>
          <p:nvPicPr>
            <p:cNvPr id="98" name="Content Placeholder 3" descr="Graphical user interface, text, application, email&#10;&#10;Description automatically generated">
              <a:extLst>
                <a:ext uri="{FF2B5EF4-FFF2-40B4-BE49-F238E27FC236}">
                  <a16:creationId xmlns:a16="http://schemas.microsoft.com/office/drawing/2014/main" id="{8920764F-D2D3-44A2-B724-31032A4D3D05}"/>
                </a:ext>
              </a:extLst>
            </p:cNvPr>
            <p:cNvPicPr>
              <a:picLocks noChangeAspect="1"/>
            </p:cNvPicPr>
            <p:nvPr/>
          </p:nvPicPr>
          <p:blipFill>
            <a:blip r:embed="rId14"/>
            <a:stretch>
              <a:fillRect/>
            </a:stretch>
          </p:blipFill>
          <p:spPr>
            <a:xfrm>
              <a:off x="8781718" y="5199173"/>
              <a:ext cx="3018120" cy="2265958"/>
            </a:xfrm>
            <a:prstGeom prst="rect">
              <a:avLst/>
            </a:prstGeom>
          </p:spPr>
        </p:pic>
        <p:pic>
          <p:nvPicPr>
            <p:cNvPr id="99" name="Picture 98">
              <a:extLst>
                <a:ext uri="{FF2B5EF4-FFF2-40B4-BE49-F238E27FC236}">
                  <a16:creationId xmlns:a16="http://schemas.microsoft.com/office/drawing/2014/main" id="{4B55FECD-056A-4236-8D20-1B3622BCFD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8937760" y="4430929"/>
              <a:ext cx="2706036" cy="3802444"/>
            </a:xfrm>
            <a:prstGeom prst="rect">
              <a:avLst/>
            </a:prstGeom>
          </p:spPr>
        </p:pic>
      </p:grpSp>
      <p:cxnSp>
        <p:nvCxnSpPr>
          <p:cNvPr id="103" name="Straight Connector 102">
            <a:extLst>
              <a:ext uri="{FF2B5EF4-FFF2-40B4-BE49-F238E27FC236}">
                <a16:creationId xmlns:a16="http://schemas.microsoft.com/office/drawing/2014/main" id="{859B6C08-F9C1-46F4-A4FC-85F38B41D03E}"/>
              </a:ext>
            </a:extLst>
          </p:cNvPr>
          <p:cNvCxnSpPr>
            <a:cxnSpLocks/>
          </p:cNvCxnSpPr>
          <p:nvPr/>
        </p:nvCxnSpPr>
        <p:spPr>
          <a:xfrm>
            <a:off x="6401024" y="3680281"/>
            <a:ext cx="21852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2C5D6BA-B1DD-468C-95A3-ACB791346885}"/>
              </a:ext>
            </a:extLst>
          </p:cNvPr>
          <p:cNvCxnSpPr>
            <a:cxnSpLocks/>
          </p:cNvCxnSpPr>
          <p:nvPr/>
        </p:nvCxnSpPr>
        <p:spPr>
          <a:xfrm>
            <a:off x="6401024" y="4935863"/>
            <a:ext cx="21852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F4BDFC4-CFB1-4F4A-94F3-B2768A13DFAE}"/>
              </a:ext>
            </a:extLst>
          </p:cNvPr>
          <p:cNvCxnSpPr>
            <a:cxnSpLocks/>
          </p:cNvCxnSpPr>
          <p:nvPr/>
        </p:nvCxnSpPr>
        <p:spPr>
          <a:xfrm>
            <a:off x="6401024" y="5245170"/>
            <a:ext cx="21852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7CF65C6-3294-4C7D-8604-787D0A46D0E1}"/>
              </a:ext>
            </a:extLst>
          </p:cNvPr>
          <p:cNvCxnSpPr>
            <a:cxnSpLocks/>
          </p:cNvCxnSpPr>
          <p:nvPr/>
        </p:nvCxnSpPr>
        <p:spPr>
          <a:xfrm>
            <a:off x="6401024" y="5572555"/>
            <a:ext cx="21852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E8B18A3-1015-4C4D-8C9D-C8A1C6C07E00}"/>
              </a:ext>
            </a:extLst>
          </p:cNvPr>
          <p:cNvSpPr txBox="1"/>
          <p:nvPr/>
        </p:nvSpPr>
        <p:spPr>
          <a:xfrm>
            <a:off x="9071392" y="5060744"/>
            <a:ext cx="372248" cy="461665"/>
          </a:xfrm>
          <a:prstGeom prst="rect">
            <a:avLst/>
          </a:prstGeom>
          <a:noFill/>
        </p:spPr>
        <p:txBody>
          <a:bodyPr wrap="square" rtlCol="0">
            <a:spAutoFit/>
          </a:bodyPr>
          <a:lstStyle/>
          <a:p>
            <a:pPr algn="ctr"/>
            <a:r>
              <a:rPr lang="en-US" sz="2400" b="1">
                <a:solidFill>
                  <a:srgbClr val="DDE6D5"/>
                </a:solidFill>
              </a:rPr>
              <a:t>$</a:t>
            </a:r>
          </a:p>
        </p:txBody>
      </p:sp>
      <p:pic>
        <p:nvPicPr>
          <p:cNvPr id="112" name="Graphic 111">
            <a:extLst>
              <a:ext uri="{FF2B5EF4-FFF2-40B4-BE49-F238E27FC236}">
                <a16:creationId xmlns:a16="http://schemas.microsoft.com/office/drawing/2014/main" id="{DEF10C3E-8767-4049-8078-91C060E0141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49331" y="2537085"/>
            <a:ext cx="231714" cy="231712"/>
          </a:xfrm>
          <a:prstGeom prst="rect">
            <a:avLst/>
          </a:prstGeom>
        </p:spPr>
      </p:pic>
      <p:pic>
        <p:nvPicPr>
          <p:cNvPr id="113" name="Graphic 112">
            <a:extLst>
              <a:ext uri="{FF2B5EF4-FFF2-40B4-BE49-F238E27FC236}">
                <a16:creationId xmlns:a16="http://schemas.microsoft.com/office/drawing/2014/main" id="{7B0673A1-1806-42A8-92B0-B6F45098E33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03355" y="3142342"/>
            <a:ext cx="308322" cy="308322"/>
          </a:xfrm>
          <a:prstGeom prst="rect">
            <a:avLst/>
          </a:prstGeom>
        </p:spPr>
      </p:pic>
      <p:pic>
        <p:nvPicPr>
          <p:cNvPr id="114" name="Graphic 113">
            <a:extLst>
              <a:ext uri="{FF2B5EF4-FFF2-40B4-BE49-F238E27FC236}">
                <a16:creationId xmlns:a16="http://schemas.microsoft.com/office/drawing/2014/main" id="{CF112A6E-0DDC-4D7D-9CF2-7D98F748322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134365" y="4456330"/>
            <a:ext cx="261645" cy="261642"/>
          </a:xfrm>
          <a:prstGeom prst="rect">
            <a:avLst/>
          </a:prstGeom>
        </p:spPr>
      </p:pic>
      <p:sp>
        <p:nvSpPr>
          <p:cNvPr id="115" name="Freeform 28">
            <a:extLst>
              <a:ext uri="{FF2B5EF4-FFF2-40B4-BE49-F238E27FC236}">
                <a16:creationId xmlns:a16="http://schemas.microsoft.com/office/drawing/2014/main" id="{EC619A4C-8C12-4A37-8E89-712858999F84}"/>
              </a:ext>
            </a:extLst>
          </p:cNvPr>
          <p:cNvSpPr>
            <a:spLocks noEditPoints="1"/>
          </p:cNvSpPr>
          <p:nvPr/>
        </p:nvSpPr>
        <p:spPr bwMode="auto">
          <a:xfrm>
            <a:off x="9134365" y="3824053"/>
            <a:ext cx="229869" cy="235918"/>
          </a:xfrm>
          <a:custGeom>
            <a:avLst/>
            <a:gdLst>
              <a:gd name="T0" fmla="*/ 5 w 98"/>
              <a:gd name="T1" fmla="*/ 38 h 92"/>
              <a:gd name="T2" fmla="*/ 22 w 98"/>
              <a:gd name="T3" fmla="*/ 38 h 92"/>
              <a:gd name="T4" fmla="*/ 22 w 98"/>
              <a:gd name="T5" fmla="*/ 81 h 92"/>
              <a:gd name="T6" fmla="*/ 5 w 98"/>
              <a:gd name="T7" fmla="*/ 81 h 92"/>
              <a:gd name="T8" fmla="*/ 0 w 98"/>
              <a:gd name="T9" fmla="*/ 76 h 92"/>
              <a:gd name="T10" fmla="*/ 0 w 98"/>
              <a:gd name="T11" fmla="*/ 42 h 92"/>
              <a:gd name="T12" fmla="*/ 5 w 98"/>
              <a:gd name="T13" fmla="*/ 38 h 92"/>
              <a:gd name="T14" fmla="*/ 98 w 98"/>
              <a:gd name="T15" fmla="*/ 47 h 92"/>
              <a:gd name="T16" fmla="*/ 98 w 98"/>
              <a:gd name="T17" fmla="*/ 73 h 92"/>
              <a:gd name="T18" fmla="*/ 74 w 98"/>
              <a:gd name="T19" fmla="*/ 92 h 92"/>
              <a:gd name="T20" fmla="*/ 51 w 98"/>
              <a:gd name="T21" fmla="*/ 92 h 92"/>
              <a:gd name="T22" fmla="*/ 27 w 98"/>
              <a:gd name="T23" fmla="*/ 81 h 92"/>
              <a:gd name="T24" fmla="*/ 27 w 98"/>
              <a:gd name="T25" fmla="*/ 38 h 92"/>
              <a:gd name="T26" fmla="*/ 29 w 98"/>
              <a:gd name="T27" fmla="*/ 38 h 92"/>
              <a:gd name="T28" fmla="*/ 52 w 98"/>
              <a:gd name="T29" fmla="*/ 16 h 92"/>
              <a:gd name="T30" fmla="*/ 58 w 98"/>
              <a:gd name="T31" fmla="*/ 0 h 92"/>
              <a:gd name="T32" fmla="*/ 66 w 98"/>
              <a:gd name="T33" fmla="*/ 15 h 92"/>
              <a:gd name="T34" fmla="*/ 65 w 98"/>
              <a:gd name="T35" fmla="*/ 32 h 92"/>
              <a:gd name="T36" fmla="*/ 85 w 98"/>
              <a:gd name="T37" fmla="*/ 31 h 92"/>
              <a:gd name="T38" fmla="*/ 98 w 98"/>
              <a:gd name="T39" fmla="*/ 4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92">
                <a:moveTo>
                  <a:pt x="5" y="38"/>
                </a:moveTo>
                <a:cubicBezTo>
                  <a:pt x="22" y="38"/>
                  <a:pt x="22" y="38"/>
                  <a:pt x="22" y="38"/>
                </a:cubicBezTo>
                <a:cubicBezTo>
                  <a:pt x="22" y="81"/>
                  <a:pt x="22" y="81"/>
                  <a:pt x="22" y="81"/>
                </a:cubicBezTo>
                <a:cubicBezTo>
                  <a:pt x="16" y="81"/>
                  <a:pt x="5" y="81"/>
                  <a:pt x="5" y="81"/>
                </a:cubicBezTo>
                <a:cubicBezTo>
                  <a:pt x="2" y="81"/>
                  <a:pt x="0" y="79"/>
                  <a:pt x="0" y="76"/>
                </a:cubicBezTo>
                <a:cubicBezTo>
                  <a:pt x="0" y="42"/>
                  <a:pt x="0" y="42"/>
                  <a:pt x="0" y="42"/>
                </a:cubicBezTo>
                <a:cubicBezTo>
                  <a:pt x="0" y="40"/>
                  <a:pt x="1" y="38"/>
                  <a:pt x="5" y="38"/>
                </a:cubicBezTo>
                <a:close/>
                <a:moveTo>
                  <a:pt x="98" y="47"/>
                </a:moveTo>
                <a:cubicBezTo>
                  <a:pt x="98" y="73"/>
                  <a:pt x="98" y="73"/>
                  <a:pt x="98" y="73"/>
                </a:cubicBezTo>
                <a:cubicBezTo>
                  <a:pt x="98" y="81"/>
                  <a:pt x="85" y="92"/>
                  <a:pt x="74" y="92"/>
                </a:cubicBezTo>
                <a:cubicBezTo>
                  <a:pt x="74" y="92"/>
                  <a:pt x="58" y="92"/>
                  <a:pt x="51" y="92"/>
                </a:cubicBezTo>
                <a:cubicBezTo>
                  <a:pt x="40" y="92"/>
                  <a:pt x="40" y="81"/>
                  <a:pt x="27" y="81"/>
                </a:cubicBezTo>
                <a:cubicBezTo>
                  <a:pt x="27" y="38"/>
                  <a:pt x="27" y="38"/>
                  <a:pt x="27" y="38"/>
                </a:cubicBezTo>
                <a:cubicBezTo>
                  <a:pt x="29" y="38"/>
                  <a:pt x="29" y="38"/>
                  <a:pt x="29" y="38"/>
                </a:cubicBezTo>
                <a:cubicBezTo>
                  <a:pt x="38" y="38"/>
                  <a:pt x="50" y="23"/>
                  <a:pt x="52" y="16"/>
                </a:cubicBezTo>
                <a:cubicBezTo>
                  <a:pt x="54" y="8"/>
                  <a:pt x="52" y="0"/>
                  <a:pt x="58" y="0"/>
                </a:cubicBezTo>
                <a:cubicBezTo>
                  <a:pt x="64" y="0"/>
                  <a:pt x="66" y="4"/>
                  <a:pt x="66" y="15"/>
                </a:cubicBezTo>
                <a:cubicBezTo>
                  <a:pt x="65" y="32"/>
                  <a:pt x="65" y="32"/>
                  <a:pt x="65" y="32"/>
                </a:cubicBezTo>
                <a:cubicBezTo>
                  <a:pt x="65" y="32"/>
                  <a:pt x="79" y="31"/>
                  <a:pt x="85" y="31"/>
                </a:cubicBezTo>
                <a:cubicBezTo>
                  <a:pt x="93" y="31"/>
                  <a:pt x="98" y="37"/>
                  <a:pt x="98" y="47"/>
                </a:cubicBezTo>
                <a:close/>
              </a:path>
            </a:pathLst>
          </a:custGeom>
          <a:solidFill>
            <a:srgbClr val="DDE6D5"/>
          </a:solidFill>
          <a:ln>
            <a:noFill/>
          </a:ln>
        </p:spPr>
        <p:txBody>
          <a:bodyPr vert="horz" wrap="square" lIns="91440" tIns="45720" rIns="91440" bIns="45720" numCol="1" anchor="t" anchorCtr="0" compatLnSpc="1">
            <a:prstTxWarp prst="textNoShape">
              <a:avLst/>
            </a:prstTxWarp>
          </a:bodyPr>
          <a:lstStyle/>
          <a:p>
            <a:endParaRPr lang="en-US"/>
          </a:p>
        </p:txBody>
      </p:sp>
      <p:pic>
        <p:nvPicPr>
          <p:cNvPr id="14" name="Picture 13" descr="Logo&#10;&#10;Description automatically generated">
            <a:extLst>
              <a:ext uri="{FF2B5EF4-FFF2-40B4-BE49-F238E27FC236}">
                <a16:creationId xmlns:a16="http://schemas.microsoft.com/office/drawing/2014/main" id="{086FC570-9FEE-4B03-B9CF-2575676F8F2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042701" y="205384"/>
            <a:ext cx="2778149" cy="1248030"/>
          </a:xfrm>
          <a:prstGeom prst="rect">
            <a:avLst/>
          </a:prstGeom>
        </p:spPr>
      </p:pic>
    </p:spTree>
    <p:extLst>
      <p:ext uri="{BB962C8B-B14F-4D97-AF65-F5344CB8AC3E}">
        <p14:creationId xmlns:p14="http://schemas.microsoft.com/office/powerpoint/2010/main" val="72371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1000"/>
                                        <p:tgtEl>
                                          <p:spTgt spid="9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000"/>
                                        <p:tgtEl>
                                          <p:spTgt spid="5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1000"/>
                                        <p:tgtEl>
                                          <p:spTgt spid="81"/>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Inserting image...">
            <a:extLst>
              <a:ext uri="{FF2B5EF4-FFF2-40B4-BE49-F238E27FC236}">
                <a16:creationId xmlns:a16="http://schemas.microsoft.com/office/drawing/2014/main" id="{82EE2C3F-3819-6A3A-8967-32B375836A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027" y="2554358"/>
            <a:ext cx="11975945" cy="3044066"/>
          </a:xfrm>
          <a:prstGeom prst="rect">
            <a:avLst/>
          </a:prstGeom>
        </p:spPr>
      </p:pic>
      <p:sp>
        <p:nvSpPr>
          <p:cNvPr id="3" name="Text Placeholder 2">
            <a:extLst>
              <a:ext uri="{FF2B5EF4-FFF2-40B4-BE49-F238E27FC236}">
                <a16:creationId xmlns:a16="http://schemas.microsoft.com/office/drawing/2014/main" id="{501EB9E7-E0B9-DFF9-6A24-45C881D84E8B}"/>
              </a:ext>
            </a:extLst>
          </p:cNvPr>
          <p:cNvSpPr>
            <a:spLocks noGrp="1"/>
          </p:cNvSpPr>
          <p:nvPr>
            <p:ph type="body" sz="quarter" idx="10"/>
          </p:nvPr>
        </p:nvSpPr>
        <p:spPr/>
        <p:txBody>
          <a:bodyPr/>
          <a:lstStyle/>
          <a:p>
            <a:r>
              <a:rPr lang="en-US" dirty="0"/>
              <a:t>Enabling Efficient Design</a:t>
            </a:r>
          </a:p>
        </p:txBody>
      </p:sp>
      <p:sp>
        <p:nvSpPr>
          <p:cNvPr id="4" name="Oval 3">
            <a:extLst>
              <a:ext uri="{FF2B5EF4-FFF2-40B4-BE49-F238E27FC236}">
                <a16:creationId xmlns:a16="http://schemas.microsoft.com/office/drawing/2014/main" id="{4929EE47-F732-02D5-AA02-A484DB6D3B4B}"/>
              </a:ext>
            </a:extLst>
          </p:cNvPr>
          <p:cNvSpPr/>
          <p:nvPr/>
        </p:nvSpPr>
        <p:spPr>
          <a:xfrm>
            <a:off x="1560441" y="1868557"/>
            <a:ext cx="3170583" cy="4373218"/>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31E8942-D52B-2FE2-9D53-85A1269FAE38}"/>
              </a:ext>
            </a:extLst>
          </p:cNvPr>
          <p:cNvSpPr txBox="1"/>
          <p:nvPr/>
        </p:nvSpPr>
        <p:spPr>
          <a:xfrm>
            <a:off x="5406887" y="1808919"/>
            <a:ext cx="6052930" cy="1323439"/>
          </a:xfrm>
          <a:prstGeom prst="rect">
            <a:avLst/>
          </a:prstGeom>
          <a:noFill/>
        </p:spPr>
        <p:txBody>
          <a:bodyPr wrap="square" rtlCol="0">
            <a:spAutoFit/>
          </a:bodyPr>
          <a:lstStyle/>
          <a:p>
            <a:pPr marL="285750" indent="-285750">
              <a:spcAft>
                <a:spcPts val="1200"/>
              </a:spcAft>
              <a:buClr>
                <a:srgbClr val="FF7900"/>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Empowers those that know the process best</a:t>
            </a:r>
          </a:p>
          <a:p>
            <a:pPr marL="285750" indent="-285750">
              <a:spcAft>
                <a:spcPts val="1200"/>
              </a:spcAft>
              <a:buClr>
                <a:srgbClr val="FF7900"/>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Enables on-the-fly design and modeling</a:t>
            </a:r>
          </a:p>
          <a:p>
            <a:pPr marL="285750" indent="-285750">
              <a:spcAft>
                <a:spcPts val="1200"/>
              </a:spcAft>
              <a:buClr>
                <a:srgbClr val="FF7900"/>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Dramatically reduces solution development time </a:t>
            </a:r>
          </a:p>
        </p:txBody>
      </p:sp>
    </p:spTree>
    <p:extLst>
      <p:ext uri="{BB962C8B-B14F-4D97-AF65-F5344CB8AC3E}">
        <p14:creationId xmlns:p14="http://schemas.microsoft.com/office/powerpoint/2010/main" val="83360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Low-angle Photo of Four High-rise Curtain Wall Buildings Under White Clouds and Blue Sky">
            <a:extLst>
              <a:ext uri="{FF2B5EF4-FFF2-40B4-BE49-F238E27FC236}">
                <a16:creationId xmlns:a16="http://schemas.microsoft.com/office/drawing/2014/main" id="{BEE47F06-36BF-4127-A072-1629322B24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23" b="55833"/>
          <a:stretch/>
        </p:blipFill>
        <p:spPr bwMode="auto">
          <a:xfrm>
            <a:off x="1" y="-1389662"/>
            <a:ext cx="12191999" cy="4974116"/>
          </a:xfrm>
          <a:custGeom>
            <a:avLst/>
            <a:gdLst>
              <a:gd name="connsiteX0" fmla="*/ 0 w 12191999"/>
              <a:gd name="connsiteY0" fmla="*/ 0 h 2356947"/>
              <a:gd name="connsiteX1" fmla="*/ 12191999 w 12191999"/>
              <a:gd name="connsiteY1" fmla="*/ 0 h 2356947"/>
              <a:gd name="connsiteX2" fmla="*/ 12191999 w 12191999"/>
              <a:gd name="connsiteY2" fmla="*/ 2356947 h 2356947"/>
              <a:gd name="connsiteX3" fmla="*/ 0 w 12191999"/>
              <a:gd name="connsiteY3" fmla="*/ 2356947 h 2356947"/>
            </a:gdLst>
            <a:ahLst/>
            <a:cxnLst>
              <a:cxn ang="0">
                <a:pos x="connsiteX0" y="connsiteY0"/>
              </a:cxn>
              <a:cxn ang="0">
                <a:pos x="connsiteX1" y="connsiteY1"/>
              </a:cxn>
              <a:cxn ang="0">
                <a:pos x="connsiteX2" y="connsiteY2"/>
              </a:cxn>
              <a:cxn ang="0">
                <a:pos x="connsiteX3" y="connsiteY3"/>
              </a:cxn>
            </a:cxnLst>
            <a:rect l="l" t="t" r="r" b="b"/>
            <a:pathLst>
              <a:path w="12191999" h="2356947">
                <a:moveTo>
                  <a:pt x="0" y="0"/>
                </a:moveTo>
                <a:lnTo>
                  <a:pt x="12191999" y="0"/>
                </a:lnTo>
                <a:lnTo>
                  <a:pt x="12191999" y="2356947"/>
                </a:lnTo>
                <a:lnTo>
                  <a:pt x="0" y="2356947"/>
                </a:lnTo>
                <a:close/>
              </a:path>
            </a:pathLst>
          </a:cu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E8EF6B4A-4188-480D-B2DF-7173D41E2F63}"/>
              </a:ext>
            </a:extLst>
          </p:cNvPr>
          <p:cNvSpPr/>
          <p:nvPr/>
        </p:nvSpPr>
        <p:spPr>
          <a:xfrm>
            <a:off x="0" y="-1"/>
            <a:ext cx="12192000" cy="3584455"/>
          </a:xfrm>
          <a:prstGeom prst="rect">
            <a:avLst/>
          </a:prstGeom>
          <a:gradFill flip="none" rotWithShape="1">
            <a:gsLst>
              <a:gs pos="0">
                <a:schemeClr val="accent1">
                  <a:alpha val="97000"/>
                </a:schemeClr>
              </a:gs>
              <a:gs pos="100000">
                <a:schemeClr val="accent1">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Calibri" panose="020F0502020204030204" pitchFamily="34" charset="0"/>
              <a:cs typeface="Calibri" panose="020F0502020204030204" pitchFamily="34" charset="0"/>
              <a:sym typeface="Calibri" panose="020F0502020204030204" pitchFamily="34" charset="0"/>
            </a:endParaRPr>
          </a:p>
        </p:txBody>
      </p:sp>
      <p:sp>
        <p:nvSpPr>
          <p:cNvPr id="2" name="TextBox 1">
            <a:extLst>
              <a:ext uri="{FF2B5EF4-FFF2-40B4-BE49-F238E27FC236}">
                <a16:creationId xmlns:a16="http://schemas.microsoft.com/office/drawing/2014/main" id="{F252D75D-434C-4044-9590-5652665C5261}"/>
              </a:ext>
            </a:extLst>
          </p:cNvPr>
          <p:cNvSpPr txBox="1"/>
          <p:nvPr/>
        </p:nvSpPr>
        <p:spPr>
          <a:xfrm>
            <a:off x="643812" y="292748"/>
            <a:ext cx="8083917" cy="1077218"/>
          </a:xfrm>
          <a:prstGeom prst="rect">
            <a:avLst/>
          </a:prstGeom>
          <a:noFill/>
        </p:spPr>
        <p:txBody>
          <a:bodyPr wrap="square">
            <a:spAutoFit/>
          </a:bodyPr>
          <a:lstStyle/>
          <a:p>
            <a:r>
              <a:rPr lang="en-GB" sz="3200" b="1">
                <a:solidFill>
                  <a:schemeClr val="bg1"/>
                </a:solidFill>
                <a:latin typeface="Calibri" panose="020F0502020204030204" pitchFamily="34" charset="0"/>
                <a:cs typeface="Calibri" panose="020F0502020204030204" pitchFamily="34" charset="0"/>
              </a:rPr>
              <a:t>Transforming and Extending the Peoplesoft Experience with GT eForms</a:t>
            </a:r>
            <a:endParaRPr lang="en-ID" sz="3200" b="1">
              <a:solidFill>
                <a:schemeClr val="bg1"/>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D5B48357-9EE3-4088-B017-248FAD4C0336}"/>
              </a:ext>
            </a:extLst>
          </p:cNvPr>
          <p:cNvGrpSpPr/>
          <p:nvPr/>
        </p:nvGrpSpPr>
        <p:grpSpPr>
          <a:xfrm>
            <a:off x="3814244" y="1464361"/>
            <a:ext cx="1828800" cy="0"/>
            <a:chOff x="3662680" y="1257300"/>
            <a:chExt cx="2639060" cy="0"/>
          </a:xfrm>
        </p:grpSpPr>
        <p:cxnSp>
          <p:nvCxnSpPr>
            <p:cNvPr id="4" name="Straight Connector 3">
              <a:extLst>
                <a:ext uri="{FF2B5EF4-FFF2-40B4-BE49-F238E27FC236}">
                  <a16:creationId xmlns:a16="http://schemas.microsoft.com/office/drawing/2014/main" id="{CAE4E026-5E87-4E91-B3EE-81A44401210B}"/>
                </a:ext>
              </a:extLst>
            </p:cNvPr>
            <p:cNvCxnSpPr/>
            <p:nvPr/>
          </p:nvCxnSpPr>
          <p:spPr>
            <a:xfrm>
              <a:off x="3662680" y="1257300"/>
              <a:ext cx="1557777" cy="0"/>
            </a:xfrm>
            <a:prstGeom prst="line">
              <a:avLst/>
            </a:prstGeom>
            <a:ln w="50800">
              <a:solidFill>
                <a:srgbClr val="FCC08E"/>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CC8F399-DA29-4DE1-AA29-E96C956B8CFB}"/>
                </a:ext>
              </a:extLst>
            </p:cNvPr>
            <p:cNvCxnSpPr>
              <a:cxnSpLocks/>
            </p:cNvCxnSpPr>
            <p:nvPr/>
          </p:nvCxnSpPr>
          <p:spPr>
            <a:xfrm>
              <a:off x="5302262" y="1257300"/>
              <a:ext cx="594787" cy="0"/>
            </a:xfrm>
            <a:prstGeom prst="line">
              <a:avLst/>
            </a:prstGeom>
            <a:ln w="50800">
              <a:solidFill>
                <a:srgbClr val="A5BD9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757111C-1355-4ED2-8B8C-F08169B25806}"/>
                </a:ext>
              </a:extLst>
            </p:cNvPr>
            <p:cNvCxnSpPr>
              <a:cxnSpLocks/>
            </p:cNvCxnSpPr>
            <p:nvPr/>
          </p:nvCxnSpPr>
          <p:spPr>
            <a:xfrm>
              <a:off x="5978855" y="1257300"/>
              <a:ext cx="322885"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Rectangle: Rounded Corners 46">
            <a:extLst>
              <a:ext uri="{FF2B5EF4-FFF2-40B4-BE49-F238E27FC236}">
                <a16:creationId xmlns:a16="http://schemas.microsoft.com/office/drawing/2014/main" id="{6669CB53-5E8C-4108-9D4E-CEADD9209F4C}"/>
              </a:ext>
            </a:extLst>
          </p:cNvPr>
          <p:cNvSpPr/>
          <p:nvPr/>
        </p:nvSpPr>
        <p:spPr>
          <a:xfrm>
            <a:off x="754744" y="2257423"/>
            <a:ext cx="2546820" cy="3931920"/>
          </a:xfrm>
          <a:prstGeom prst="roundRect">
            <a:avLst>
              <a:gd name="adj" fmla="val 3015"/>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latin typeface="Calibri" panose="020F0502020204030204" pitchFamily="34" charset="0"/>
              <a:cs typeface="Calibri" panose="020F0502020204030204" pitchFamily="34" charset="0"/>
            </a:endParaRPr>
          </a:p>
        </p:txBody>
      </p:sp>
      <p:sp>
        <p:nvSpPr>
          <p:cNvPr id="51" name="Rectangle: Rounded Corners 50">
            <a:extLst>
              <a:ext uri="{FF2B5EF4-FFF2-40B4-BE49-F238E27FC236}">
                <a16:creationId xmlns:a16="http://schemas.microsoft.com/office/drawing/2014/main" id="{0D243723-0CB8-4158-86ED-EE333D2FD435}"/>
              </a:ext>
            </a:extLst>
          </p:cNvPr>
          <p:cNvSpPr/>
          <p:nvPr/>
        </p:nvSpPr>
        <p:spPr>
          <a:xfrm>
            <a:off x="3466641" y="2257423"/>
            <a:ext cx="2546820" cy="3931920"/>
          </a:xfrm>
          <a:prstGeom prst="roundRect">
            <a:avLst>
              <a:gd name="adj" fmla="val 3015"/>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latin typeface="Calibri" panose="020F0502020204030204" pitchFamily="34" charset="0"/>
              <a:cs typeface="Calibri" panose="020F0502020204030204" pitchFamily="34" charset="0"/>
            </a:endParaRPr>
          </a:p>
        </p:txBody>
      </p:sp>
      <p:sp>
        <p:nvSpPr>
          <p:cNvPr id="52" name="Rectangle: Rounded Corners 51">
            <a:extLst>
              <a:ext uri="{FF2B5EF4-FFF2-40B4-BE49-F238E27FC236}">
                <a16:creationId xmlns:a16="http://schemas.microsoft.com/office/drawing/2014/main" id="{260A080E-8E83-4629-AFCB-CD4BEA5D3416}"/>
              </a:ext>
            </a:extLst>
          </p:cNvPr>
          <p:cNvSpPr/>
          <p:nvPr/>
        </p:nvSpPr>
        <p:spPr>
          <a:xfrm>
            <a:off x="6178539" y="2257423"/>
            <a:ext cx="2546820" cy="3931920"/>
          </a:xfrm>
          <a:prstGeom prst="roundRect">
            <a:avLst>
              <a:gd name="adj" fmla="val 3015"/>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latin typeface="Calibri" panose="020F0502020204030204" pitchFamily="34" charset="0"/>
              <a:cs typeface="Calibri" panose="020F0502020204030204" pitchFamily="34" charset="0"/>
            </a:endParaRPr>
          </a:p>
        </p:txBody>
      </p:sp>
      <p:sp>
        <p:nvSpPr>
          <p:cNvPr id="53" name="Rectangle: Rounded Corners 52">
            <a:extLst>
              <a:ext uri="{FF2B5EF4-FFF2-40B4-BE49-F238E27FC236}">
                <a16:creationId xmlns:a16="http://schemas.microsoft.com/office/drawing/2014/main" id="{6BB38E36-A948-41E6-9013-3F66637452C2}"/>
              </a:ext>
            </a:extLst>
          </p:cNvPr>
          <p:cNvSpPr/>
          <p:nvPr/>
        </p:nvSpPr>
        <p:spPr>
          <a:xfrm>
            <a:off x="8890437" y="2257423"/>
            <a:ext cx="2546820" cy="3931920"/>
          </a:xfrm>
          <a:prstGeom prst="roundRect">
            <a:avLst>
              <a:gd name="adj" fmla="val 3015"/>
            </a:avLst>
          </a:prstGeom>
          <a:solidFill>
            <a:schemeClr val="bg1"/>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latin typeface="Calibri" panose="020F0502020204030204" pitchFamily="34" charset="0"/>
              <a:cs typeface="Calibri" panose="020F0502020204030204" pitchFamily="34" charset="0"/>
            </a:endParaRPr>
          </a:p>
        </p:txBody>
      </p:sp>
      <p:pic>
        <p:nvPicPr>
          <p:cNvPr id="54" name="Picture 53">
            <a:extLst>
              <a:ext uri="{FF2B5EF4-FFF2-40B4-BE49-F238E27FC236}">
                <a16:creationId xmlns:a16="http://schemas.microsoft.com/office/drawing/2014/main" id="{C89D26DF-AA41-407D-8F6D-1E547684D19E}"/>
              </a:ext>
            </a:extLst>
          </p:cNvPr>
          <p:cNvPicPr>
            <a:picLocks noChangeAspect="1"/>
          </p:cNvPicPr>
          <p:nvPr/>
        </p:nvPicPr>
        <p:blipFill rotWithShape="1">
          <a:blip r:embed="rId3"/>
          <a:srcRect l="1667" r="1667"/>
          <a:stretch/>
        </p:blipFill>
        <p:spPr>
          <a:xfrm>
            <a:off x="3658302" y="2394457"/>
            <a:ext cx="2163515" cy="1442343"/>
          </a:xfrm>
          <a:prstGeom prst="roundRect">
            <a:avLst>
              <a:gd name="adj" fmla="val 2636"/>
            </a:avLst>
          </a:prstGeom>
        </p:spPr>
      </p:pic>
      <p:pic>
        <p:nvPicPr>
          <p:cNvPr id="55" name="Picture 54" descr="A store front at day&#10;&#10;Description automatically generated">
            <a:extLst>
              <a:ext uri="{FF2B5EF4-FFF2-40B4-BE49-F238E27FC236}">
                <a16:creationId xmlns:a16="http://schemas.microsoft.com/office/drawing/2014/main" id="{FE32FAA4-8589-4B79-8B43-1C808E7BE2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723" b="5723"/>
          <a:stretch/>
        </p:blipFill>
        <p:spPr>
          <a:xfrm>
            <a:off x="933238" y="2396390"/>
            <a:ext cx="2163518" cy="1442344"/>
          </a:xfrm>
          <a:prstGeom prst="roundRect">
            <a:avLst>
              <a:gd name="adj" fmla="val 2636"/>
            </a:avLst>
          </a:prstGeom>
        </p:spPr>
      </p:pic>
      <p:pic>
        <p:nvPicPr>
          <p:cNvPr id="56" name="Picture 55" descr="A castle on top of a building&#10;&#10;Description automatically generated">
            <a:extLst>
              <a:ext uri="{FF2B5EF4-FFF2-40B4-BE49-F238E27FC236}">
                <a16:creationId xmlns:a16="http://schemas.microsoft.com/office/drawing/2014/main" id="{34640BF1-FFBC-4DD8-A02D-3A93D45C02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527" b="5527"/>
          <a:stretch/>
        </p:blipFill>
        <p:spPr>
          <a:xfrm>
            <a:off x="9095262" y="2394185"/>
            <a:ext cx="2163500" cy="1442333"/>
          </a:xfrm>
          <a:prstGeom prst="roundRect">
            <a:avLst>
              <a:gd name="adj" fmla="val 2636"/>
            </a:avLst>
          </a:prstGeom>
        </p:spPr>
      </p:pic>
      <p:pic>
        <p:nvPicPr>
          <p:cNvPr id="57" name="Picture 3">
            <a:extLst>
              <a:ext uri="{FF2B5EF4-FFF2-40B4-BE49-F238E27FC236}">
                <a16:creationId xmlns:a16="http://schemas.microsoft.com/office/drawing/2014/main" id="{C0D0BC82-07D5-4335-95D0-C211FEBA29A1}"/>
              </a:ext>
            </a:extLst>
          </p:cNvPr>
          <p:cNvPicPr>
            <a:picLocks noChangeAspect="1"/>
          </p:cNvPicPr>
          <p:nvPr/>
        </p:nvPicPr>
        <p:blipFill rotWithShape="1">
          <a:blip r:embed="rId6"/>
          <a:srcRect l="9771" r="9771"/>
          <a:stretch/>
        </p:blipFill>
        <p:spPr>
          <a:xfrm>
            <a:off x="6369299" y="2394456"/>
            <a:ext cx="2163500" cy="1442333"/>
          </a:xfrm>
          <a:prstGeom prst="roundRect">
            <a:avLst>
              <a:gd name="adj" fmla="val 2636"/>
            </a:avLst>
          </a:prstGeom>
        </p:spPr>
      </p:pic>
      <p:sp>
        <p:nvSpPr>
          <p:cNvPr id="59" name="TextBox 58">
            <a:extLst>
              <a:ext uri="{FF2B5EF4-FFF2-40B4-BE49-F238E27FC236}">
                <a16:creationId xmlns:a16="http://schemas.microsoft.com/office/drawing/2014/main" id="{C6008E3D-9C71-48CB-A18C-26BB873067B7}"/>
              </a:ext>
            </a:extLst>
          </p:cNvPr>
          <p:cNvSpPr txBox="1"/>
          <p:nvPr/>
        </p:nvSpPr>
        <p:spPr>
          <a:xfrm>
            <a:off x="719451" y="1829815"/>
            <a:ext cx="2546820" cy="400110"/>
          </a:xfrm>
          <a:prstGeom prst="rect">
            <a:avLst/>
          </a:prstGeom>
          <a:noFill/>
        </p:spPr>
        <p:txBody>
          <a:bodyPr wrap="square">
            <a:spAutoFit/>
          </a:bodyPr>
          <a:lstStyle/>
          <a:p>
            <a:pPr algn="ctr"/>
            <a:r>
              <a:rPr lang="en-ID" sz="2000" b="1">
                <a:solidFill>
                  <a:schemeClr val="bg1"/>
                </a:solidFill>
                <a:latin typeface="Calibri" panose="020F0502020204030204" pitchFamily="34" charset="0"/>
                <a:cs typeface="Calibri" panose="020F0502020204030204" pitchFamily="34" charset="0"/>
              </a:rPr>
              <a:t>UPTAKE NEW PS TECH</a:t>
            </a:r>
          </a:p>
        </p:txBody>
      </p:sp>
      <p:sp>
        <p:nvSpPr>
          <p:cNvPr id="60" name="TextBox 59">
            <a:extLst>
              <a:ext uri="{FF2B5EF4-FFF2-40B4-BE49-F238E27FC236}">
                <a16:creationId xmlns:a16="http://schemas.microsoft.com/office/drawing/2014/main" id="{6F7CF2B6-B495-40BC-AEEE-58C0A3784F61}"/>
              </a:ext>
            </a:extLst>
          </p:cNvPr>
          <p:cNvSpPr txBox="1"/>
          <p:nvPr/>
        </p:nvSpPr>
        <p:spPr>
          <a:xfrm>
            <a:off x="3484240" y="1829815"/>
            <a:ext cx="2243139" cy="400110"/>
          </a:xfrm>
          <a:prstGeom prst="rect">
            <a:avLst/>
          </a:prstGeom>
          <a:noFill/>
        </p:spPr>
        <p:txBody>
          <a:bodyPr wrap="square">
            <a:spAutoFit/>
          </a:bodyPr>
          <a:lstStyle/>
          <a:p>
            <a:pPr algn="ctr"/>
            <a:r>
              <a:rPr lang="en-ID" sz="2000" b="1">
                <a:solidFill>
                  <a:schemeClr val="bg1"/>
                </a:solidFill>
                <a:latin typeface="Calibri" panose="020F0502020204030204" pitchFamily="34" charset="0"/>
                <a:cs typeface="Calibri" panose="020F0502020204030204" pitchFamily="34" charset="0"/>
              </a:rPr>
              <a:t>INNOVATE</a:t>
            </a:r>
          </a:p>
        </p:txBody>
      </p:sp>
      <p:sp>
        <p:nvSpPr>
          <p:cNvPr id="61" name="TextBox 60">
            <a:extLst>
              <a:ext uri="{FF2B5EF4-FFF2-40B4-BE49-F238E27FC236}">
                <a16:creationId xmlns:a16="http://schemas.microsoft.com/office/drawing/2014/main" id="{47199049-B071-4689-AD45-9FAC02977FA1}"/>
              </a:ext>
            </a:extLst>
          </p:cNvPr>
          <p:cNvSpPr txBox="1"/>
          <p:nvPr/>
        </p:nvSpPr>
        <p:spPr>
          <a:xfrm>
            <a:off x="5915010" y="1824798"/>
            <a:ext cx="3073880" cy="400110"/>
          </a:xfrm>
          <a:prstGeom prst="rect">
            <a:avLst/>
          </a:prstGeom>
          <a:noFill/>
        </p:spPr>
        <p:txBody>
          <a:bodyPr wrap="square">
            <a:spAutoFit/>
          </a:bodyPr>
          <a:lstStyle/>
          <a:p>
            <a:pPr algn="ctr"/>
            <a:r>
              <a:rPr lang="en-ID" sz="2000" b="1">
                <a:solidFill>
                  <a:schemeClr val="bg1"/>
                </a:solidFill>
                <a:latin typeface="Calibri" panose="020F0502020204030204" pitchFamily="34" charset="0"/>
                <a:cs typeface="Calibri" panose="020F0502020204030204" pitchFamily="34" charset="0"/>
              </a:rPr>
              <a:t>SERVE NEW POPULATIONS</a:t>
            </a:r>
          </a:p>
        </p:txBody>
      </p:sp>
      <p:sp>
        <p:nvSpPr>
          <p:cNvPr id="62" name="TextBox 61">
            <a:extLst>
              <a:ext uri="{FF2B5EF4-FFF2-40B4-BE49-F238E27FC236}">
                <a16:creationId xmlns:a16="http://schemas.microsoft.com/office/drawing/2014/main" id="{D1AE81F7-CA63-41EC-84F3-63C1452DC52B}"/>
              </a:ext>
            </a:extLst>
          </p:cNvPr>
          <p:cNvSpPr txBox="1"/>
          <p:nvPr/>
        </p:nvSpPr>
        <p:spPr>
          <a:xfrm>
            <a:off x="9055442" y="1820682"/>
            <a:ext cx="2243139" cy="400110"/>
          </a:xfrm>
          <a:prstGeom prst="rect">
            <a:avLst/>
          </a:prstGeom>
          <a:noFill/>
        </p:spPr>
        <p:txBody>
          <a:bodyPr wrap="square">
            <a:spAutoFit/>
          </a:bodyPr>
          <a:lstStyle/>
          <a:p>
            <a:pPr algn="ctr"/>
            <a:r>
              <a:rPr lang="en-ID" sz="2000" b="1">
                <a:solidFill>
                  <a:schemeClr val="bg1"/>
                </a:solidFill>
                <a:latin typeface="Calibri" panose="020F0502020204030204" pitchFamily="34" charset="0"/>
                <a:cs typeface="Calibri" panose="020F0502020204030204" pitchFamily="34" charset="0"/>
              </a:rPr>
              <a:t>RAPID RESPONSE</a:t>
            </a:r>
          </a:p>
        </p:txBody>
      </p:sp>
      <p:grpSp>
        <p:nvGrpSpPr>
          <p:cNvPr id="66" name="Group 65">
            <a:extLst>
              <a:ext uri="{FF2B5EF4-FFF2-40B4-BE49-F238E27FC236}">
                <a16:creationId xmlns:a16="http://schemas.microsoft.com/office/drawing/2014/main" id="{F81453DD-4B32-49F7-B071-FCF89E737262}"/>
              </a:ext>
            </a:extLst>
          </p:cNvPr>
          <p:cNvGrpSpPr/>
          <p:nvPr/>
        </p:nvGrpSpPr>
        <p:grpSpPr>
          <a:xfrm>
            <a:off x="1067934" y="3452743"/>
            <a:ext cx="2028824" cy="307777"/>
            <a:chOff x="1081092" y="2894678"/>
            <a:chExt cx="2028824" cy="307777"/>
          </a:xfrm>
          <a:solidFill>
            <a:schemeClr val="accent4">
              <a:lumMod val="75000"/>
            </a:schemeClr>
          </a:solidFill>
        </p:grpSpPr>
        <p:sp>
          <p:nvSpPr>
            <p:cNvPr id="35" name="Rectangle: Top Corners Rounded 34">
              <a:extLst>
                <a:ext uri="{FF2B5EF4-FFF2-40B4-BE49-F238E27FC236}">
                  <a16:creationId xmlns:a16="http://schemas.microsoft.com/office/drawing/2014/main" id="{D66C1E47-6FD6-40B5-A559-BB430FD521AA}"/>
                </a:ext>
              </a:extLst>
            </p:cNvPr>
            <p:cNvSpPr/>
            <p:nvPr/>
          </p:nvSpPr>
          <p:spPr>
            <a:xfrm rot="16200000">
              <a:off x="1941615" y="2034155"/>
              <a:ext cx="307777" cy="2028824"/>
            </a:xfrm>
            <a:prstGeom prst="round2SameRect">
              <a:avLst>
                <a:gd name="adj1" fmla="val 14604"/>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solidFill>
                  <a:schemeClr val="bg1"/>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7F5CFF83-A132-4728-9288-AD1E5C741F01}"/>
                </a:ext>
              </a:extLst>
            </p:cNvPr>
            <p:cNvSpPr txBox="1"/>
            <p:nvPr/>
          </p:nvSpPr>
          <p:spPr>
            <a:xfrm>
              <a:off x="1102343" y="2909959"/>
              <a:ext cx="2007558" cy="276999"/>
            </a:xfrm>
            <a:prstGeom prst="rect">
              <a:avLst/>
            </a:prstGeom>
            <a:grpFill/>
          </p:spPr>
          <p:txBody>
            <a:bodyPr wrap="square">
              <a:spAutoFit/>
            </a:bodyPr>
            <a:lstStyle/>
            <a:p>
              <a:r>
                <a:rPr lang="en-ID" sz="1200">
                  <a:solidFill>
                    <a:schemeClr val="bg1"/>
                  </a:solidFill>
                  <a:latin typeface="Calibri" panose="020F0502020204030204" pitchFamily="34" charset="0"/>
                  <a:cs typeface="Calibri" panose="020F0502020204030204" pitchFamily="34" charset="0"/>
                </a:rPr>
                <a:t>Wakefern Food Corporation</a:t>
              </a:r>
            </a:p>
          </p:txBody>
        </p:sp>
      </p:grpSp>
      <p:grpSp>
        <p:nvGrpSpPr>
          <p:cNvPr id="67" name="Group 66">
            <a:extLst>
              <a:ext uri="{FF2B5EF4-FFF2-40B4-BE49-F238E27FC236}">
                <a16:creationId xmlns:a16="http://schemas.microsoft.com/office/drawing/2014/main" id="{526FC58D-C52C-40E2-BAFA-DD7771500E78}"/>
              </a:ext>
            </a:extLst>
          </p:cNvPr>
          <p:cNvGrpSpPr/>
          <p:nvPr/>
        </p:nvGrpSpPr>
        <p:grpSpPr>
          <a:xfrm>
            <a:off x="3792993" y="3450811"/>
            <a:ext cx="2028824" cy="307777"/>
            <a:chOff x="1081092" y="2894678"/>
            <a:chExt cx="2028824" cy="307777"/>
          </a:xfrm>
        </p:grpSpPr>
        <p:sp>
          <p:nvSpPr>
            <p:cNvPr id="68" name="Rectangle: Top Corners Rounded 67">
              <a:extLst>
                <a:ext uri="{FF2B5EF4-FFF2-40B4-BE49-F238E27FC236}">
                  <a16:creationId xmlns:a16="http://schemas.microsoft.com/office/drawing/2014/main" id="{DD09CBA6-5231-474F-8CA1-56E0D70ED37E}"/>
                </a:ext>
              </a:extLst>
            </p:cNvPr>
            <p:cNvSpPr/>
            <p:nvPr/>
          </p:nvSpPr>
          <p:spPr>
            <a:xfrm rot="16200000">
              <a:off x="1941615" y="2034155"/>
              <a:ext cx="307777" cy="2028824"/>
            </a:xfrm>
            <a:prstGeom prst="round2SameRect">
              <a:avLst>
                <a:gd name="adj1" fmla="val 1460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9DCF8018-862E-4305-AADD-FF1B828A188F}"/>
                </a:ext>
              </a:extLst>
            </p:cNvPr>
            <p:cNvSpPr txBox="1"/>
            <p:nvPr/>
          </p:nvSpPr>
          <p:spPr>
            <a:xfrm>
              <a:off x="1102343" y="2909959"/>
              <a:ext cx="2007558" cy="276999"/>
            </a:xfrm>
            <a:prstGeom prst="rect">
              <a:avLst/>
            </a:prstGeom>
            <a:noFill/>
          </p:spPr>
          <p:txBody>
            <a:bodyPr wrap="square">
              <a:spAutoFit/>
            </a:bodyPr>
            <a:lstStyle/>
            <a:p>
              <a:r>
                <a:rPr lang="en-ID" sz="1200">
                  <a:solidFill>
                    <a:schemeClr val="bg1"/>
                  </a:solidFill>
                  <a:latin typeface="Calibri" panose="020F0502020204030204" pitchFamily="34" charset="0"/>
                  <a:cs typeface="Calibri" panose="020F0502020204030204" pitchFamily="34" charset="0"/>
                </a:rPr>
                <a:t>University of CA, Berkeley</a:t>
              </a:r>
            </a:p>
          </p:txBody>
        </p:sp>
      </p:grpSp>
      <p:grpSp>
        <p:nvGrpSpPr>
          <p:cNvPr id="70" name="Group 69">
            <a:extLst>
              <a:ext uri="{FF2B5EF4-FFF2-40B4-BE49-F238E27FC236}">
                <a16:creationId xmlns:a16="http://schemas.microsoft.com/office/drawing/2014/main" id="{BD517E2D-7368-4A0A-909E-DE04B43E6018}"/>
              </a:ext>
            </a:extLst>
          </p:cNvPr>
          <p:cNvGrpSpPr/>
          <p:nvPr/>
        </p:nvGrpSpPr>
        <p:grpSpPr>
          <a:xfrm>
            <a:off x="6503975" y="3450811"/>
            <a:ext cx="2028824" cy="307777"/>
            <a:chOff x="1081092" y="2894678"/>
            <a:chExt cx="2028824" cy="307777"/>
          </a:xfrm>
          <a:solidFill>
            <a:schemeClr val="accent4">
              <a:lumMod val="75000"/>
            </a:schemeClr>
          </a:solidFill>
        </p:grpSpPr>
        <p:sp>
          <p:nvSpPr>
            <p:cNvPr id="71" name="Rectangle: Top Corners Rounded 70">
              <a:extLst>
                <a:ext uri="{FF2B5EF4-FFF2-40B4-BE49-F238E27FC236}">
                  <a16:creationId xmlns:a16="http://schemas.microsoft.com/office/drawing/2014/main" id="{6E0F4A89-B43E-4D1D-AFB5-083A23C478BA}"/>
                </a:ext>
              </a:extLst>
            </p:cNvPr>
            <p:cNvSpPr/>
            <p:nvPr/>
          </p:nvSpPr>
          <p:spPr>
            <a:xfrm rot="16200000">
              <a:off x="1941615" y="2034155"/>
              <a:ext cx="307777" cy="2028824"/>
            </a:xfrm>
            <a:prstGeom prst="round2SameRect">
              <a:avLst>
                <a:gd name="adj1" fmla="val 14604"/>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solidFill>
                  <a:schemeClr val="bg1"/>
                </a:solidFill>
                <a:latin typeface="Calibri" panose="020F0502020204030204" pitchFamily="34" charset="0"/>
                <a:cs typeface="Calibri" panose="020F0502020204030204" pitchFamily="34" charset="0"/>
              </a:endParaRPr>
            </a:p>
          </p:txBody>
        </p:sp>
        <p:sp>
          <p:nvSpPr>
            <p:cNvPr id="72" name="TextBox 71">
              <a:extLst>
                <a:ext uri="{FF2B5EF4-FFF2-40B4-BE49-F238E27FC236}">
                  <a16:creationId xmlns:a16="http://schemas.microsoft.com/office/drawing/2014/main" id="{453A5F00-9C48-407C-B6A3-B8AC846AA899}"/>
                </a:ext>
              </a:extLst>
            </p:cNvPr>
            <p:cNvSpPr txBox="1"/>
            <p:nvPr/>
          </p:nvSpPr>
          <p:spPr>
            <a:xfrm>
              <a:off x="1102343" y="2909959"/>
              <a:ext cx="2007558" cy="276999"/>
            </a:xfrm>
            <a:prstGeom prst="rect">
              <a:avLst/>
            </a:prstGeom>
            <a:grpFill/>
          </p:spPr>
          <p:txBody>
            <a:bodyPr wrap="square">
              <a:spAutoFit/>
            </a:bodyPr>
            <a:lstStyle/>
            <a:p>
              <a:r>
                <a:rPr lang="en-ID" sz="1200" err="1">
                  <a:solidFill>
                    <a:schemeClr val="bg1"/>
                  </a:solidFill>
                  <a:latin typeface="Calibri" panose="020F0502020204030204" pitchFamily="34" charset="0"/>
                  <a:cs typeface="Calibri" panose="020F0502020204030204" pitchFamily="34" charset="0"/>
                </a:rPr>
                <a:t>Hennepin</a:t>
              </a:r>
              <a:r>
                <a:rPr lang="en-ID" sz="1200">
                  <a:solidFill>
                    <a:schemeClr val="bg1"/>
                  </a:solidFill>
                  <a:latin typeface="Calibri" panose="020F0502020204030204" pitchFamily="34" charset="0"/>
                  <a:cs typeface="Calibri" panose="020F0502020204030204" pitchFamily="34" charset="0"/>
                </a:rPr>
                <a:t> County, MN</a:t>
              </a:r>
            </a:p>
          </p:txBody>
        </p:sp>
      </p:grpSp>
      <p:grpSp>
        <p:nvGrpSpPr>
          <p:cNvPr id="73" name="Group 72">
            <a:extLst>
              <a:ext uri="{FF2B5EF4-FFF2-40B4-BE49-F238E27FC236}">
                <a16:creationId xmlns:a16="http://schemas.microsoft.com/office/drawing/2014/main" id="{6D22AB89-BB6B-4DA0-8C46-6611B1117648}"/>
              </a:ext>
            </a:extLst>
          </p:cNvPr>
          <p:cNvGrpSpPr/>
          <p:nvPr/>
        </p:nvGrpSpPr>
        <p:grpSpPr>
          <a:xfrm>
            <a:off x="9229938" y="3450540"/>
            <a:ext cx="2028824" cy="307777"/>
            <a:chOff x="1081092" y="2894678"/>
            <a:chExt cx="2028824" cy="307777"/>
          </a:xfrm>
        </p:grpSpPr>
        <p:sp>
          <p:nvSpPr>
            <p:cNvPr id="74" name="Rectangle: Top Corners Rounded 73">
              <a:extLst>
                <a:ext uri="{FF2B5EF4-FFF2-40B4-BE49-F238E27FC236}">
                  <a16:creationId xmlns:a16="http://schemas.microsoft.com/office/drawing/2014/main" id="{A1B9A378-AABD-4F64-8244-1CC759167542}"/>
                </a:ext>
              </a:extLst>
            </p:cNvPr>
            <p:cNvSpPr/>
            <p:nvPr/>
          </p:nvSpPr>
          <p:spPr>
            <a:xfrm rot="16200000">
              <a:off x="1941615" y="2034155"/>
              <a:ext cx="307777" cy="2028824"/>
            </a:xfrm>
            <a:prstGeom prst="round2SameRect">
              <a:avLst>
                <a:gd name="adj1" fmla="val 1460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latin typeface="Calibri" panose="020F0502020204030204" pitchFamily="34" charset="0"/>
                <a:cs typeface="Calibri" panose="020F0502020204030204" pitchFamily="34" charset="0"/>
              </a:endParaRPr>
            </a:p>
          </p:txBody>
        </p:sp>
        <p:sp>
          <p:nvSpPr>
            <p:cNvPr id="75" name="TextBox 74">
              <a:extLst>
                <a:ext uri="{FF2B5EF4-FFF2-40B4-BE49-F238E27FC236}">
                  <a16:creationId xmlns:a16="http://schemas.microsoft.com/office/drawing/2014/main" id="{7AC8F214-10A4-4FFB-96D1-6B538C1FBD59}"/>
                </a:ext>
              </a:extLst>
            </p:cNvPr>
            <p:cNvSpPr txBox="1"/>
            <p:nvPr/>
          </p:nvSpPr>
          <p:spPr>
            <a:xfrm>
              <a:off x="1102343" y="2909959"/>
              <a:ext cx="2007558" cy="276999"/>
            </a:xfrm>
            <a:prstGeom prst="rect">
              <a:avLst/>
            </a:prstGeom>
            <a:noFill/>
          </p:spPr>
          <p:txBody>
            <a:bodyPr wrap="square">
              <a:spAutoFit/>
            </a:bodyPr>
            <a:lstStyle/>
            <a:p>
              <a:r>
                <a:rPr lang="en-ID" sz="1200">
                  <a:solidFill>
                    <a:schemeClr val="bg1"/>
                  </a:solidFill>
                  <a:latin typeface="Calibri" panose="020F0502020204030204" pitchFamily="34" charset="0"/>
                  <a:cs typeface="Calibri" panose="020F0502020204030204" pitchFamily="34" charset="0"/>
                </a:rPr>
                <a:t>Princeton University</a:t>
              </a:r>
            </a:p>
          </p:txBody>
        </p:sp>
      </p:grpSp>
      <p:grpSp>
        <p:nvGrpSpPr>
          <p:cNvPr id="86" name="Group 85">
            <a:extLst>
              <a:ext uri="{FF2B5EF4-FFF2-40B4-BE49-F238E27FC236}">
                <a16:creationId xmlns:a16="http://schemas.microsoft.com/office/drawing/2014/main" id="{C2EC64E0-69E7-4610-9789-9C78D5887271}"/>
              </a:ext>
            </a:extLst>
          </p:cNvPr>
          <p:cNvGrpSpPr/>
          <p:nvPr/>
        </p:nvGrpSpPr>
        <p:grpSpPr>
          <a:xfrm>
            <a:off x="848256" y="3926058"/>
            <a:ext cx="2453308" cy="2215991"/>
            <a:chOff x="848256" y="3803797"/>
            <a:chExt cx="2453308" cy="2215991"/>
          </a:xfrm>
        </p:grpSpPr>
        <p:sp>
          <p:nvSpPr>
            <p:cNvPr id="83" name="TextBox 82">
              <a:extLst>
                <a:ext uri="{FF2B5EF4-FFF2-40B4-BE49-F238E27FC236}">
                  <a16:creationId xmlns:a16="http://schemas.microsoft.com/office/drawing/2014/main" id="{20E25D50-1ED8-4440-A3D6-4A62E96EC36A}"/>
                </a:ext>
              </a:extLst>
            </p:cNvPr>
            <p:cNvSpPr txBox="1"/>
            <p:nvPr/>
          </p:nvSpPr>
          <p:spPr>
            <a:xfrm>
              <a:off x="848256" y="3803797"/>
              <a:ext cx="2399495" cy="2215991"/>
            </a:xfrm>
            <a:prstGeom prst="rect">
              <a:avLst/>
            </a:prstGeom>
            <a:noFill/>
          </p:spPr>
          <p:txBody>
            <a:bodyPr wrap="square">
              <a:spAutoFit/>
            </a:bodyPr>
            <a:lstStyle/>
            <a:p>
              <a:r>
                <a:rPr lang="en-GB" sz="1600" b="1">
                  <a:latin typeface="Calibri" panose="020F0502020204030204" pitchFamily="34" charset="0"/>
                  <a:cs typeface="Calibri" panose="020F0502020204030204" pitchFamily="34" charset="0"/>
                </a:rPr>
                <a:t>HCM 9.2</a:t>
              </a:r>
            </a:p>
            <a:p>
              <a:pPr>
                <a:spcAft>
                  <a:spcPts val="1200"/>
                </a:spcAft>
              </a:pPr>
              <a:r>
                <a:rPr lang="en-GB" sz="1400">
                  <a:latin typeface="Calibri" panose="020F0502020204030204" pitchFamily="34" charset="0"/>
                  <a:cs typeface="Calibri" panose="020F0502020204030204" pitchFamily="34" charset="0"/>
                </a:rPr>
                <a:t>Dozens of manager and employee </a:t>
              </a:r>
              <a:r>
                <a:rPr lang="en-GB" sz="1400" err="1">
                  <a:latin typeface="Calibri" panose="020F0502020204030204" pitchFamily="34" charset="0"/>
                  <a:cs typeface="Calibri" panose="020F0502020204030204" pitchFamily="34" charset="0"/>
                </a:rPr>
                <a:t>eForms</a:t>
              </a:r>
              <a:r>
                <a:rPr lang="en-GB" sz="1400">
                  <a:latin typeface="Calibri" panose="020F0502020204030204" pitchFamily="34" charset="0"/>
                  <a:cs typeface="Calibri" panose="020F0502020204030204" pitchFamily="34" charset="0"/>
                </a:rPr>
                <a:t> </a:t>
              </a:r>
            </a:p>
            <a:p>
              <a:endParaRPr lang="en-GB" sz="1400" b="1">
                <a:solidFill>
                  <a:schemeClr val="accent2">
                    <a:lumMod val="50000"/>
                  </a:schemeClr>
                </a:solidFill>
                <a:latin typeface="Calibri" panose="020F0502020204030204" pitchFamily="34" charset="0"/>
                <a:cs typeface="Calibri" panose="020F0502020204030204" pitchFamily="34" charset="0"/>
              </a:endParaRPr>
            </a:p>
            <a:p>
              <a:r>
                <a:rPr lang="en-GB" sz="1400" b="1">
                  <a:solidFill>
                    <a:schemeClr val="accent2">
                      <a:lumMod val="50000"/>
                    </a:schemeClr>
                  </a:solidFill>
                  <a:latin typeface="Calibri" panose="020F0502020204030204" pitchFamily="34" charset="0"/>
                  <a:cs typeface="Calibri" panose="020F0502020204030204" pitchFamily="34" charset="0"/>
                </a:rPr>
                <a:t>Now Implementing: </a:t>
              </a:r>
            </a:p>
            <a:p>
              <a:pPr marL="171450" indent="-171450">
                <a:buClr>
                  <a:srgbClr val="6D8B53"/>
                </a:buClr>
                <a:buFont typeface="Arial" panose="020B0604020202020204" pitchFamily="34" charset="0"/>
                <a:buChar char="•"/>
              </a:pPr>
              <a:r>
                <a:rPr lang="en-GB" sz="1400">
                  <a:latin typeface="Calibri" panose="020F0502020204030204" pitchFamily="34" charset="0"/>
                  <a:cs typeface="Calibri" panose="020F0502020204030204" pitchFamily="34" charset="0"/>
                </a:rPr>
                <a:t>PS Total Rewards  </a:t>
              </a:r>
            </a:p>
            <a:p>
              <a:pPr marL="171450" indent="-171450">
                <a:buClr>
                  <a:srgbClr val="6D8B53"/>
                </a:buClr>
                <a:buFont typeface="Arial" panose="020B0604020202020204" pitchFamily="34" charset="0"/>
                <a:buChar char="•"/>
              </a:pPr>
              <a:r>
                <a:rPr lang="en-GB" sz="1400">
                  <a:latin typeface="Calibri" panose="020F0502020204030204" pitchFamily="34" charset="0"/>
                  <a:cs typeface="Calibri" panose="020F0502020204030204" pitchFamily="34" charset="0"/>
                </a:rPr>
                <a:t>PS </a:t>
              </a:r>
              <a:r>
                <a:rPr lang="en-GB" sz="1400" err="1">
                  <a:latin typeface="Calibri" panose="020F0502020204030204" pitchFamily="34" charset="0"/>
                  <a:cs typeface="Calibri" panose="020F0502020204030204" pitchFamily="34" charset="0"/>
                </a:rPr>
                <a:t>OnBoarding</a:t>
              </a:r>
              <a:r>
                <a:rPr lang="en-GB" sz="1400">
                  <a:latin typeface="Calibri" panose="020F0502020204030204" pitchFamily="34" charset="0"/>
                  <a:cs typeface="Calibri" panose="020F0502020204030204" pitchFamily="34" charset="0"/>
                </a:rPr>
                <a:t> Activity Guide enhanced with </a:t>
              </a:r>
              <a:r>
                <a:rPr lang="en-GB" sz="1400" err="1">
                  <a:latin typeface="Calibri" panose="020F0502020204030204" pitchFamily="34" charset="0"/>
                  <a:cs typeface="Calibri" panose="020F0502020204030204" pitchFamily="34" charset="0"/>
                </a:rPr>
                <a:t>eForms</a:t>
              </a:r>
              <a:r>
                <a:rPr lang="en-GB" sz="1400">
                  <a:latin typeface="Calibri" panose="020F0502020204030204" pitchFamily="34" charset="0"/>
                  <a:cs typeface="Calibri" panose="020F0502020204030204" pitchFamily="34" charset="0"/>
                </a:rPr>
                <a:t> </a:t>
              </a:r>
            </a:p>
          </p:txBody>
        </p:sp>
        <p:cxnSp>
          <p:nvCxnSpPr>
            <p:cNvPr id="84" name="Straight Connector 83">
              <a:extLst>
                <a:ext uri="{FF2B5EF4-FFF2-40B4-BE49-F238E27FC236}">
                  <a16:creationId xmlns:a16="http://schemas.microsoft.com/office/drawing/2014/main" id="{DF733445-8026-4D4F-A621-F241F66DF9AC}"/>
                </a:ext>
              </a:extLst>
            </p:cNvPr>
            <p:cNvCxnSpPr>
              <a:cxnSpLocks/>
            </p:cNvCxnSpPr>
            <p:nvPr/>
          </p:nvCxnSpPr>
          <p:spPr>
            <a:xfrm>
              <a:off x="933660" y="4814626"/>
              <a:ext cx="23679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98934985-D8D9-490B-A859-B9A6BC285325}"/>
              </a:ext>
            </a:extLst>
          </p:cNvPr>
          <p:cNvGrpSpPr/>
          <p:nvPr/>
        </p:nvGrpSpPr>
        <p:grpSpPr>
          <a:xfrm>
            <a:off x="3589229" y="3922391"/>
            <a:ext cx="2424232" cy="1785104"/>
            <a:chOff x="877332" y="3800130"/>
            <a:chExt cx="2424232" cy="1785104"/>
          </a:xfrm>
        </p:grpSpPr>
        <p:sp>
          <p:nvSpPr>
            <p:cNvPr id="88" name="TextBox 87">
              <a:extLst>
                <a:ext uri="{FF2B5EF4-FFF2-40B4-BE49-F238E27FC236}">
                  <a16:creationId xmlns:a16="http://schemas.microsoft.com/office/drawing/2014/main" id="{8FB6FFEB-336A-485E-8214-06CD2C7F1ABD}"/>
                </a:ext>
              </a:extLst>
            </p:cNvPr>
            <p:cNvSpPr txBox="1"/>
            <p:nvPr/>
          </p:nvSpPr>
          <p:spPr>
            <a:xfrm>
              <a:off x="877332" y="3800130"/>
              <a:ext cx="2243125" cy="1785104"/>
            </a:xfrm>
            <a:prstGeom prst="rect">
              <a:avLst/>
            </a:prstGeom>
            <a:noFill/>
          </p:spPr>
          <p:txBody>
            <a:bodyPr wrap="square">
              <a:spAutoFit/>
            </a:bodyPr>
            <a:lstStyle/>
            <a:p>
              <a:r>
                <a:rPr lang="en-GB" sz="1600" b="1">
                  <a:latin typeface="Calibri" panose="020F0502020204030204" pitchFamily="34" charset="0"/>
                  <a:cs typeface="Calibri" panose="020F0502020204030204" pitchFamily="34" charset="0"/>
                </a:rPr>
                <a:t>Campus Solutions 9.2</a:t>
              </a:r>
            </a:p>
            <a:p>
              <a:pPr>
                <a:spcAft>
                  <a:spcPts val="1200"/>
                </a:spcAft>
              </a:pPr>
              <a:r>
                <a:rPr lang="en-GB" sz="1400">
                  <a:latin typeface="Calibri" panose="020F0502020204030204" pitchFamily="34" charset="0"/>
                  <a:cs typeface="Calibri" panose="020F0502020204030204" pitchFamily="34" charset="0"/>
                </a:rPr>
                <a:t>Dozens of student and faculty </a:t>
              </a:r>
              <a:r>
                <a:rPr lang="en-GB" sz="1400" err="1">
                  <a:latin typeface="Calibri" panose="020F0502020204030204" pitchFamily="34" charset="0"/>
                  <a:cs typeface="Calibri" panose="020F0502020204030204" pitchFamily="34" charset="0"/>
                </a:rPr>
                <a:t>eForms</a:t>
              </a:r>
              <a:r>
                <a:rPr lang="en-GB" sz="1400">
                  <a:latin typeface="Calibri" panose="020F0502020204030204" pitchFamily="34" charset="0"/>
                  <a:cs typeface="Calibri" panose="020F0502020204030204" pitchFamily="34" charset="0"/>
                </a:rPr>
                <a:t> </a:t>
              </a:r>
            </a:p>
            <a:p>
              <a:endParaRPr lang="en-GB" sz="1400" b="1">
                <a:solidFill>
                  <a:schemeClr val="accent3"/>
                </a:solidFill>
                <a:latin typeface="Calibri" panose="020F0502020204030204" pitchFamily="34" charset="0"/>
                <a:cs typeface="Calibri" panose="020F0502020204030204" pitchFamily="34" charset="0"/>
              </a:endParaRPr>
            </a:p>
            <a:p>
              <a:r>
                <a:rPr lang="en-GB" sz="1400" b="1">
                  <a:solidFill>
                    <a:schemeClr val="accent3"/>
                  </a:solidFill>
                  <a:latin typeface="Calibri" panose="020F0502020204030204" pitchFamily="34" charset="0"/>
                  <a:cs typeface="Calibri" panose="020F0502020204030204" pitchFamily="34" charset="0"/>
                </a:rPr>
                <a:t>2019 PeopleSoft Innovator Award </a:t>
              </a:r>
              <a:r>
                <a:rPr lang="en-GB" sz="1400">
                  <a:latin typeface="Calibri" panose="020F0502020204030204" pitchFamily="34" charset="0"/>
                  <a:cs typeface="Calibri" panose="020F0502020204030204" pitchFamily="34" charset="0"/>
                </a:rPr>
                <a:t>for rapid Fluid deployment using eForms</a:t>
              </a:r>
            </a:p>
          </p:txBody>
        </p:sp>
        <p:cxnSp>
          <p:nvCxnSpPr>
            <p:cNvPr id="89" name="Straight Connector 88">
              <a:extLst>
                <a:ext uri="{FF2B5EF4-FFF2-40B4-BE49-F238E27FC236}">
                  <a16:creationId xmlns:a16="http://schemas.microsoft.com/office/drawing/2014/main" id="{E55F8F9E-A9BA-425D-B0C8-0E93D631B768}"/>
                </a:ext>
              </a:extLst>
            </p:cNvPr>
            <p:cNvCxnSpPr>
              <a:cxnSpLocks/>
            </p:cNvCxnSpPr>
            <p:nvPr/>
          </p:nvCxnSpPr>
          <p:spPr>
            <a:xfrm>
              <a:off x="933660" y="4801931"/>
              <a:ext cx="23679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2617DF62-F147-44A9-B7A0-1CF89D9C6208}"/>
              </a:ext>
            </a:extLst>
          </p:cNvPr>
          <p:cNvGrpSpPr/>
          <p:nvPr/>
        </p:nvGrpSpPr>
        <p:grpSpPr>
          <a:xfrm>
            <a:off x="6329665" y="3905570"/>
            <a:ext cx="2377441" cy="2215991"/>
            <a:chOff x="908205" y="3783309"/>
            <a:chExt cx="2462924" cy="2215991"/>
          </a:xfrm>
        </p:grpSpPr>
        <p:sp>
          <p:nvSpPr>
            <p:cNvPr id="91" name="TextBox 90">
              <a:extLst>
                <a:ext uri="{FF2B5EF4-FFF2-40B4-BE49-F238E27FC236}">
                  <a16:creationId xmlns:a16="http://schemas.microsoft.com/office/drawing/2014/main" id="{AFCE6C1E-DD61-4C46-9D79-3A51636B29C5}"/>
                </a:ext>
              </a:extLst>
            </p:cNvPr>
            <p:cNvSpPr txBox="1"/>
            <p:nvPr/>
          </p:nvSpPr>
          <p:spPr>
            <a:xfrm>
              <a:off x="908205" y="3783309"/>
              <a:ext cx="2434788" cy="2215991"/>
            </a:xfrm>
            <a:prstGeom prst="rect">
              <a:avLst/>
            </a:prstGeom>
            <a:noFill/>
          </p:spPr>
          <p:txBody>
            <a:bodyPr wrap="square">
              <a:spAutoFit/>
            </a:bodyPr>
            <a:lstStyle/>
            <a:p>
              <a:r>
                <a:rPr lang="en-GB" sz="1600" b="1">
                  <a:latin typeface="Calibri" panose="020F0502020204030204" pitchFamily="34" charset="0"/>
                  <a:cs typeface="Calibri" panose="020F0502020204030204" pitchFamily="34" charset="0"/>
                </a:rPr>
                <a:t>HCM and FSCM 9.2</a:t>
              </a:r>
            </a:p>
            <a:p>
              <a:pPr>
                <a:spcAft>
                  <a:spcPts val="1200"/>
                </a:spcAft>
              </a:pPr>
              <a:r>
                <a:rPr lang="en-GB" sz="1400" err="1">
                  <a:latin typeface="Calibri" panose="020F0502020204030204" pitchFamily="34" charset="0"/>
                  <a:cs typeface="Calibri" panose="020F0502020204030204" pitchFamily="34" charset="0"/>
                </a:rPr>
                <a:t>eForms</a:t>
              </a:r>
              <a:r>
                <a:rPr lang="en-GB" sz="1400">
                  <a:latin typeface="Calibri" panose="020F0502020204030204" pitchFamily="34" charset="0"/>
                  <a:cs typeface="Calibri" panose="020F0502020204030204" pitchFamily="34" charset="0"/>
                </a:rPr>
                <a:t> for employee self-service, finance transactions, and regulatory compliance</a:t>
              </a:r>
            </a:p>
            <a:p>
              <a:r>
                <a:rPr lang="en-GB" sz="1400" b="1">
                  <a:solidFill>
                    <a:schemeClr val="accent2">
                      <a:lumMod val="50000"/>
                    </a:schemeClr>
                  </a:solidFill>
                  <a:latin typeface="Calibri" panose="020F0502020204030204" pitchFamily="34" charset="0"/>
                  <a:cs typeface="Calibri" panose="020F0502020204030204" pitchFamily="34" charset="0"/>
                </a:rPr>
                <a:t>Now Implementing: </a:t>
              </a:r>
            </a:p>
            <a:p>
              <a:pPr marL="171450" indent="-171450">
                <a:buClr>
                  <a:srgbClr val="6D8B53"/>
                </a:buClr>
                <a:buFont typeface="Arial" panose="020B0604020202020204" pitchFamily="34" charset="0"/>
                <a:buChar char="•"/>
              </a:pPr>
              <a:r>
                <a:rPr lang="en-GB" sz="1400">
                  <a:latin typeface="Calibri" panose="020F0502020204030204" pitchFamily="34" charset="0"/>
                  <a:cs typeface="Calibri" panose="020F0502020204030204" pitchFamily="34" charset="0"/>
                </a:rPr>
                <a:t>Citizen self-service in PeopleSoft</a:t>
              </a:r>
            </a:p>
            <a:p>
              <a:pPr marL="171450" indent="-171450">
                <a:buClr>
                  <a:srgbClr val="6D8B53"/>
                </a:buClr>
                <a:buFont typeface="Arial" panose="020B0604020202020204" pitchFamily="34" charset="0"/>
                <a:buChar char="•"/>
              </a:pPr>
              <a:r>
                <a:rPr lang="en-GB" sz="1400">
                  <a:latin typeface="Calibri" panose="020F0502020204030204" pitchFamily="34" charset="0"/>
                  <a:cs typeface="Calibri" panose="020F0502020204030204" pitchFamily="34" charset="0"/>
                </a:rPr>
                <a:t>Vehicle registrations and renewals</a:t>
              </a:r>
            </a:p>
          </p:txBody>
        </p:sp>
        <p:cxnSp>
          <p:nvCxnSpPr>
            <p:cNvPr id="92" name="Straight Connector 91">
              <a:extLst>
                <a:ext uri="{FF2B5EF4-FFF2-40B4-BE49-F238E27FC236}">
                  <a16:creationId xmlns:a16="http://schemas.microsoft.com/office/drawing/2014/main" id="{A024B0AF-3052-432B-AA73-5E55587D9F9F}"/>
                </a:ext>
              </a:extLst>
            </p:cNvPr>
            <p:cNvCxnSpPr>
              <a:cxnSpLocks/>
            </p:cNvCxnSpPr>
            <p:nvPr/>
          </p:nvCxnSpPr>
          <p:spPr>
            <a:xfrm>
              <a:off x="908206" y="4824416"/>
              <a:ext cx="246292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11698484-90B9-4391-BB32-F0CC7A72169E}"/>
              </a:ext>
            </a:extLst>
          </p:cNvPr>
          <p:cNvGrpSpPr/>
          <p:nvPr/>
        </p:nvGrpSpPr>
        <p:grpSpPr>
          <a:xfrm>
            <a:off x="9015215" y="3921544"/>
            <a:ext cx="2422041" cy="2000548"/>
            <a:chOff x="879523" y="3799283"/>
            <a:chExt cx="2422041" cy="2000548"/>
          </a:xfrm>
        </p:grpSpPr>
        <p:sp>
          <p:nvSpPr>
            <p:cNvPr id="94" name="TextBox 93">
              <a:extLst>
                <a:ext uri="{FF2B5EF4-FFF2-40B4-BE49-F238E27FC236}">
                  <a16:creationId xmlns:a16="http://schemas.microsoft.com/office/drawing/2014/main" id="{20EF771B-D12E-42C3-B8FD-70FE8CAC6EE2}"/>
                </a:ext>
              </a:extLst>
            </p:cNvPr>
            <p:cNvSpPr txBox="1"/>
            <p:nvPr/>
          </p:nvSpPr>
          <p:spPr>
            <a:xfrm>
              <a:off x="879523" y="3799283"/>
              <a:ext cx="2243125" cy="2000548"/>
            </a:xfrm>
            <a:prstGeom prst="rect">
              <a:avLst/>
            </a:prstGeom>
            <a:noFill/>
          </p:spPr>
          <p:txBody>
            <a:bodyPr wrap="square">
              <a:spAutoFit/>
            </a:bodyPr>
            <a:lstStyle/>
            <a:p>
              <a:r>
                <a:rPr lang="en-GB" sz="1600" b="1">
                  <a:latin typeface="Calibri" panose="020F0502020204030204" pitchFamily="34" charset="0"/>
                  <a:cs typeface="Calibri" panose="020F0502020204030204" pitchFamily="34" charset="0"/>
                </a:rPr>
                <a:t>Campus Solutions 9.2</a:t>
              </a:r>
            </a:p>
            <a:p>
              <a:pPr>
                <a:spcAft>
                  <a:spcPts val="1200"/>
                </a:spcAft>
              </a:pPr>
              <a:r>
                <a:rPr lang="en-GB" sz="1400">
                  <a:latin typeface="Calibri" panose="020F0502020204030204" pitchFamily="34" charset="0"/>
                  <a:cs typeface="Calibri" panose="020F0502020204030204" pitchFamily="34" charset="0"/>
                </a:rPr>
                <a:t>Created and launched 16 new </a:t>
              </a:r>
              <a:r>
                <a:rPr lang="en-GB" sz="1400" err="1">
                  <a:latin typeface="Calibri" panose="020F0502020204030204" pitchFamily="34" charset="0"/>
                  <a:cs typeface="Calibri" panose="020F0502020204030204" pitchFamily="34" charset="0"/>
                </a:rPr>
                <a:t>eForms</a:t>
              </a:r>
              <a:r>
                <a:rPr lang="en-GB" sz="1400">
                  <a:latin typeface="Calibri" panose="020F0502020204030204" pitchFamily="34" charset="0"/>
                  <a:cs typeface="Calibri" panose="020F0502020204030204" pitchFamily="34" charset="0"/>
                </a:rPr>
                <a:t> in 90 days </a:t>
              </a:r>
            </a:p>
            <a:p>
              <a:endParaRPr lang="en-GB" sz="1400" b="1">
                <a:solidFill>
                  <a:schemeClr val="accent3"/>
                </a:solidFill>
                <a:latin typeface="Calibri" panose="020F0502020204030204" pitchFamily="34" charset="0"/>
                <a:cs typeface="Calibri" panose="020F0502020204030204" pitchFamily="34" charset="0"/>
              </a:endParaRPr>
            </a:p>
            <a:p>
              <a:r>
                <a:rPr lang="en-GB" sz="1400" b="1">
                  <a:solidFill>
                    <a:schemeClr val="accent3"/>
                  </a:solidFill>
                  <a:latin typeface="Calibri" panose="020F0502020204030204" pitchFamily="34" charset="0"/>
                  <a:cs typeface="Calibri" panose="020F0502020204030204" pitchFamily="34" charset="0"/>
                </a:rPr>
                <a:t>COVID-19: </a:t>
              </a:r>
              <a:r>
                <a:rPr lang="en-GB" sz="1400">
                  <a:latin typeface="Calibri" panose="020F0502020204030204" pitchFamily="34" charset="0"/>
                  <a:cs typeface="Calibri" panose="020F0502020204030204" pitchFamily="34" charset="0"/>
                </a:rPr>
                <a:t>Initial dev to Production with two student eForms in less than </a:t>
              </a:r>
              <a:br>
                <a:rPr lang="en-GB" sz="1400">
                  <a:latin typeface="Calibri" panose="020F0502020204030204" pitchFamily="34" charset="0"/>
                  <a:cs typeface="Calibri" panose="020F0502020204030204" pitchFamily="34" charset="0"/>
                </a:rPr>
              </a:br>
              <a:r>
                <a:rPr lang="en-GB" sz="1400">
                  <a:latin typeface="Calibri" panose="020F0502020204030204" pitchFamily="34" charset="0"/>
                  <a:cs typeface="Calibri" panose="020F0502020204030204" pitchFamily="34" charset="0"/>
                </a:rPr>
                <a:t>24 hours</a:t>
              </a:r>
            </a:p>
          </p:txBody>
        </p:sp>
        <p:cxnSp>
          <p:nvCxnSpPr>
            <p:cNvPr id="95" name="Straight Connector 94">
              <a:extLst>
                <a:ext uri="{FF2B5EF4-FFF2-40B4-BE49-F238E27FC236}">
                  <a16:creationId xmlns:a16="http://schemas.microsoft.com/office/drawing/2014/main" id="{10291D09-0B68-41E2-93E0-17517FB2F043}"/>
                </a:ext>
              </a:extLst>
            </p:cNvPr>
            <p:cNvCxnSpPr>
              <a:cxnSpLocks/>
            </p:cNvCxnSpPr>
            <p:nvPr/>
          </p:nvCxnSpPr>
          <p:spPr>
            <a:xfrm>
              <a:off x="933660" y="4817225"/>
              <a:ext cx="23679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8" name="Picture 7" descr="A picture containing logo&#10;&#10;Description automatically generated">
            <a:extLst>
              <a:ext uri="{FF2B5EF4-FFF2-40B4-BE49-F238E27FC236}">
                <a16:creationId xmlns:a16="http://schemas.microsoft.com/office/drawing/2014/main" id="{354328C9-5329-4534-8342-837832CF77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5262" y="77230"/>
            <a:ext cx="2633063" cy="1182853"/>
          </a:xfrm>
          <a:prstGeom prst="rect">
            <a:avLst/>
          </a:prstGeom>
        </p:spPr>
      </p:pic>
      <p:pic>
        <p:nvPicPr>
          <p:cNvPr id="9" name="Picture 8" descr="A picture containing text, gear, wheel&#10;&#10;Description automatically generated">
            <a:extLst>
              <a:ext uri="{FF2B5EF4-FFF2-40B4-BE49-F238E27FC236}">
                <a16:creationId xmlns:a16="http://schemas.microsoft.com/office/drawing/2014/main" id="{D289E734-9E86-F5B9-392E-0272B19388EF}"/>
              </a:ext>
            </a:extLst>
          </p:cNvPr>
          <p:cNvPicPr>
            <a:picLocks noChangeAspect="1"/>
          </p:cNvPicPr>
          <p:nvPr/>
        </p:nvPicPr>
        <p:blipFill rotWithShape="1">
          <a:blip r:embed="rId8">
            <a:extLst>
              <a:ext uri="{28A0092B-C50C-407E-A947-70E740481C1C}">
                <a14:useLocalDpi xmlns:a14="http://schemas.microsoft.com/office/drawing/2010/main" val="0"/>
              </a:ext>
            </a:extLst>
          </a:blip>
          <a:srcRect l="23954" r="25132"/>
          <a:stretch/>
        </p:blipFill>
        <p:spPr>
          <a:xfrm>
            <a:off x="5020564" y="1999805"/>
            <a:ext cx="1244960" cy="1139284"/>
          </a:xfrm>
          <a:prstGeom prst="rect">
            <a:avLst/>
          </a:prstGeom>
        </p:spPr>
      </p:pic>
    </p:spTree>
    <p:extLst>
      <p:ext uri="{BB962C8B-B14F-4D97-AF65-F5344CB8AC3E}">
        <p14:creationId xmlns:p14="http://schemas.microsoft.com/office/powerpoint/2010/main" val="100881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1000"/>
                                        <p:tgtEl>
                                          <p:spTgt spid="55"/>
                                        </p:tgtEl>
                                      </p:cBhvr>
                                    </p:animEffect>
                                  </p:childTnLst>
                                </p:cTn>
                              </p:par>
                              <p:par>
                                <p:cTn id="11" presetID="10" presetClass="entr" presetSubtype="0"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1000"/>
                                        <p:tgtEl>
                                          <p:spTgt spid="66"/>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wipe(up)">
                                      <p:cBhvr>
                                        <p:cTn id="17" dur="1000"/>
                                        <p:tgtEl>
                                          <p:spTgt spid="86"/>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childTnLst>
                                </p:cTn>
                              </p:par>
                              <p:par>
                                <p:cTn id="22" presetID="10" presetClass="entr" presetSubtype="0"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1000"/>
                                        <p:tgtEl>
                                          <p:spTgt spid="54"/>
                                        </p:tgtEl>
                                      </p:cBhvr>
                                    </p:animEffect>
                                  </p:childTnLst>
                                </p:cTn>
                              </p:par>
                              <p:par>
                                <p:cTn id="25" presetID="10"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wipe(up)">
                                      <p:cBhvr>
                                        <p:cTn id="31" dur="1000"/>
                                        <p:tgtEl>
                                          <p:spTgt spid="87"/>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1000"/>
                                        <p:tgtEl>
                                          <p:spTgt spid="52"/>
                                        </p:tgtEl>
                                      </p:cBhvr>
                                    </p:animEffect>
                                  </p:childTnLst>
                                </p:cTn>
                              </p:par>
                              <p:par>
                                <p:cTn id="36" presetID="10" presetClass="entr" presetSubtype="0" fill="hold"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fade">
                                      <p:cBhvr>
                                        <p:cTn id="38" dur="1000"/>
                                        <p:tgtEl>
                                          <p:spTgt spid="57"/>
                                        </p:tgtEl>
                                      </p:cBhvr>
                                    </p:animEffect>
                                  </p:childTnLst>
                                </p:cTn>
                              </p:par>
                              <p:par>
                                <p:cTn id="39" presetID="10" presetClass="entr" presetSubtype="0" fill="hold" nodeType="with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1000"/>
                                        <p:tgtEl>
                                          <p:spTgt spid="70"/>
                                        </p:tgtEl>
                                      </p:cBhvr>
                                    </p:animEffect>
                                  </p:childTnLst>
                                </p:cTn>
                              </p:par>
                            </p:childTnLst>
                          </p:cTn>
                        </p:par>
                        <p:par>
                          <p:cTn id="42" fill="hold">
                            <p:stCondLst>
                              <p:cond delay="5500"/>
                            </p:stCondLst>
                            <p:childTnLst>
                              <p:par>
                                <p:cTn id="43" presetID="22" presetClass="entr" presetSubtype="1" fill="hold" nodeType="after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wipe(up)">
                                      <p:cBhvr>
                                        <p:cTn id="45" dur="1000"/>
                                        <p:tgtEl>
                                          <p:spTgt spid="90"/>
                                        </p:tgtEl>
                                      </p:cBhvr>
                                    </p:animEffect>
                                  </p:childTnLst>
                                </p:cTn>
                              </p:par>
                            </p:childTnLst>
                          </p:cTn>
                        </p:par>
                        <p:par>
                          <p:cTn id="46" fill="hold">
                            <p:stCondLst>
                              <p:cond delay="6500"/>
                            </p:stCondLst>
                            <p:childTnLst>
                              <p:par>
                                <p:cTn id="47" presetID="10" presetClass="entr" presetSubtype="0" fill="hold" grpId="0" nodeType="after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1000"/>
                                        <p:tgtEl>
                                          <p:spTgt spid="53"/>
                                        </p:tgtEl>
                                      </p:cBhvr>
                                    </p:animEffect>
                                  </p:childTnLst>
                                </p:cTn>
                              </p:par>
                              <p:par>
                                <p:cTn id="50" presetID="10" presetClass="entr" presetSubtype="0" fill="hold"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1000"/>
                                        <p:tgtEl>
                                          <p:spTgt spid="56"/>
                                        </p:tgtEl>
                                      </p:cBhvr>
                                    </p:animEffect>
                                  </p:childTnLst>
                                </p:cTn>
                              </p:par>
                              <p:par>
                                <p:cTn id="53" presetID="10" presetClass="entr" presetSubtype="0"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fade">
                                      <p:cBhvr>
                                        <p:cTn id="55" dur="1000"/>
                                        <p:tgtEl>
                                          <p:spTgt spid="73"/>
                                        </p:tgtEl>
                                      </p:cBhvr>
                                    </p:animEffect>
                                  </p:childTnLst>
                                </p:cTn>
                              </p:par>
                            </p:childTnLst>
                          </p:cTn>
                        </p:par>
                        <p:par>
                          <p:cTn id="56" fill="hold">
                            <p:stCondLst>
                              <p:cond delay="7500"/>
                            </p:stCondLst>
                            <p:childTnLst>
                              <p:par>
                                <p:cTn id="57" presetID="22" presetClass="entr" presetSubtype="1" fill="hold" nodeType="afterEffect">
                                  <p:stCondLst>
                                    <p:cond delay="0"/>
                                  </p:stCondLst>
                                  <p:childTnLst>
                                    <p:set>
                                      <p:cBhvr>
                                        <p:cTn id="58" dur="1" fill="hold">
                                          <p:stCondLst>
                                            <p:cond delay="0"/>
                                          </p:stCondLst>
                                        </p:cTn>
                                        <p:tgtEl>
                                          <p:spTgt spid="93"/>
                                        </p:tgtEl>
                                        <p:attrNameLst>
                                          <p:attrName>style.visibility</p:attrName>
                                        </p:attrNameLst>
                                      </p:cBhvr>
                                      <p:to>
                                        <p:strVal val="visible"/>
                                      </p:to>
                                    </p:set>
                                    <p:animEffect transition="in" filter="wipe(up)">
                                      <p:cBhvr>
                                        <p:cTn id="59" dur="1000"/>
                                        <p:tgtEl>
                                          <p:spTgt spid="93"/>
                                        </p:tgtEl>
                                      </p:cBhvr>
                                    </p:animEffect>
                                  </p:childTnLst>
                                </p:cTn>
                              </p:par>
                            </p:childTnLst>
                          </p:cTn>
                        </p:par>
                        <p:par>
                          <p:cTn id="60" fill="hold">
                            <p:stCondLst>
                              <p:cond delay="8500"/>
                            </p:stCondLst>
                            <p:childTnLst>
                              <p:par>
                                <p:cTn id="61" presetID="2" presetClass="entr" presetSubtype="9"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1000" fill="hold"/>
                                        <p:tgtEl>
                                          <p:spTgt spid="9"/>
                                        </p:tgtEl>
                                        <p:attrNameLst>
                                          <p:attrName>ppt_x</p:attrName>
                                        </p:attrNameLst>
                                      </p:cBhvr>
                                      <p:tavLst>
                                        <p:tav tm="0">
                                          <p:val>
                                            <p:strVal val="0-#ppt_w/2"/>
                                          </p:val>
                                        </p:tav>
                                        <p:tav tm="100000">
                                          <p:val>
                                            <p:strVal val="#ppt_x"/>
                                          </p:val>
                                        </p:tav>
                                      </p:tavLst>
                                    </p:anim>
                                    <p:anim calcmode="lin" valueType="num">
                                      <p:cBhvr additive="base">
                                        <p:cTn id="64"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1" grpId="0" animBg="1"/>
      <p:bldP spid="52" grpId="0" animBg="1"/>
      <p:bldP spid="5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descr="People in Couch">
            <a:extLst>
              <a:ext uri="{FF2B5EF4-FFF2-40B4-BE49-F238E27FC236}">
                <a16:creationId xmlns:a16="http://schemas.microsoft.com/office/drawing/2014/main" id="{11A735C7-36EC-4A93-B40E-AF5BF68EB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587" t="10980" r="27647" b="4105"/>
          <a:stretch>
            <a:fillRect/>
          </a:stretch>
        </p:blipFill>
        <p:spPr bwMode="auto">
          <a:xfrm>
            <a:off x="8204201" y="361434"/>
            <a:ext cx="3987799" cy="5823467"/>
          </a:xfrm>
          <a:custGeom>
            <a:avLst/>
            <a:gdLst>
              <a:gd name="connsiteX0" fmla="*/ 134150 w 3987799"/>
              <a:gd name="connsiteY0" fmla="*/ 0 h 5823467"/>
              <a:gd name="connsiteX1" fmla="*/ 3987799 w 3987799"/>
              <a:gd name="connsiteY1" fmla="*/ 0 h 5823467"/>
              <a:gd name="connsiteX2" fmla="*/ 3987799 w 3987799"/>
              <a:gd name="connsiteY2" fmla="*/ 5823467 h 5823467"/>
              <a:gd name="connsiteX3" fmla="*/ 134150 w 3987799"/>
              <a:gd name="connsiteY3" fmla="*/ 5823467 h 5823467"/>
              <a:gd name="connsiteX4" fmla="*/ 0 w 3987799"/>
              <a:gd name="connsiteY4" fmla="*/ 5689317 h 5823467"/>
              <a:gd name="connsiteX5" fmla="*/ 0 w 3987799"/>
              <a:gd name="connsiteY5" fmla="*/ 134150 h 5823467"/>
              <a:gd name="connsiteX6" fmla="*/ 134150 w 3987799"/>
              <a:gd name="connsiteY6" fmla="*/ 0 h 582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7799" h="5823467">
                <a:moveTo>
                  <a:pt x="134150" y="0"/>
                </a:moveTo>
                <a:lnTo>
                  <a:pt x="3987799" y="0"/>
                </a:lnTo>
                <a:lnTo>
                  <a:pt x="3987799" y="5823467"/>
                </a:lnTo>
                <a:lnTo>
                  <a:pt x="134150" y="5823467"/>
                </a:lnTo>
                <a:cubicBezTo>
                  <a:pt x="60061" y="5823467"/>
                  <a:pt x="0" y="5763406"/>
                  <a:pt x="0" y="5689317"/>
                </a:cubicBezTo>
                <a:lnTo>
                  <a:pt x="0" y="134150"/>
                </a:lnTo>
                <a:cubicBezTo>
                  <a:pt x="0" y="60061"/>
                  <a:pt x="60061" y="0"/>
                  <a:pt x="134150" y="0"/>
                </a:cubicBezTo>
                <a:close/>
              </a:path>
            </a:pathLst>
          </a:cu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49D58220-2944-4755-8819-F7CE8881807E}"/>
              </a:ext>
            </a:extLst>
          </p:cNvPr>
          <p:cNvSpPr/>
          <p:nvPr/>
        </p:nvSpPr>
        <p:spPr>
          <a:xfrm>
            <a:off x="3616424" y="1963007"/>
            <a:ext cx="4587776" cy="3875878"/>
          </a:xfrm>
          <a:prstGeom prst="rect">
            <a:avLst/>
          </a:prstGeom>
          <a:gradFill flip="none" rotWithShape="1">
            <a:gsLst>
              <a:gs pos="0">
                <a:schemeClr val="bg1">
                  <a:lumMod val="95000"/>
                  <a:alpha val="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20" name="Group 19">
            <a:extLst>
              <a:ext uri="{FF2B5EF4-FFF2-40B4-BE49-F238E27FC236}">
                <a16:creationId xmlns:a16="http://schemas.microsoft.com/office/drawing/2014/main" id="{A1F8C1CD-3706-4941-A5D8-33277B225F14}"/>
              </a:ext>
            </a:extLst>
          </p:cNvPr>
          <p:cNvGrpSpPr/>
          <p:nvPr/>
        </p:nvGrpSpPr>
        <p:grpSpPr>
          <a:xfrm>
            <a:off x="3187700" y="1108075"/>
            <a:ext cx="1828800" cy="0"/>
            <a:chOff x="3662680" y="1257300"/>
            <a:chExt cx="2639060" cy="0"/>
          </a:xfrm>
        </p:grpSpPr>
        <p:cxnSp>
          <p:nvCxnSpPr>
            <p:cNvPr id="21" name="Straight Connector 20">
              <a:extLst>
                <a:ext uri="{FF2B5EF4-FFF2-40B4-BE49-F238E27FC236}">
                  <a16:creationId xmlns:a16="http://schemas.microsoft.com/office/drawing/2014/main" id="{612512D3-A24E-4220-BCE1-D85098DF81D8}"/>
                </a:ext>
              </a:extLst>
            </p:cNvPr>
            <p:cNvCxnSpPr/>
            <p:nvPr/>
          </p:nvCxnSpPr>
          <p:spPr>
            <a:xfrm>
              <a:off x="3662680" y="1257300"/>
              <a:ext cx="1557777"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1EEB9D8-C00E-4FD8-A2E5-3601BA4C4177}"/>
                </a:ext>
              </a:extLst>
            </p:cNvPr>
            <p:cNvCxnSpPr>
              <a:cxnSpLocks/>
            </p:cNvCxnSpPr>
            <p:nvPr/>
          </p:nvCxnSpPr>
          <p:spPr>
            <a:xfrm>
              <a:off x="5302262" y="1257300"/>
              <a:ext cx="59478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53C9FC-2E8C-4BE7-8990-EE101A5DBEC9}"/>
                </a:ext>
              </a:extLst>
            </p:cNvPr>
            <p:cNvCxnSpPr>
              <a:cxnSpLocks/>
            </p:cNvCxnSpPr>
            <p:nvPr/>
          </p:nvCxnSpPr>
          <p:spPr>
            <a:xfrm>
              <a:off x="5978855" y="1257300"/>
              <a:ext cx="322885"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215E888D-1A02-4216-9D2A-354EB65ED257}"/>
              </a:ext>
            </a:extLst>
          </p:cNvPr>
          <p:cNvSpPr txBox="1"/>
          <p:nvPr/>
        </p:nvSpPr>
        <p:spPr>
          <a:xfrm>
            <a:off x="749301" y="330656"/>
            <a:ext cx="6705600" cy="646331"/>
          </a:xfrm>
          <a:prstGeom prst="rect">
            <a:avLst/>
          </a:prstGeom>
          <a:noFill/>
        </p:spPr>
        <p:txBody>
          <a:bodyPr wrap="square" anchor="ctr">
            <a:spAutoFit/>
          </a:bodyPr>
          <a:lstStyle/>
          <a:p>
            <a:pPr algn="ctr"/>
            <a:r>
              <a:rPr lang="en-GB" sz="3600" b="1" dirty="0">
                <a:latin typeface="Calibri" panose="020F0502020204030204" pitchFamily="34" charset="0"/>
                <a:cs typeface="Calibri" panose="020F0502020204030204" pitchFamily="34" charset="0"/>
              </a:rPr>
              <a:t>Robotic Process Automation</a:t>
            </a:r>
            <a:endParaRPr lang="en-ID" sz="3600" b="1"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B43F13E1-F204-4EAD-98E6-1EACCEC260B0}"/>
              </a:ext>
            </a:extLst>
          </p:cNvPr>
          <p:cNvSpPr txBox="1"/>
          <p:nvPr/>
        </p:nvSpPr>
        <p:spPr>
          <a:xfrm>
            <a:off x="749301" y="1269942"/>
            <a:ext cx="6705600" cy="400110"/>
          </a:xfrm>
          <a:prstGeom prst="rect">
            <a:avLst/>
          </a:prstGeom>
          <a:noFill/>
        </p:spPr>
        <p:txBody>
          <a:bodyPr wrap="square">
            <a:spAutoFit/>
          </a:bodyPr>
          <a:lstStyle/>
          <a:p>
            <a:pPr algn="ctr"/>
            <a:r>
              <a:rPr lang="en-ID" sz="2000" dirty="0">
                <a:latin typeface="Calibri" panose="020F0502020204030204" pitchFamily="34" charset="0"/>
                <a:cs typeface="Calibri" panose="020F0502020204030204" pitchFamily="34" charset="0"/>
              </a:rPr>
              <a:t>Efficient, Error-Free Business Processes</a:t>
            </a:r>
          </a:p>
        </p:txBody>
      </p:sp>
      <p:sp>
        <p:nvSpPr>
          <p:cNvPr id="4" name="Rectangle: Top Corners Rounded 3">
            <a:extLst>
              <a:ext uri="{FF2B5EF4-FFF2-40B4-BE49-F238E27FC236}">
                <a16:creationId xmlns:a16="http://schemas.microsoft.com/office/drawing/2014/main" id="{B017D201-F97F-4C77-8C54-7698A47B985F}"/>
              </a:ext>
            </a:extLst>
          </p:cNvPr>
          <p:cNvSpPr/>
          <p:nvPr/>
        </p:nvSpPr>
        <p:spPr>
          <a:xfrm rot="16200000">
            <a:off x="7286367" y="1279267"/>
            <a:ext cx="5823467" cy="3987799"/>
          </a:xfrm>
          <a:prstGeom prst="round2SameRect">
            <a:avLst>
              <a:gd name="adj1" fmla="val 3364"/>
              <a:gd name="adj2" fmla="val 0"/>
            </a:avLst>
          </a:prstGeom>
          <a:gradFill flip="none" rotWithShape="1">
            <a:gsLst>
              <a:gs pos="0">
                <a:schemeClr val="accent1">
                  <a:alpha val="97000"/>
                </a:schemeClr>
              </a:gs>
              <a:gs pos="100000">
                <a:schemeClr val="accent1">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6" name="Freeform 9">
            <a:extLst>
              <a:ext uri="{FF2B5EF4-FFF2-40B4-BE49-F238E27FC236}">
                <a16:creationId xmlns:a16="http://schemas.microsoft.com/office/drawing/2014/main" id="{5D61F329-2399-41B8-A4C4-25D045C35C57}"/>
              </a:ext>
            </a:extLst>
          </p:cNvPr>
          <p:cNvSpPr>
            <a:spLocks/>
          </p:cNvSpPr>
          <p:nvPr/>
        </p:nvSpPr>
        <p:spPr bwMode="auto">
          <a:xfrm>
            <a:off x="2271637" y="3089392"/>
            <a:ext cx="1407513" cy="1624645"/>
          </a:xfrm>
          <a:custGeom>
            <a:avLst/>
            <a:gdLst>
              <a:gd name="T0" fmla="*/ 914 w 914"/>
              <a:gd name="T1" fmla="*/ 263 h 1055"/>
              <a:gd name="T2" fmla="*/ 458 w 914"/>
              <a:gd name="T3" fmla="*/ 0 h 1055"/>
              <a:gd name="T4" fmla="*/ 0 w 914"/>
              <a:gd name="T5" fmla="*/ 263 h 1055"/>
              <a:gd name="T6" fmla="*/ 0 w 914"/>
              <a:gd name="T7" fmla="*/ 458 h 1055"/>
              <a:gd name="T8" fmla="*/ 0 w 914"/>
              <a:gd name="T9" fmla="*/ 458 h 1055"/>
              <a:gd name="T10" fmla="*/ 0 w 914"/>
              <a:gd name="T11" fmla="*/ 582 h 1055"/>
              <a:gd name="T12" fmla="*/ 0 w 914"/>
              <a:gd name="T13" fmla="*/ 582 h 1055"/>
              <a:gd name="T14" fmla="*/ 0 w 914"/>
              <a:gd name="T15" fmla="*/ 791 h 1055"/>
              <a:gd name="T16" fmla="*/ 458 w 914"/>
              <a:gd name="T17" fmla="*/ 1055 h 1055"/>
              <a:gd name="T18" fmla="*/ 914 w 914"/>
              <a:gd name="T19" fmla="*/ 791 h 1055"/>
              <a:gd name="T20" fmla="*/ 914 w 914"/>
              <a:gd name="T21" fmla="*/ 263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4" h="1055">
                <a:moveTo>
                  <a:pt x="914" y="263"/>
                </a:moveTo>
                <a:lnTo>
                  <a:pt x="458" y="0"/>
                </a:lnTo>
                <a:lnTo>
                  <a:pt x="0" y="263"/>
                </a:lnTo>
                <a:lnTo>
                  <a:pt x="0" y="458"/>
                </a:lnTo>
                <a:lnTo>
                  <a:pt x="0" y="458"/>
                </a:lnTo>
                <a:lnTo>
                  <a:pt x="0" y="582"/>
                </a:lnTo>
                <a:lnTo>
                  <a:pt x="0" y="582"/>
                </a:lnTo>
                <a:lnTo>
                  <a:pt x="0" y="791"/>
                </a:lnTo>
                <a:lnTo>
                  <a:pt x="458" y="1055"/>
                </a:lnTo>
                <a:lnTo>
                  <a:pt x="914" y="791"/>
                </a:lnTo>
                <a:lnTo>
                  <a:pt x="914" y="263"/>
                </a:lnTo>
                <a:close/>
              </a:path>
            </a:pathLst>
          </a:custGeom>
          <a:solidFill>
            <a:srgbClr val="A3B899"/>
          </a:solidFill>
          <a:ln>
            <a:noFill/>
          </a:ln>
        </p:spPr>
        <p:txBody>
          <a:bodyPr vert="horz" wrap="square" lIns="91440" tIns="45720" rIns="91440" bIns="45720" numCol="1" anchor="t" anchorCtr="0" compatLnSpc="1">
            <a:prstTxWarp prst="textNoShape">
              <a:avLst/>
            </a:prstTxWarp>
          </a:bodyPr>
          <a:lstStyle/>
          <a:p>
            <a:endParaRPr lang="en-ID" sz="2000">
              <a:latin typeface="Calibri" panose="020F0502020204030204" pitchFamily="34" charset="0"/>
              <a:cs typeface="Calibri" panose="020F0502020204030204" pitchFamily="34" charset="0"/>
            </a:endParaRPr>
          </a:p>
        </p:txBody>
      </p:sp>
      <p:sp>
        <p:nvSpPr>
          <p:cNvPr id="52" name="Freeform 13">
            <a:extLst>
              <a:ext uri="{FF2B5EF4-FFF2-40B4-BE49-F238E27FC236}">
                <a16:creationId xmlns:a16="http://schemas.microsoft.com/office/drawing/2014/main" id="{A16CED9E-3D03-4F25-BB06-8712302E0F6A}"/>
              </a:ext>
            </a:extLst>
          </p:cNvPr>
          <p:cNvSpPr>
            <a:spLocks/>
          </p:cNvSpPr>
          <p:nvPr/>
        </p:nvSpPr>
        <p:spPr bwMode="auto">
          <a:xfrm>
            <a:off x="1545553" y="4345991"/>
            <a:ext cx="1407511" cy="1626185"/>
          </a:xfrm>
          <a:custGeom>
            <a:avLst/>
            <a:gdLst>
              <a:gd name="T0" fmla="*/ 1 w 914"/>
              <a:gd name="T1" fmla="*/ 265 h 1056"/>
              <a:gd name="T2" fmla="*/ 458 w 914"/>
              <a:gd name="T3" fmla="*/ 0 h 1056"/>
              <a:gd name="T4" fmla="*/ 914 w 914"/>
              <a:gd name="T5" fmla="*/ 265 h 1056"/>
              <a:gd name="T6" fmla="*/ 914 w 914"/>
              <a:gd name="T7" fmla="*/ 791 h 1056"/>
              <a:gd name="T8" fmla="*/ 458 w 914"/>
              <a:gd name="T9" fmla="*/ 1056 h 1056"/>
              <a:gd name="T10" fmla="*/ 0 w 914"/>
              <a:gd name="T11" fmla="*/ 791 h 1056"/>
              <a:gd name="T12" fmla="*/ 1 w 914"/>
              <a:gd name="T13" fmla="*/ 265 h 1056"/>
            </a:gdLst>
            <a:ahLst/>
            <a:cxnLst>
              <a:cxn ang="0">
                <a:pos x="T0" y="T1"/>
              </a:cxn>
              <a:cxn ang="0">
                <a:pos x="T2" y="T3"/>
              </a:cxn>
              <a:cxn ang="0">
                <a:pos x="T4" y="T5"/>
              </a:cxn>
              <a:cxn ang="0">
                <a:pos x="T6" y="T7"/>
              </a:cxn>
              <a:cxn ang="0">
                <a:pos x="T8" y="T9"/>
              </a:cxn>
              <a:cxn ang="0">
                <a:pos x="T10" y="T11"/>
              </a:cxn>
              <a:cxn ang="0">
                <a:pos x="T12" y="T13"/>
              </a:cxn>
            </a:cxnLst>
            <a:rect l="0" t="0" r="r" b="b"/>
            <a:pathLst>
              <a:path w="914" h="1056">
                <a:moveTo>
                  <a:pt x="1" y="265"/>
                </a:moveTo>
                <a:lnTo>
                  <a:pt x="458" y="0"/>
                </a:lnTo>
                <a:lnTo>
                  <a:pt x="914" y="265"/>
                </a:lnTo>
                <a:lnTo>
                  <a:pt x="914" y="791"/>
                </a:lnTo>
                <a:lnTo>
                  <a:pt x="458" y="1056"/>
                </a:lnTo>
                <a:lnTo>
                  <a:pt x="0" y="791"/>
                </a:lnTo>
                <a:lnTo>
                  <a:pt x="1" y="26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ID" sz="2000">
              <a:latin typeface="Calibri" panose="020F0502020204030204" pitchFamily="34" charset="0"/>
              <a:cs typeface="Calibri" panose="020F0502020204030204" pitchFamily="34" charset="0"/>
            </a:endParaRPr>
          </a:p>
        </p:txBody>
      </p:sp>
      <p:sp>
        <p:nvSpPr>
          <p:cNvPr id="48" name="Freeform 11">
            <a:extLst>
              <a:ext uri="{FF2B5EF4-FFF2-40B4-BE49-F238E27FC236}">
                <a16:creationId xmlns:a16="http://schemas.microsoft.com/office/drawing/2014/main" id="{D9A578A0-B775-44DC-8D90-C8566706D7F5}"/>
              </a:ext>
            </a:extLst>
          </p:cNvPr>
          <p:cNvSpPr>
            <a:spLocks/>
          </p:cNvSpPr>
          <p:nvPr/>
        </p:nvSpPr>
        <p:spPr bwMode="auto">
          <a:xfrm>
            <a:off x="88760" y="4345991"/>
            <a:ext cx="1409054" cy="1626185"/>
          </a:xfrm>
          <a:custGeom>
            <a:avLst/>
            <a:gdLst>
              <a:gd name="T0" fmla="*/ 915 w 915"/>
              <a:gd name="T1" fmla="*/ 265 h 1056"/>
              <a:gd name="T2" fmla="*/ 457 w 915"/>
              <a:gd name="T3" fmla="*/ 0 h 1056"/>
              <a:gd name="T4" fmla="*/ 0 w 915"/>
              <a:gd name="T5" fmla="*/ 265 h 1056"/>
              <a:gd name="T6" fmla="*/ 0 w 915"/>
              <a:gd name="T7" fmla="*/ 791 h 1056"/>
              <a:gd name="T8" fmla="*/ 458 w 915"/>
              <a:gd name="T9" fmla="*/ 1056 h 1056"/>
              <a:gd name="T10" fmla="*/ 915 w 915"/>
              <a:gd name="T11" fmla="*/ 791 h 1056"/>
              <a:gd name="T12" fmla="*/ 915 w 915"/>
              <a:gd name="T13" fmla="*/ 265 h 1056"/>
            </a:gdLst>
            <a:ahLst/>
            <a:cxnLst>
              <a:cxn ang="0">
                <a:pos x="T0" y="T1"/>
              </a:cxn>
              <a:cxn ang="0">
                <a:pos x="T2" y="T3"/>
              </a:cxn>
              <a:cxn ang="0">
                <a:pos x="T4" y="T5"/>
              </a:cxn>
              <a:cxn ang="0">
                <a:pos x="T6" y="T7"/>
              </a:cxn>
              <a:cxn ang="0">
                <a:pos x="T8" y="T9"/>
              </a:cxn>
              <a:cxn ang="0">
                <a:pos x="T10" y="T11"/>
              </a:cxn>
              <a:cxn ang="0">
                <a:pos x="T12" y="T13"/>
              </a:cxn>
            </a:cxnLst>
            <a:rect l="0" t="0" r="r" b="b"/>
            <a:pathLst>
              <a:path w="915" h="1056">
                <a:moveTo>
                  <a:pt x="915" y="265"/>
                </a:moveTo>
                <a:lnTo>
                  <a:pt x="457" y="0"/>
                </a:lnTo>
                <a:lnTo>
                  <a:pt x="0" y="265"/>
                </a:lnTo>
                <a:lnTo>
                  <a:pt x="0" y="791"/>
                </a:lnTo>
                <a:lnTo>
                  <a:pt x="458" y="1056"/>
                </a:lnTo>
                <a:lnTo>
                  <a:pt x="915" y="791"/>
                </a:lnTo>
                <a:lnTo>
                  <a:pt x="915" y="265"/>
                </a:lnTo>
                <a:close/>
              </a:path>
            </a:pathLst>
          </a:custGeom>
          <a:solidFill>
            <a:srgbClr val="667B68"/>
          </a:solidFill>
          <a:ln>
            <a:noFill/>
          </a:ln>
        </p:spPr>
        <p:txBody>
          <a:bodyPr vert="horz" wrap="square" lIns="91440" tIns="45720" rIns="91440" bIns="45720" numCol="1" anchor="t" anchorCtr="0" compatLnSpc="1">
            <a:prstTxWarp prst="textNoShape">
              <a:avLst/>
            </a:prstTxWarp>
          </a:bodyPr>
          <a:lstStyle/>
          <a:p>
            <a:endParaRPr lang="en-ID" sz="2000">
              <a:latin typeface="Calibri" panose="020F0502020204030204" pitchFamily="34" charset="0"/>
              <a:cs typeface="Calibri" panose="020F0502020204030204" pitchFamily="34" charset="0"/>
            </a:endParaRPr>
          </a:p>
        </p:txBody>
      </p:sp>
      <p:grpSp>
        <p:nvGrpSpPr>
          <p:cNvPr id="122" name="Group 121">
            <a:extLst>
              <a:ext uri="{FF2B5EF4-FFF2-40B4-BE49-F238E27FC236}">
                <a16:creationId xmlns:a16="http://schemas.microsoft.com/office/drawing/2014/main" id="{41491CEC-9841-4906-8496-88937E3EF3DB}"/>
              </a:ext>
            </a:extLst>
          </p:cNvPr>
          <p:cNvGrpSpPr/>
          <p:nvPr/>
        </p:nvGrpSpPr>
        <p:grpSpPr>
          <a:xfrm>
            <a:off x="88760" y="1829716"/>
            <a:ext cx="2864306" cy="1624645"/>
            <a:chOff x="88760" y="1829716"/>
            <a:chExt cx="2864306" cy="1624645"/>
          </a:xfrm>
        </p:grpSpPr>
        <p:sp>
          <p:nvSpPr>
            <p:cNvPr id="60" name="Freeform 17">
              <a:extLst>
                <a:ext uri="{FF2B5EF4-FFF2-40B4-BE49-F238E27FC236}">
                  <a16:creationId xmlns:a16="http://schemas.microsoft.com/office/drawing/2014/main" id="{D0E0247D-8E6B-4BF6-BC00-8B3E1259B32F}"/>
                </a:ext>
              </a:extLst>
            </p:cNvPr>
            <p:cNvSpPr>
              <a:spLocks/>
            </p:cNvSpPr>
            <p:nvPr/>
          </p:nvSpPr>
          <p:spPr bwMode="auto">
            <a:xfrm>
              <a:off x="1545553" y="1829716"/>
              <a:ext cx="1407513" cy="1624645"/>
            </a:xfrm>
            <a:custGeom>
              <a:avLst/>
              <a:gdLst>
                <a:gd name="T0" fmla="*/ 1 w 914"/>
                <a:gd name="T1" fmla="*/ 791 h 1055"/>
                <a:gd name="T2" fmla="*/ 458 w 914"/>
                <a:gd name="T3" fmla="*/ 1055 h 1055"/>
                <a:gd name="T4" fmla="*/ 914 w 914"/>
                <a:gd name="T5" fmla="*/ 791 h 1055"/>
                <a:gd name="T6" fmla="*/ 914 w 914"/>
                <a:gd name="T7" fmla="*/ 263 h 1055"/>
                <a:gd name="T8" fmla="*/ 458 w 914"/>
                <a:gd name="T9" fmla="*/ 0 h 1055"/>
                <a:gd name="T10" fmla="*/ 0 w 914"/>
                <a:gd name="T11" fmla="*/ 265 h 1055"/>
                <a:gd name="T12" fmla="*/ 1 w 914"/>
                <a:gd name="T13" fmla="*/ 791 h 1055"/>
              </a:gdLst>
              <a:ahLst/>
              <a:cxnLst>
                <a:cxn ang="0">
                  <a:pos x="T0" y="T1"/>
                </a:cxn>
                <a:cxn ang="0">
                  <a:pos x="T2" y="T3"/>
                </a:cxn>
                <a:cxn ang="0">
                  <a:pos x="T4" y="T5"/>
                </a:cxn>
                <a:cxn ang="0">
                  <a:pos x="T6" y="T7"/>
                </a:cxn>
                <a:cxn ang="0">
                  <a:pos x="T8" y="T9"/>
                </a:cxn>
                <a:cxn ang="0">
                  <a:pos x="T10" y="T11"/>
                </a:cxn>
                <a:cxn ang="0">
                  <a:pos x="T12" y="T13"/>
                </a:cxn>
              </a:cxnLst>
              <a:rect l="0" t="0" r="r" b="b"/>
              <a:pathLst>
                <a:path w="914" h="1055">
                  <a:moveTo>
                    <a:pt x="1" y="791"/>
                  </a:moveTo>
                  <a:lnTo>
                    <a:pt x="458" y="1055"/>
                  </a:lnTo>
                  <a:lnTo>
                    <a:pt x="914" y="791"/>
                  </a:lnTo>
                  <a:lnTo>
                    <a:pt x="914" y="263"/>
                  </a:lnTo>
                  <a:lnTo>
                    <a:pt x="458" y="0"/>
                  </a:lnTo>
                  <a:lnTo>
                    <a:pt x="0" y="265"/>
                  </a:lnTo>
                  <a:lnTo>
                    <a:pt x="1" y="79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D" sz="2000">
                <a:latin typeface="Calibri" panose="020F0502020204030204" pitchFamily="34" charset="0"/>
                <a:cs typeface="Calibri" panose="020F0502020204030204" pitchFamily="34" charset="0"/>
              </a:endParaRPr>
            </a:p>
          </p:txBody>
        </p:sp>
        <p:sp>
          <p:nvSpPr>
            <p:cNvPr id="44" name="Freeform 15">
              <a:extLst>
                <a:ext uri="{FF2B5EF4-FFF2-40B4-BE49-F238E27FC236}">
                  <a16:creationId xmlns:a16="http://schemas.microsoft.com/office/drawing/2014/main" id="{7C9FEEB9-C963-4FCB-AE98-537077355550}"/>
                </a:ext>
              </a:extLst>
            </p:cNvPr>
            <p:cNvSpPr>
              <a:spLocks/>
            </p:cNvSpPr>
            <p:nvPr/>
          </p:nvSpPr>
          <p:spPr bwMode="auto">
            <a:xfrm>
              <a:off x="88760" y="1829716"/>
              <a:ext cx="1409054" cy="1624645"/>
            </a:xfrm>
            <a:custGeom>
              <a:avLst/>
              <a:gdLst>
                <a:gd name="T0" fmla="*/ 915 w 915"/>
                <a:gd name="T1" fmla="*/ 791 h 1055"/>
                <a:gd name="T2" fmla="*/ 457 w 915"/>
                <a:gd name="T3" fmla="*/ 1055 h 1055"/>
                <a:gd name="T4" fmla="*/ 0 w 915"/>
                <a:gd name="T5" fmla="*/ 791 h 1055"/>
                <a:gd name="T6" fmla="*/ 0 w 915"/>
                <a:gd name="T7" fmla="*/ 263 h 1055"/>
                <a:gd name="T8" fmla="*/ 458 w 915"/>
                <a:gd name="T9" fmla="*/ 0 h 1055"/>
                <a:gd name="T10" fmla="*/ 915 w 915"/>
                <a:gd name="T11" fmla="*/ 265 h 1055"/>
                <a:gd name="T12" fmla="*/ 915 w 915"/>
                <a:gd name="T13" fmla="*/ 791 h 1055"/>
              </a:gdLst>
              <a:ahLst/>
              <a:cxnLst>
                <a:cxn ang="0">
                  <a:pos x="T0" y="T1"/>
                </a:cxn>
                <a:cxn ang="0">
                  <a:pos x="T2" y="T3"/>
                </a:cxn>
                <a:cxn ang="0">
                  <a:pos x="T4" y="T5"/>
                </a:cxn>
                <a:cxn ang="0">
                  <a:pos x="T6" y="T7"/>
                </a:cxn>
                <a:cxn ang="0">
                  <a:pos x="T8" y="T9"/>
                </a:cxn>
                <a:cxn ang="0">
                  <a:pos x="T10" y="T11"/>
                </a:cxn>
                <a:cxn ang="0">
                  <a:pos x="T12" y="T13"/>
                </a:cxn>
              </a:cxnLst>
              <a:rect l="0" t="0" r="r" b="b"/>
              <a:pathLst>
                <a:path w="915" h="1055">
                  <a:moveTo>
                    <a:pt x="915" y="791"/>
                  </a:moveTo>
                  <a:lnTo>
                    <a:pt x="457" y="1055"/>
                  </a:lnTo>
                  <a:lnTo>
                    <a:pt x="0" y="791"/>
                  </a:lnTo>
                  <a:lnTo>
                    <a:pt x="0" y="263"/>
                  </a:lnTo>
                  <a:lnTo>
                    <a:pt x="458" y="0"/>
                  </a:lnTo>
                  <a:lnTo>
                    <a:pt x="915" y="265"/>
                  </a:lnTo>
                  <a:lnTo>
                    <a:pt x="915" y="791"/>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ID" sz="2000">
                <a:latin typeface="Calibri" panose="020F0502020204030204" pitchFamily="34" charset="0"/>
                <a:cs typeface="Calibri" panose="020F0502020204030204" pitchFamily="34" charset="0"/>
              </a:endParaRPr>
            </a:p>
          </p:txBody>
        </p:sp>
      </p:grpSp>
      <p:sp>
        <p:nvSpPr>
          <p:cNvPr id="65" name="TextBox 64">
            <a:extLst>
              <a:ext uri="{FF2B5EF4-FFF2-40B4-BE49-F238E27FC236}">
                <a16:creationId xmlns:a16="http://schemas.microsoft.com/office/drawing/2014/main" id="{750BDB7D-A458-4391-BC61-121AEDBC3673}"/>
              </a:ext>
            </a:extLst>
          </p:cNvPr>
          <p:cNvSpPr txBox="1"/>
          <p:nvPr/>
        </p:nvSpPr>
        <p:spPr>
          <a:xfrm>
            <a:off x="175586" y="2411205"/>
            <a:ext cx="1235402" cy="461665"/>
          </a:xfrm>
          <a:prstGeom prst="rect">
            <a:avLst/>
          </a:prstGeom>
          <a:noFill/>
        </p:spPr>
        <p:txBody>
          <a:bodyPr wrap="square" anchor="ctr">
            <a:spAutoFit/>
          </a:bodyPr>
          <a:lstStyle/>
          <a:p>
            <a:pPr algn="ctr"/>
            <a:r>
              <a:rPr lang="en-ID" sz="1200" dirty="0">
                <a:solidFill>
                  <a:schemeClr val="bg1"/>
                </a:solidFill>
                <a:latin typeface="Calibri" panose="020F0502020204030204" pitchFamily="34" charset="0"/>
                <a:cs typeface="Calibri" panose="020F0502020204030204" pitchFamily="34" charset="0"/>
              </a:rPr>
              <a:t>Simulates Human Actions</a:t>
            </a:r>
          </a:p>
        </p:txBody>
      </p:sp>
      <p:sp>
        <p:nvSpPr>
          <p:cNvPr id="66" name="TextBox 65">
            <a:extLst>
              <a:ext uri="{FF2B5EF4-FFF2-40B4-BE49-F238E27FC236}">
                <a16:creationId xmlns:a16="http://schemas.microsoft.com/office/drawing/2014/main" id="{111E5867-ECAC-4B84-BDDE-DA44CC791591}"/>
              </a:ext>
            </a:extLst>
          </p:cNvPr>
          <p:cNvSpPr txBox="1"/>
          <p:nvPr/>
        </p:nvSpPr>
        <p:spPr>
          <a:xfrm>
            <a:off x="1632378" y="2226541"/>
            <a:ext cx="1235402" cy="830997"/>
          </a:xfrm>
          <a:prstGeom prst="rect">
            <a:avLst/>
          </a:prstGeom>
          <a:noFill/>
        </p:spPr>
        <p:txBody>
          <a:bodyPr wrap="square" anchor="ctr">
            <a:spAutoFit/>
          </a:bodyPr>
          <a:lstStyle/>
          <a:p>
            <a:pPr algn="ctr"/>
            <a:r>
              <a:rPr lang="en-GB" sz="1200" dirty="0">
                <a:solidFill>
                  <a:schemeClr val="bg1"/>
                </a:solidFill>
                <a:latin typeface="Calibri" panose="020F0502020204030204" pitchFamily="34" charset="0"/>
                <a:cs typeface="Calibri" panose="020F0502020204030204" pitchFamily="34" charset="0"/>
              </a:rPr>
              <a:t>Logs into and Navigates through any Application</a:t>
            </a:r>
          </a:p>
        </p:txBody>
      </p:sp>
      <p:sp>
        <p:nvSpPr>
          <p:cNvPr id="67" name="TextBox 66">
            <a:extLst>
              <a:ext uri="{FF2B5EF4-FFF2-40B4-BE49-F238E27FC236}">
                <a16:creationId xmlns:a16="http://schemas.microsoft.com/office/drawing/2014/main" id="{203D1F7B-79F9-44A8-ABBB-1A35597BEDB2}"/>
              </a:ext>
            </a:extLst>
          </p:cNvPr>
          <p:cNvSpPr txBox="1"/>
          <p:nvPr/>
        </p:nvSpPr>
        <p:spPr>
          <a:xfrm>
            <a:off x="2357692" y="3578548"/>
            <a:ext cx="1235402" cy="646331"/>
          </a:xfrm>
          <a:prstGeom prst="rect">
            <a:avLst/>
          </a:prstGeom>
          <a:noFill/>
        </p:spPr>
        <p:txBody>
          <a:bodyPr wrap="square" anchor="ctr">
            <a:spAutoFit/>
          </a:bodyPr>
          <a:lstStyle/>
          <a:p>
            <a:pPr algn="ctr"/>
            <a:r>
              <a:rPr lang="en-ID" sz="1200" dirty="0">
                <a:solidFill>
                  <a:schemeClr val="bg1"/>
                </a:solidFill>
                <a:latin typeface="Calibri" panose="020F0502020204030204" pitchFamily="34" charset="0"/>
                <a:cs typeface="Calibri" panose="020F0502020204030204" pitchFamily="34" charset="0"/>
              </a:rPr>
              <a:t>Follows Instructions</a:t>
            </a:r>
            <a:br>
              <a:rPr lang="en-ID" sz="1200" dirty="0">
                <a:solidFill>
                  <a:schemeClr val="bg1"/>
                </a:solidFill>
                <a:latin typeface="Calibri" panose="020F0502020204030204" pitchFamily="34" charset="0"/>
                <a:cs typeface="Calibri" panose="020F0502020204030204" pitchFamily="34" charset="0"/>
              </a:rPr>
            </a:br>
            <a:r>
              <a:rPr lang="en-ID" sz="1200" dirty="0">
                <a:solidFill>
                  <a:schemeClr val="bg1"/>
                </a:solidFill>
                <a:latin typeface="Calibri" panose="020F0502020204030204" pitchFamily="34" charset="0"/>
                <a:cs typeface="Calibri" panose="020F0502020204030204" pitchFamily="34" charset="0"/>
              </a:rPr>
              <a:t>Never Rests</a:t>
            </a:r>
          </a:p>
        </p:txBody>
      </p:sp>
      <p:sp>
        <p:nvSpPr>
          <p:cNvPr id="68" name="TextBox 67">
            <a:extLst>
              <a:ext uri="{FF2B5EF4-FFF2-40B4-BE49-F238E27FC236}">
                <a16:creationId xmlns:a16="http://schemas.microsoft.com/office/drawing/2014/main" id="{4AD8E0D9-0070-4C2D-8C61-4085270F1272}"/>
              </a:ext>
            </a:extLst>
          </p:cNvPr>
          <p:cNvSpPr txBox="1"/>
          <p:nvPr/>
        </p:nvSpPr>
        <p:spPr>
          <a:xfrm>
            <a:off x="175586" y="4743586"/>
            <a:ext cx="1235402" cy="830997"/>
          </a:xfrm>
          <a:prstGeom prst="rect">
            <a:avLst/>
          </a:prstGeom>
          <a:noFill/>
        </p:spPr>
        <p:txBody>
          <a:bodyPr wrap="square" anchor="ctr">
            <a:spAutoFit/>
          </a:bodyPr>
          <a:lstStyle/>
          <a:p>
            <a:pPr algn="ctr"/>
            <a:r>
              <a:rPr lang="en-GB" sz="1200" dirty="0">
                <a:solidFill>
                  <a:schemeClr val="bg1"/>
                </a:solidFill>
                <a:latin typeface="Calibri" panose="020F0502020204030204" pitchFamily="34" charset="0"/>
                <a:cs typeface="Calibri" panose="020F0502020204030204" pitchFamily="34" charset="0"/>
              </a:rPr>
              <a:t>Quick to Implement and </a:t>
            </a:r>
            <a:br>
              <a:rPr lang="en-GB" sz="1200" dirty="0">
                <a:solidFill>
                  <a:schemeClr val="bg1"/>
                </a:solidFill>
                <a:latin typeface="Calibri" panose="020F0502020204030204" pitchFamily="34" charset="0"/>
                <a:cs typeface="Calibri" panose="020F0502020204030204" pitchFamily="34" charset="0"/>
              </a:rPr>
            </a:br>
            <a:r>
              <a:rPr lang="en-GB" sz="1200" dirty="0">
                <a:solidFill>
                  <a:schemeClr val="bg1"/>
                </a:solidFill>
                <a:latin typeface="Calibri" panose="020F0502020204030204" pitchFamily="34" charset="0"/>
                <a:cs typeface="Calibri" panose="020F0502020204030204" pitchFamily="34" charset="0"/>
              </a:rPr>
              <a:t>Powerful to Scale</a:t>
            </a:r>
          </a:p>
        </p:txBody>
      </p:sp>
      <p:sp>
        <p:nvSpPr>
          <p:cNvPr id="69" name="TextBox 68">
            <a:extLst>
              <a:ext uri="{FF2B5EF4-FFF2-40B4-BE49-F238E27FC236}">
                <a16:creationId xmlns:a16="http://schemas.microsoft.com/office/drawing/2014/main" id="{F99D243D-9EEB-4858-8753-467C5737450A}"/>
              </a:ext>
            </a:extLst>
          </p:cNvPr>
          <p:cNvSpPr txBox="1"/>
          <p:nvPr/>
        </p:nvSpPr>
        <p:spPr>
          <a:xfrm>
            <a:off x="1632378" y="4651252"/>
            <a:ext cx="1235402" cy="1015663"/>
          </a:xfrm>
          <a:prstGeom prst="rect">
            <a:avLst/>
          </a:prstGeom>
          <a:noFill/>
        </p:spPr>
        <p:txBody>
          <a:bodyPr wrap="square" anchor="ctr">
            <a:spAutoFit/>
          </a:bodyPr>
          <a:lstStyle/>
          <a:p>
            <a:pPr algn="ctr"/>
            <a:r>
              <a:rPr lang="en-GB" sz="1200" dirty="0">
                <a:solidFill>
                  <a:schemeClr val="bg1"/>
                </a:solidFill>
                <a:latin typeface="Calibri" panose="020F0502020204030204" pitchFamily="34" charset="0"/>
                <a:cs typeface="Calibri" panose="020F0502020204030204" pitchFamily="34" charset="0"/>
              </a:rPr>
              <a:t>Fills in Forms</a:t>
            </a:r>
            <a:br>
              <a:rPr lang="en-GB" sz="1200" dirty="0">
                <a:solidFill>
                  <a:schemeClr val="bg1"/>
                </a:solidFill>
                <a:latin typeface="Calibri" panose="020F0502020204030204" pitchFamily="34" charset="0"/>
                <a:cs typeface="Calibri" panose="020F0502020204030204" pitchFamily="34" charset="0"/>
              </a:rPr>
            </a:br>
            <a:r>
              <a:rPr lang="en-GB" sz="1200" dirty="0">
                <a:solidFill>
                  <a:schemeClr val="bg1"/>
                </a:solidFill>
                <a:latin typeface="Calibri" panose="020F0502020204030204" pitchFamily="34" charset="0"/>
                <a:cs typeface="Calibri" panose="020F0502020204030204" pitchFamily="34" charset="0"/>
              </a:rPr>
              <a:t>Moves Files</a:t>
            </a:r>
            <a:br>
              <a:rPr lang="en-GB" sz="1200" dirty="0">
                <a:solidFill>
                  <a:schemeClr val="bg1"/>
                </a:solidFill>
                <a:latin typeface="Calibri" panose="020F0502020204030204" pitchFamily="34" charset="0"/>
                <a:cs typeface="Calibri" panose="020F0502020204030204" pitchFamily="34" charset="0"/>
              </a:rPr>
            </a:br>
            <a:r>
              <a:rPr lang="en-GB" sz="1200" dirty="0">
                <a:solidFill>
                  <a:schemeClr val="bg1"/>
                </a:solidFill>
                <a:latin typeface="Calibri" panose="020F0502020204030204" pitchFamily="34" charset="0"/>
                <a:cs typeface="Calibri" panose="020F0502020204030204" pitchFamily="34" charset="0"/>
              </a:rPr>
              <a:t>Reads &amp; Enters Data, Opens &amp; Sends Emails</a:t>
            </a:r>
          </a:p>
        </p:txBody>
      </p:sp>
      <p:sp>
        <p:nvSpPr>
          <p:cNvPr id="90" name="TextBox 89">
            <a:extLst>
              <a:ext uri="{FF2B5EF4-FFF2-40B4-BE49-F238E27FC236}">
                <a16:creationId xmlns:a16="http://schemas.microsoft.com/office/drawing/2014/main" id="{3DBD7CEE-AE8C-4808-9F04-48E0127C3C96}"/>
              </a:ext>
            </a:extLst>
          </p:cNvPr>
          <p:cNvSpPr txBox="1"/>
          <p:nvPr/>
        </p:nvSpPr>
        <p:spPr>
          <a:xfrm>
            <a:off x="4143374" y="2091579"/>
            <a:ext cx="3712600" cy="1077218"/>
          </a:xfrm>
          <a:prstGeom prst="rect">
            <a:avLst/>
          </a:prstGeom>
          <a:noFill/>
        </p:spPr>
        <p:txBody>
          <a:bodyPr wrap="square">
            <a:spAutoFit/>
          </a:bodyPr>
          <a:lstStyle/>
          <a:p>
            <a:r>
              <a:rPr lang="en-GB" sz="1600" dirty="0">
                <a:latin typeface="Calibri" panose="020F0502020204030204" pitchFamily="34" charset="0"/>
                <a:cs typeface="Calibri" panose="020F0502020204030204" pitchFamily="34" charset="0"/>
              </a:rPr>
              <a:t>RPA takes over the mundane, and repetitive work normally performed by people, freeing up humans to focus on more strategic value-added activities</a:t>
            </a:r>
          </a:p>
        </p:txBody>
      </p:sp>
      <p:sp>
        <p:nvSpPr>
          <p:cNvPr id="92" name="TextBox 91">
            <a:extLst>
              <a:ext uri="{FF2B5EF4-FFF2-40B4-BE49-F238E27FC236}">
                <a16:creationId xmlns:a16="http://schemas.microsoft.com/office/drawing/2014/main" id="{A3A39CA2-BC88-4764-92AE-EE8CDA0D1443}"/>
              </a:ext>
            </a:extLst>
          </p:cNvPr>
          <p:cNvSpPr txBox="1"/>
          <p:nvPr/>
        </p:nvSpPr>
        <p:spPr>
          <a:xfrm>
            <a:off x="4143374" y="3195143"/>
            <a:ext cx="3712600" cy="338554"/>
          </a:xfrm>
          <a:prstGeom prst="rect">
            <a:avLst/>
          </a:prstGeom>
          <a:noFill/>
        </p:spPr>
        <p:txBody>
          <a:bodyPr wrap="square">
            <a:spAutoFit/>
          </a:bodyPr>
          <a:lstStyle/>
          <a:p>
            <a:r>
              <a:rPr lang="en-GB" sz="1600" b="1" dirty="0">
                <a:latin typeface="Calibri" panose="020F0502020204030204" pitchFamily="34" charset="0"/>
                <a:cs typeface="Calibri" panose="020F0502020204030204" pitchFamily="34" charset="0"/>
              </a:rPr>
              <a:t>Enterprise-wide Use Cases</a:t>
            </a:r>
          </a:p>
        </p:txBody>
      </p:sp>
      <p:sp>
        <p:nvSpPr>
          <p:cNvPr id="96" name="Oval 95">
            <a:extLst>
              <a:ext uri="{FF2B5EF4-FFF2-40B4-BE49-F238E27FC236}">
                <a16:creationId xmlns:a16="http://schemas.microsoft.com/office/drawing/2014/main" id="{024C3F14-36FD-4C5A-936F-CCB8B719BE69}"/>
              </a:ext>
            </a:extLst>
          </p:cNvPr>
          <p:cNvSpPr/>
          <p:nvPr/>
        </p:nvSpPr>
        <p:spPr>
          <a:xfrm>
            <a:off x="4230031" y="3589968"/>
            <a:ext cx="310205" cy="310205"/>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latin typeface="Calibri" panose="020F0502020204030204" pitchFamily="34" charset="0"/>
              <a:cs typeface="Calibri" panose="020F0502020204030204" pitchFamily="34" charset="0"/>
            </a:endParaRPr>
          </a:p>
        </p:txBody>
      </p:sp>
      <p:sp>
        <p:nvSpPr>
          <p:cNvPr id="99" name="TextBox 98">
            <a:extLst>
              <a:ext uri="{FF2B5EF4-FFF2-40B4-BE49-F238E27FC236}">
                <a16:creationId xmlns:a16="http://schemas.microsoft.com/office/drawing/2014/main" id="{80909093-E650-4C6D-9EDA-9B98314A4B43}"/>
              </a:ext>
            </a:extLst>
          </p:cNvPr>
          <p:cNvSpPr txBox="1"/>
          <p:nvPr/>
        </p:nvSpPr>
        <p:spPr>
          <a:xfrm>
            <a:off x="4553268" y="3575794"/>
            <a:ext cx="3276283" cy="338554"/>
          </a:xfrm>
          <a:prstGeom prst="rect">
            <a:avLst/>
          </a:prstGeom>
          <a:noFill/>
        </p:spPr>
        <p:txBody>
          <a:bodyPr wrap="square" anchor="ctr">
            <a:spAutoFit/>
          </a:bodyPr>
          <a:lstStyle/>
          <a:p>
            <a:r>
              <a:rPr lang="en-GB" sz="1600" dirty="0">
                <a:latin typeface="Calibri" panose="020F0502020204030204" pitchFamily="34" charset="0"/>
                <a:cs typeface="Calibri" panose="020F0502020204030204" pitchFamily="34" charset="0"/>
              </a:rPr>
              <a:t>HCM</a:t>
            </a:r>
          </a:p>
        </p:txBody>
      </p:sp>
      <p:sp>
        <p:nvSpPr>
          <p:cNvPr id="102" name="Oval 101">
            <a:extLst>
              <a:ext uri="{FF2B5EF4-FFF2-40B4-BE49-F238E27FC236}">
                <a16:creationId xmlns:a16="http://schemas.microsoft.com/office/drawing/2014/main" id="{B9680EE3-43DB-4378-A31F-D9C56958C27F}"/>
              </a:ext>
            </a:extLst>
          </p:cNvPr>
          <p:cNvSpPr/>
          <p:nvPr/>
        </p:nvSpPr>
        <p:spPr>
          <a:xfrm>
            <a:off x="4230031" y="4004403"/>
            <a:ext cx="310205" cy="310205"/>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latin typeface="Calibri" panose="020F0502020204030204" pitchFamily="34" charset="0"/>
              <a:cs typeface="Calibri" panose="020F0502020204030204" pitchFamily="34" charset="0"/>
            </a:endParaRPr>
          </a:p>
        </p:txBody>
      </p:sp>
      <p:sp>
        <p:nvSpPr>
          <p:cNvPr id="103" name="TextBox 102">
            <a:extLst>
              <a:ext uri="{FF2B5EF4-FFF2-40B4-BE49-F238E27FC236}">
                <a16:creationId xmlns:a16="http://schemas.microsoft.com/office/drawing/2014/main" id="{B505BDC1-C791-43E1-B58C-5CB560BC6A1A}"/>
              </a:ext>
            </a:extLst>
          </p:cNvPr>
          <p:cNvSpPr txBox="1"/>
          <p:nvPr/>
        </p:nvSpPr>
        <p:spPr>
          <a:xfrm>
            <a:off x="4553268" y="3990229"/>
            <a:ext cx="3276283" cy="338554"/>
          </a:xfrm>
          <a:prstGeom prst="rect">
            <a:avLst/>
          </a:prstGeom>
          <a:noFill/>
        </p:spPr>
        <p:txBody>
          <a:bodyPr wrap="square" anchor="ctr">
            <a:spAutoFit/>
          </a:bodyPr>
          <a:lstStyle/>
          <a:p>
            <a:r>
              <a:rPr lang="en-GB" sz="1600" dirty="0">
                <a:latin typeface="Calibri" panose="020F0502020204030204" pitchFamily="34" charset="0"/>
                <a:cs typeface="Calibri" panose="020F0502020204030204" pitchFamily="34" charset="0"/>
              </a:rPr>
              <a:t>Finance &amp; Accounting</a:t>
            </a:r>
          </a:p>
        </p:txBody>
      </p:sp>
      <p:sp>
        <p:nvSpPr>
          <p:cNvPr id="105" name="Oval 104">
            <a:extLst>
              <a:ext uri="{FF2B5EF4-FFF2-40B4-BE49-F238E27FC236}">
                <a16:creationId xmlns:a16="http://schemas.microsoft.com/office/drawing/2014/main" id="{107B97F7-696B-4F47-85C1-C46504167E44}"/>
              </a:ext>
            </a:extLst>
          </p:cNvPr>
          <p:cNvSpPr/>
          <p:nvPr/>
        </p:nvSpPr>
        <p:spPr>
          <a:xfrm>
            <a:off x="4230031" y="4418838"/>
            <a:ext cx="310205" cy="310205"/>
          </a:xfrm>
          <a:prstGeom prst="ellipse">
            <a:avLst/>
          </a:prstGeom>
          <a:noFill/>
          <a:ln w="25400">
            <a:solidFill>
              <a:srgbClr val="667B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dirty="0">
              <a:latin typeface="Calibri" panose="020F0502020204030204" pitchFamily="34" charset="0"/>
              <a:cs typeface="Calibri" panose="020F0502020204030204" pitchFamily="34" charset="0"/>
            </a:endParaRPr>
          </a:p>
        </p:txBody>
      </p:sp>
      <p:sp>
        <p:nvSpPr>
          <p:cNvPr id="106" name="TextBox 105">
            <a:extLst>
              <a:ext uri="{FF2B5EF4-FFF2-40B4-BE49-F238E27FC236}">
                <a16:creationId xmlns:a16="http://schemas.microsoft.com/office/drawing/2014/main" id="{7757C845-5ED6-4E94-B745-5C2605675AC5}"/>
              </a:ext>
            </a:extLst>
          </p:cNvPr>
          <p:cNvSpPr txBox="1"/>
          <p:nvPr/>
        </p:nvSpPr>
        <p:spPr>
          <a:xfrm>
            <a:off x="4553268" y="4404664"/>
            <a:ext cx="3276283" cy="338554"/>
          </a:xfrm>
          <a:prstGeom prst="rect">
            <a:avLst/>
          </a:prstGeom>
          <a:noFill/>
        </p:spPr>
        <p:txBody>
          <a:bodyPr wrap="square" anchor="ctr">
            <a:spAutoFit/>
          </a:bodyPr>
          <a:lstStyle/>
          <a:p>
            <a:r>
              <a:rPr lang="en-GB" sz="1600" dirty="0">
                <a:latin typeface="Calibri" panose="020F0502020204030204" pitchFamily="34" charset="0"/>
                <a:cs typeface="Calibri" panose="020F0502020204030204" pitchFamily="34" charset="0"/>
              </a:rPr>
              <a:t>Customer Services</a:t>
            </a:r>
          </a:p>
        </p:txBody>
      </p:sp>
      <p:sp>
        <p:nvSpPr>
          <p:cNvPr id="108" name="Oval 107">
            <a:extLst>
              <a:ext uri="{FF2B5EF4-FFF2-40B4-BE49-F238E27FC236}">
                <a16:creationId xmlns:a16="http://schemas.microsoft.com/office/drawing/2014/main" id="{6F292D9F-ED38-44A0-8602-965E11024230}"/>
              </a:ext>
            </a:extLst>
          </p:cNvPr>
          <p:cNvSpPr/>
          <p:nvPr/>
        </p:nvSpPr>
        <p:spPr>
          <a:xfrm>
            <a:off x="4230031" y="4833273"/>
            <a:ext cx="310205" cy="310205"/>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latin typeface="Calibri" panose="020F0502020204030204" pitchFamily="34" charset="0"/>
              <a:cs typeface="Calibri" panose="020F0502020204030204" pitchFamily="34" charset="0"/>
            </a:endParaRPr>
          </a:p>
        </p:txBody>
      </p:sp>
      <p:sp>
        <p:nvSpPr>
          <p:cNvPr id="109" name="TextBox 108">
            <a:extLst>
              <a:ext uri="{FF2B5EF4-FFF2-40B4-BE49-F238E27FC236}">
                <a16:creationId xmlns:a16="http://schemas.microsoft.com/office/drawing/2014/main" id="{A31DF257-2F0A-4454-84BC-C4CDE79A2A56}"/>
              </a:ext>
            </a:extLst>
          </p:cNvPr>
          <p:cNvSpPr txBox="1"/>
          <p:nvPr/>
        </p:nvSpPr>
        <p:spPr>
          <a:xfrm>
            <a:off x="4553268" y="4819100"/>
            <a:ext cx="3276283" cy="338554"/>
          </a:xfrm>
          <a:prstGeom prst="rect">
            <a:avLst/>
          </a:prstGeom>
          <a:noFill/>
        </p:spPr>
        <p:txBody>
          <a:bodyPr wrap="square" anchor="ctr">
            <a:spAutoFit/>
          </a:bodyPr>
          <a:lstStyle/>
          <a:p>
            <a:r>
              <a:rPr lang="en-GB" sz="1600" dirty="0">
                <a:latin typeface="Calibri" panose="020F0502020204030204" pitchFamily="34" charset="0"/>
                <a:cs typeface="Calibri" panose="020F0502020204030204" pitchFamily="34" charset="0"/>
              </a:rPr>
              <a:t>Supply Chain</a:t>
            </a:r>
          </a:p>
        </p:txBody>
      </p:sp>
      <p:sp>
        <p:nvSpPr>
          <p:cNvPr id="111" name="Oval 110">
            <a:extLst>
              <a:ext uri="{FF2B5EF4-FFF2-40B4-BE49-F238E27FC236}">
                <a16:creationId xmlns:a16="http://schemas.microsoft.com/office/drawing/2014/main" id="{7B7FB42B-C279-4A22-84AB-6CF7A0F0093B}"/>
              </a:ext>
            </a:extLst>
          </p:cNvPr>
          <p:cNvSpPr/>
          <p:nvPr/>
        </p:nvSpPr>
        <p:spPr>
          <a:xfrm>
            <a:off x="4230031" y="5247709"/>
            <a:ext cx="310205" cy="310205"/>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latin typeface="Calibri" panose="020F0502020204030204" pitchFamily="34" charset="0"/>
              <a:cs typeface="Calibri" panose="020F0502020204030204" pitchFamily="34" charset="0"/>
            </a:endParaRPr>
          </a:p>
        </p:txBody>
      </p:sp>
      <p:sp>
        <p:nvSpPr>
          <p:cNvPr id="112" name="TextBox 111">
            <a:extLst>
              <a:ext uri="{FF2B5EF4-FFF2-40B4-BE49-F238E27FC236}">
                <a16:creationId xmlns:a16="http://schemas.microsoft.com/office/drawing/2014/main" id="{089A6B6D-AFA6-4237-932E-832B22214392}"/>
              </a:ext>
            </a:extLst>
          </p:cNvPr>
          <p:cNvSpPr txBox="1"/>
          <p:nvPr/>
        </p:nvSpPr>
        <p:spPr>
          <a:xfrm>
            <a:off x="4553268" y="5233536"/>
            <a:ext cx="3276283" cy="338554"/>
          </a:xfrm>
          <a:prstGeom prst="rect">
            <a:avLst/>
          </a:prstGeom>
          <a:noFill/>
        </p:spPr>
        <p:txBody>
          <a:bodyPr wrap="square" anchor="ctr">
            <a:spAutoFit/>
          </a:bodyPr>
          <a:lstStyle/>
          <a:p>
            <a:r>
              <a:rPr lang="en-GB" sz="1600" dirty="0">
                <a:latin typeface="Calibri" panose="020F0502020204030204" pitchFamily="34" charset="0"/>
                <a:cs typeface="Calibri" panose="020F0502020204030204" pitchFamily="34" charset="0"/>
              </a:rPr>
              <a:t>IT Services</a:t>
            </a:r>
          </a:p>
        </p:txBody>
      </p:sp>
      <p:grpSp>
        <p:nvGrpSpPr>
          <p:cNvPr id="114" name="Group 113">
            <a:extLst>
              <a:ext uri="{FF2B5EF4-FFF2-40B4-BE49-F238E27FC236}">
                <a16:creationId xmlns:a16="http://schemas.microsoft.com/office/drawing/2014/main" id="{A07EE4E5-6620-412F-869F-CD4FFE41D0C3}"/>
              </a:ext>
            </a:extLst>
          </p:cNvPr>
          <p:cNvGrpSpPr/>
          <p:nvPr/>
        </p:nvGrpSpPr>
        <p:grpSpPr>
          <a:xfrm>
            <a:off x="8449860" y="856007"/>
            <a:ext cx="3496480" cy="4834318"/>
            <a:chOff x="8449860" y="448672"/>
            <a:chExt cx="3496480" cy="4834318"/>
          </a:xfrm>
        </p:grpSpPr>
        <p:grpSp>
          <p:nvGrpSpPr>
            <p:cNvPr id="10" name="Group 9">
              <a:extLst>
                <a:ext uri="{FF2B5EF4-FFF2-40B4-BE49-F238E27FC236}">
                  <a16:creationId xmlns:a16="http://schemas.microsoft.com/office/drawing/2014/main" id="{51BF79EE-BE94-4E88-8B69-4A19D10D4E9C}"/>
                </a:ext>
              </a:extLst>
            </p:cNvPr>
            <p:cNvGrpSpPr/>
            <p:nvPr/>
          </p:nvGrpSpPr>
          <p:grpSpPr>
            <a:xfrm>
              <a:off x="8449860" y="794407"/>
              <a:ext cx="3496480" cy="4488583"/>
              <a:chOff x="8484641" y="609417"/>
              <a:chExt cx="3496480" cy="5153218"/>
            </a:xfrm>
          </p:grpSpPr>
          <p:graphicFrame>
            <p:nvGraphicFramePr>
              <p:cNvPr id="26" name="Chart 25">
                <a:extLst>
                  <a:ext uri="{FF2B5EF4-FFF2-40B4-BE49-F238E27FC236}">
                    <a16:creationId xmlns:a16="http://schemas.microsoft.com/office/drawing/2014/main" id="{42B777A8-F78C-423C-B67A-2AF6228C1BA0}"/>
                  </a:ext>
                </a:extLst>
              </p:cNvPr>
              <p:cNvGraphicFramePr/>
              <p:nvPr/>
            </p:nvGraphicFramePr>
            <p:xfrm>
              <a:off x="8484641" y="1183807"/>
              <a:ext cx="3496480" cy="4578828"/>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a:extLst>
                  <a:ext uri="{FF2B5EF4-FFF2-40B4-BE49-F238E27FC236}">
                    <a16:creationId xmlns:a16="http://schemas.microsoft.com/office/drawing/2014/main" id="{65DEF2C2-CCF7-4584-B982-90092DEB11B5}"/>
                  </a:ext>
                </a:extLst>
              </p:cNvPr>
              <p:cNvSpPr txBox="1"/>
              <p:nvPr/>
            </p:nvSpPr>
            <p:spPr>
              <a:xfrm>
                <a:off x="8617953" y="609417"/>
                <a:ext cx="3229856" cy="600694"/>
              </a:xfrm>
              <a:prstGeom prst="rect">
                <a:avLst/>
              </a:prstGeom>
              <a:noFill/>
            </p:spPr>
            <p:txBody>
              <a:bodyPr wrap="square">
                <a:spAutoFit/>
              </a:bodyPr>
              <a:lstStyle/>
              <a:p>
                <a:pPr algn="ctr"/>
                <a:r>
                  <a:rPr lang="en-ID" sz="2800" b="1" dirty="0">
                    <a:solidFill>
                      <a:schemeClr val="bg1"/>
                    </a:solidFill>
                    <a:latin typeface="Calibri" panose="020F0502020204030204" pitchFamily="34" charset="0"/>
                    <a:cs typeface="Calibri" panose="020F0502020204030204" pitchFamily="34" charset="0"/>
                  </a:rPr>
                  <a:t>Delivered ROI</a:t>
                </a:r>
              </a:p>
            </p:txBody>
          </p:sp>
        </p:grpSp>
        <p:pic>
          <p:nvPicPr>
            <p:cNvPr id="113" name="Picture 112" descr="Text&#10;&#10;Description automatically generated with low confidence">
              <a:extLst>
                <a:ext uri="{FF2B5EF4-FFF2-40B4-BE49-F238E27FC236}">
                  <a16:creationId xmlns:a16="http://schemas.microsoft.com/office/drawing/2014/main" id="{B126AAAD-EE74-486D-A790-3D3E3BB785F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9473158" y="448672"/>
              <a:ext cx="1449884" cy="307092"/>
            </a:xfrm>
            <a:prstGeom prst="rect">
              <a:avLst/>
            </a:prstGeom>
          </p:spPr>
        </p:pic>
      </p:grpSp>
      <p:pic>
        <p:nvPicPr>
          <p:cNvPr id="121" name="Graphic 120">
            <a:extLst>
              <a:ext uri="{FF2B5EF4-FFF2-40B4-BE49-F238E27FC236}">
                <a16:creationId xmlns:a16="http://schemas.microsoft.com/office/drawing/2014/main" id="{7444BE22-5CC5-4F06-A3E7-CCD991C920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4325" y="3454360"/>
            <a:ext cx="893178" cy="893174"/>
          </a:xfrm>
          <a:prstGeom prst="rect">
            <a:avLst/>
          </a:prstGeom>
        </p:spPr>
      </p:pic>
      <p:pic>
        <p:nvPicPr>
          <p:cNvPr id="124" name="Graphic 123">
            <a:extLst>
              <a:ext uri="{FF2B5EF4-FFF2-40B4-BE49-F238E27FC236}">
                <a16:creationId xmlns:a16="http://schemas.microsoft.com/office/drawing/2014/main" id="{813CC310-997A-46EA-BBA1-EE3114138B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03042" y="3662979"/>
            <a:ext cx="164184" cy="164184"/>
          </a:xfrm>
          <a:prstGeom prst="rect">
            <a:avLst/>
          </a:prstGeom>
        </p:spPr>
      </p:pic>
      <p:pic>
        <p:nvPicPr>
          <p:cNvPr id="126" name="Graphic 125">
            <a:extLst>
              <a:ext uri="{FF2B5EF4-FFF2-40B4-BE49-F238E27FC236}">
                <a16:creationId xmlns:a16="http://schemas.microsoft.com/office/drawing/2014/main" id="{69D2F7E8-C0FF-4276-9DA0-751F5A523A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03041" y="4077414"/>
            <a:ext cx="164186" cy="164184"/>
          </a:xfrm>
          <a:prstGeom prst="rect">
            <a:avLst/>
          </a:prstGeom>
        </p:spPr>
      </p:pic>
      <p:pic>
        <p:nvPicPr>
          <p:cNvPr id="11264" name="Graphic 11263">
            <a:extLst>
              <a:ext uri="{FF2B5EF4-FFF2-40B4-BE49-F238E27FC236}">
                <a16:creationId xmlns:a16="http://schemas.microsoft.com/office/drawing/2014/main" id="{794A70F2-FCA2-4915-968C-848DB4F6CF9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296636" y="4485443"/>
            <a:ext cx="176994" cy="176994"/>
          </a:xfrm>
          <a:prstGeom prst="rect">
            <a:avLst/>
          </a:prstGeom>
        </p:spPr>
      </p:pic>
      <p:pic>
        <p:nvPicPr>
          <p:cNvPr id="11267" name="Graphic 11266">
            <a:extLst>
              <a:ext uri="{FF2B5EF4-FFF2-40B4-BE49-F238E27FC236}">
                <a16:creationId xmlns:a16="http://schemas.microsoft.com/office/drawing/2014/main" id="{87F6FE71-0DEF-4382-8B3B-1328B669518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96636" y="4899878"/>
            <a:ext cx="176994" cy="176994"/>
          </a:xfrm>
          <a:prstGeom prst="rect">
            <a:avLst/>
          </a:prstGeom>
        </p:spPr>
      </p:pic>
      <p:pic>
        <p:nvPicPr>
          <p:cNvPr id="132" name="Graphic 131">
            <a:extLst>
              <a:ext uri="{FF2B5EF4-FFF2-40B4-BE49-F238E27FC236}">
                <a16:creationId xmlns:a16="http://schemas.microsoft.com/office/drawing/2014/main" id="{BEB54146-D9DA-40AF-9FB1-4649610ED59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302193" y="5319871"/>
            <a:ext cx="165880" cy="165880"/>
          </a:xfrm>
          <a:prstGeom prst="rect">
            <a:avLst/>
          </a:prstGeom>
        </p:spPr>
      </p:pic>
    </p:spTree>
    <p:extLst>
      <p:ext uri="{BB962C8B-B14F-4D97-AF65-F5344CB8AC3E}">
        <p14:creationId xmlns:p14="http://schemas.microsoft.com/office/powerpoint/2010/main" val="1215478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4CD1A-87C3-724D-9283-3BABA03C6B6E}"/>
              </a:ext>
            </a:extLst>
          </p:cNvPr>
          <p:cNvSpPr>
            <a:spLocks noGrp="1"/>
          </p:cNvSpPr>
          <p:nvPr>
            <p:ph type="title"/>
          </p:nvPr>
        </p:nvSpPr>
        <p:spPr>
          <a:xfrm>
            <a:off x="538462" y="575035"/>
            <a:ext cx="7112404" cy="1156748"/>
          </a:xfrm>
        </p:spPr>
        <p:txBody>
          <a:bodyPr/>
          <a:lstStyle/>
          <a:p>
            <a:r>
              <a:rPr lang="en-US" cap="all"/>
              <a:t>Meet Ida</a:t>
            </a:r>
            <a:br>
              <a:rPr lang="en-US" cap="all"/>
            </a:br>
            <a:r>
              <a:rPr lang="en-US" sz="2800" cap="all"/>
              <a:t>IntraSee’s Digital Assistant</a:t>
            </a:r>
            <a:endParaRPr lang="en-US" sz="3600" cap="all"/>
          </a:p>
        </p:txBody>
      </p:sp>
      <p:sp>
        <p:nvSpPr>
          <p:cNvPr id="8" name="Text Placeholder 7">
            <a:extLst>
              <a:ext uri="{FF2B5EF4-FFF2-40B4-BE49-F238E27FC236}">
                <a16:creationId xmlns:a16="http://schemas.microsoft.com/office/drawing/2014/main" id="{51C8D09C-C42D-054A-BDEC-B78309E99362}"/>
              </a:ext>
            </a:extLst>
          </p:cNvPr>
          <p:cNvSpPr>
            <a:spLocks noGrp="1"/>
          </p:cNvSpPr>
          <p:nvPr>
            <p:ph type="body" sz="quarter" idx="13"/>
          </p:nvPr>
        </p:nvSpPr>
        <p:spPr/>
        <p:txBody>
          <a:bodyPr>
            <a:normAutofit fontScale="92500" lnSpcReduction="20000"/>
          </a:bodyPr>
          <a:lstStyle/>
          <a:p>
            <a:r>
              <a:rPr lang="en-US" sz="1600"/>
              <a:t>Enterprise-grade digital assistant</a:t>
            </a:r>
          </a:p>
          <a:p>
            <a:r>
              <a:rPr lang="en-US" sz="1600"/>
              <a:t>Uses machine learning AI</a:t>
            </a:r>
          </a:p>
          <a:p>
            <a:r>
              <a:rPr lang="en-US" sz="1600"/>
              <a:t>Built on Oracle’s AI and Cloud</a:t>
            </a:r>
          </a:p>
          <a:p>
            <a:r>
              <a:rPr lang="en-US" sz="1600"/>
              <a:t>Scalable to thousands of questions in over 100 languages</a:t>
            </a:r>
          </a:p>
          <a:p>
            <a:r>
              <a:rPr lang="en-US" sz="1600"/>
              <a:t>Authenticated and non-authenticated chats</a:t>
            </a:r>
          </a:p>
          <a:p>
            <a:r>
              <a:rPr lang="en-US" sz="1600"/>
              <a:t>Multi-channel capable (Web, Teams, SMS, etc)</a:t>
            </a:r>
          </a:p>
          <a:p>
            <a:r>
              <a:rPr lang="en-US" sz="1600"/>
              <a:t>Pre-built catalog of questions/skills/integrations</a:t>
            </a:r>
          </a:p>
          <a:p>
            <a:r>
              <a:rPr lang="en-US" sz="1600"/>
              <a:t>Integration adapters such as PeopleSoft, HCM Cloud, Microsoft, ITSM, LMS</a:t>
            </a:r>
          </a:p>
          <a:p>
            <a:r>
              <a:rPr lang="en-US" sz="1600"/>
              <a:t>Add questions, answers and topics</a:t>
            </a:r>
          </a:p>
          <a:p>
            <a:r>
              <a:rPr lang="en-US" sz="1600"/>
              <a:t>Conversational satisfaction surveys</a:t>
            </a:r>
          </a:p>
          <a:p>
            <a:r>
              <a:rPr lang="en-US" sz="1600"/>
              <a:t>Role-specific &amp; personalized answers</a:t>
            </a:r>
          </a:p>
          <a:p>
            <a:r>
              <a:rPr lang="en-US" sz="1600"/>
              <a:t>Alerts, nudging and suggestions</a:t>
            </a:r>
          </a:p>
          <a:p>
            <a:r>
              <a:rPr lang="en-US" sz="1600"/>
              <a:t>Automated deployment and testing (no expensive staffing/consulting!)</a:t>
            </a:r>
          </a:p>
          <a:p>
            <a:r>
              <a:rPr lang="en-US" sz="1600"/>
              <a:t>AI that gets smarter over time</a:t>
            </a:r>
          </a:p>
          <a:p>
            <a:pPr marL="0" indent="0">
              <a:buNone/>
            </a:pPr>
            <a:endParaRPr lang="en-US" sz="1600"/>
          </a:p>
        </p:txBody>
      </p:sp>
      <p:sp>
        <p:nvSpPr>
          <p:cNvPr id="6" name="Slide Number Placeholder 5">
            <a:extLst>
              <a:ext uri="{FF2B5EF4-FFF2-40B4-BE49-F238E27FC236}">
                <a16:creationId xmlns:a16="http://schemas.microsoft.com/office/drawing/2014/main" id="{515D697E-720A-534E-90A4-6CCA3AB425E1}"/>
              </a:ext>
            </a:extLst>
          </p:cNvPr>
          <p:cNvSpPr>
            <a:spLocks noGrp="1"/>
          </p:cNvSpPr>
          <p:nvPr>
            <p:ph type="sldNum" sz="quarter" idx="12"/>
          </p:nvPr>
        </p:nvSpPr>
        <p:spPr>
          <a:xfrm>
            <a:off x="10506636"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Gotham Bold" panose="02000504050000020004"/>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66AFDC2-2F0A-A94C-9615-CA6092857A49}"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3" name="Picture Placeholder 12" descr="Graphical user interface, text, application&#10;&#10;Description automatically generated">
            <a:extLst>
              <a:ext uri="{FF2B5EF4-FFF2-40B4-BE49-F238E27FC236}">
                <a16:creationId xmlns:a16="http://schemas.microsoft.com/office/drawing/2014/main" id="{573D4AED-492D-E002-E208-DD711C752CEC}"/>
              </a:ext>
            </a:extLst>
          </p:cNvPr>
          <p:cNvPicPr>
            <a:picLocks noGrp="1" noChangeAspect="1"/>
          </p:cNvPicPr>
          <p:nvPr>
            <p:ph type="pic" sz="quarter" idx="15"/>
          </p:nvPr>
        </p:nvPicPr>
        <p:blipFill rotWithShape="1">
          <a:blip r:embed="rId2"/>
          <a:srcRect t="995" b="3"/>
          <a:stretch/>
        </p:blipFill>
        <p:spPr>
          <a:xfrm>
            <a:off x="8233646" y="902043"/>
            <a:ext cx="2451888" cy="4955059"/>
          </a:xfrm>
        </p:spPr>
      </p:pic>
      <p:pic>
        <p:nvPicPr>
          <p:cNvPr id="3" name="Picture 2" descr="Graphical user interface, text, application&#10;&#10;Description automatically generated">
            <a:extLst>
              <a:ext uri="{FF2B5EF4-FFF2-40B4-BE49-F238E27FC236}">
                <a16:creationId xmlns:a16="http://schemas.microsoft.com/office/drawing/2014/main" id="{C8A18BEE-94C0-CC0F-5EC6-2B55F54C3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6767" y="1000898"/>
            <a:ext cx="2415650" cy="4856204"/>
          </a:xfrm>
          <a:prstGeom prst="rect">
            <a:avLst/>
          </a:prstGeom>
        </p:spPr>
      </p:pic>
    </p:spTree>
    <p:extLst>
      <p:ext uri="{BB962C8B-B14F-4D97-AF65-F5344CB8AC3E}">
        <p14:creationId xmlns:p14="http://schemas.microsoft.com/office/powerpoint/2010/main" val="2328895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Man With Headphones Facing Computer Monitor">
            <a:extLst>
              <a:ext uri="{FF2B5EF4-FFF2-40B4-BE49-F238E27FC236}">
                <a16:creationId xmlns:a16="http://schemas.microsoft.com/office/drawing/2014/main" id="{75AE7A4C-3DDD-47DC-A621-DDFE99F990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02" t="25592" r="5503" b="716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9AC53621-F487-4A3C-8CFA-DBEA0E307FCC}"/>
              </a:ext>
            </a:extLst>
          </p:cNvPr>
          <p:cNvSpPr/>
          <p:nvPr/>
        </p:nvSpPr>
        <p:spPr>
          <a:xfrm>
            <a:off x="-1" y="0"/>
            <a:ext cx="12191999" cy="6858000"/>
          </a:xfrm>
          <a:prstGeom prst="rect">
            <a:avLst/>
          </a:prstGeom>
          <a:gradFill flip="none" rotWithShape="1">
            <a:gsLst>
              <a:gs pos="100000">
                <a:srgbClr val="04245E">
                  <a:alpha val="87000"/>
                </a:srgbClr>
              </a:gs>
              <a:gs pos="100000">
                <a:schemeClr val="accent1">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6" name="TextBox 75">
            <a:extLst>
              <a:ext uri="{FF2B5EF4-FFF2-40B4-BE49-F238E27FC236}">
                <a16:creationId xmlns:a16="http://schemas.microsoft.com/office/drawing/2014/main" id="{6BD57D91-E86B-4254-80C9-D0A64D09F02B}"/>
              </a:ext>
            </a:extLst>
          </p:cNvPr>
          <p:cNvSpPr txBox="1"/>
          <p:nvPr/>
        </p:nvSpPr>
        <p:spPr>
          <a:xfrm>
            <a:off x="6827209" y="1865685"/>
            <a:ext cx="4106532" cy="769441"/>
          </a:xfrm>
          <a:prstGeom prst="rect">
            <a:avLst/>
          </a:prstGeom>
          <a:noFill/>
        </p:spPr>
        <p:txBody>
          <a:bodyPr wrap="square">
            <a:spAutoFit/>
          </a:bodyPr>
          <a:lstStyle/>
          <a:p>
            <a:r>
              <a:rPr lang="en-GB" sz="2400" b="1">
                <a:solidFill>
                  <a:schemeClr val="bg1"/>
                </a:solidFill>
              </a:rPr>
              <a:t>Scott </a:t>
            </a:r>
            <a:r>
              <a:rPr lang="en-GB" sz="2400" b="1" err="1">
                <a:solidFill>
                  <a:schemeClr val="bg1"/>
                </a:solidFill>
              </a:rPr>
              <a:t>Antin</a:t>
            </a:r>
            <a:br>
              <a:rPr lang="en-GB" sz="2000">
                <a:solidFill>
                  <a:schemeClr val="bg1"/>
                </a:solidFill>
              </a:rPr>
            </a:br>
            <a:r>
              <a:rPr lang="en-GB" sz="2000">
                <a:solidFill>
                  <a:schemeClr val="bg1"/>
                </a:solidFill>
              </a:rPr>
              <a:t>VP Business Development</a:t>
            </a:r>
            <a:endParaRPr lang="en-ID" sz="2000">
              <a:solidFill>
                <a:schemeClr val="bg1"/>
              </a:solidFill>
            </a:endParaRPr>
          </a:p>
        </p:txBody>
      </p:sp>
      <p:sp>
        <p:nvSpPr>
          <p:cNvPr id="77" name="Oval 76">
            <a:extLst>
              <a:ext uri="{FF2B5EF4-FFF2-40B4-BE49-F238E27FC236}">
                <a16:creationId xmlns:a16="http://schemas.microsoft.com/office/drawing/2014/main" id="{2828C34F-9ED4-4D9B-A933-3477DAAAC2FB}"/>
              </a:ext>
            </a:extLst>
          </p:cNvPr>
          <p:cNvSpPr/>
          <p:nvPr/>
        </p:nvSpPr>
        <p:spPr>
          <a:xfrm>
            <a:off x="6919627" y="2804080"/>
            <a:ext cx="451128" cy="45112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1" name="TextBox 80">
            <a:extLst>
              <a:ext uri="{FF2B5EF4-FFF2-40B4-BE49-F238E27FC236}">
                <a16:creationId xmlns:a16="http://schemas.microsoft.com/office/drawing/2014/main" id="{FC747864-3494-484C-ABFB-64CBEA0D9446}"/>
              </a:ext>
            </a:extLst>
          </p:cNvPr>
          <p:cNvSpPr txBox="1"/>
          <p:nvPr/>
        </p:nvSpPr>
        <p:spPr>
          <a:xfrm>
            <a:off x="7555405" y="2844978"/>
            <a:ext cx="2815104" cy="369332"/>
          </a:xfrm>
          <a:prstGeom prst="rect">
            <a:avLst/>
          </a:prstGeom>
          <a:noFill/>
        </p:spPr>
        <p:txBody>
          <a:bodyPr wrap="square" anchor="ctr">
            <a:spAutoFit/>
          </a:bodyPr>
          <a:lstStyle/>
          <a:p>
            <a:r>
              <a:rPr lang="en-ID">
                <a:solidFill>
                  <a:schemeClr val="bg1"/>
                </a:solidFill>
              </a:rPr>
              <a:t>651.207.6599</a:t>
            </a:r>
          </a:p>
        </p:txBody>
      </p:sp>
      <p:sp>
        <p:nvSpPr>
          <p:cNvPr id="85" name="Oval 84">
            <a:extLst>
              <a:ext uri="{FF2B5EF4-FFF2-40B4-BE49-F238E27FC236}">
                <a16:creationId xmlns:a16="http://schemas.microsoft.com/office/drawing/2014/main" id="{083BBF42-9D00-4E09-9D29-B7A3A594EE79}"/>
              </a:ext>
            </a:extLst>
          </p:cNvPr>
          <p:cNvSpPr/>
          <p:nvPr/>
        </p:nvSpPr>
        <p:spPr>
          <a:xfrm>
            <a:off x="6919627" y="3362592"/>
            <a:ext cx="451128" cy="45112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6" name="TextBox 85">
            <a:extLst>
              <a:ext uri="{FF2B5EF4-FFF2-40B4-BE49-F238E27FC236}">
                <a16:creationId xmlns:a16="http://schemas.microsoft.com/office/drawing/2014/main" id="{0B65CCA8-EA7A-46E7-B1E3-C93D9EFEA01E}"/>
              </a:ext>
            </a:extLst>
          </p:cNvPr>
          <p:cNvSpPr txBox="1"/>
          <p:nvPr/>
        </p:nvSpPr>
        <p:spPr>
          <a:xfrm>
            <a:off x="7555405" y="3403490"/>
            <a:ext cx="2815104" cy="369332"/>
          </a:xfrm>
          <a:prstGeom prst="rect">
            <a:avLst/>
          </a:prstGeom>
          <a:noFill/>
        </p:spPr>
        <p:txBody>
          <a:bodyPr wrap="square" anchor="ctr">
            <a:spAutoFit/>
          </a:bodyPr>
          <a:lstStyle/>
          <a:p>
            <a:r>
              <a:rPr lang="en-ID">
                <a:solidFill>
                  <a:schemeClr val="bg1"/>
                </a:solidFill>
              </a:rPr>
              <a:t>651.271.3827</a:t>
            </a:r>
          </a:p>
        </p:txBody>
      </p:sp>
      <p:sp>
        <p:nvSpPr>
          <p:cNvPr id="88" name="Oval 87">
            <a:extLst>
              <a:ext uri="{FF2B5EF4-FFF2-40B4-BE49-F238E27FC236}">
                <a16:creationId xmlns:a16="http://schemas.microsoft.com/office/drawing/2014/main" id="{8AA406C5-BFFE-41A5-BACB-3FA32C8F2DF1}"/>
              </a:ext>
            </a:extLst>
          </p:cNvPr>
          <p:cNvSpPr/>
          <p:nvPr/>
        </p:nvSpPr>
        <p:spPr>
          <a:xfrm>
            <a:off x="6919627" y="3921104"/>
            <a:ext cx="451128" cy="451128"/>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9" name="TextBox 88">
            <a:extLst>
              <a:ext uri="{FF2B5EF4-FFF2-40B4-BE49-F238E27FC236}">
                <a16:creationId xmlns:a16="http://schemas.microsoft.com/office/drawing/2014/main" id="{FB40FE5E-44FD-46A7-AF3E-CF812F192A14}"/>
              </a:ext>
            </a:extLst>
          </p:cNvPr>
          <p:cNvSpPr txBox="1"/>
          <p:nvPr/>
        </p:nvSpPr>
        <p:spPr>
          <a:xfrm>
            <a:off x="7555405" y="3962002"/>
            <a:ext cx="2815104" cy="369332"/>
          </a:xfrm>
          <a:prstGeom prst="rect">
            <a:avLst/>
          </a:prstGeom>
          <a:noFill/>
        </p:spPr>
        <p:txBody>
          <a:bodyPr wrap="square" anchor="ctr">
            <a:spAutoFit/>
          </a:bodyPr>
          <a:lstStyle/>
          <a:p>
            <a:r>
              <a:rPr lang="en-ID">
                <a:solidFill>
                  <a:schemeClr val="bg1"/>
                </a:solidFill>
              </a:rPr>
              <a:t>scott@gideontaylor.com</a:t>
            </a:r>
          </a:p>
        </p:txBody>
      </p:sp>
      <p:sp>
        <p:nvSpPr>
          <p:cNvPr id="91" name="Rectangle: Rounded Corners 90">
            <a:extLst>
              <a:ext uri="{FF2B5EF4-FFF2-40B4-BE49-F238E27FC236}">
                <a16:creationId xmlns:a16="http://schemas.microsoft.com/office/drawing/2014/main" id="{4A2D2AF2-D46A-46F9-AF05-4263F45A0853}"/>
              </a:ext>
            </a:extLst>
          </p:cNvPr>
          <p:cNvSpPr/>
          <p:nvPr/>
        </p:nvSpPr>
        <p:spPr>
          <a:xfrm>
            <a:off x="6919627" y="4541186"/>
            <a:ext cx="2604745" cy="451129"/>
          </a:xfrm>
          <a:prstGeom prst="roundRect">
            <a:avLst>
              <a:gd name="adj" fmla="val 5613"/>
            </a:avLst>
          </a:prstGeom>
          <a:solidFill>
            <a:srgbClr val="FF7F19"/>
          </a:solidFill>
          <a:ln>
            <a:noFill/>
          </a:ln>
          <a:effectLst>
            <a:outerShdw blurRad="190500" dist="1016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92" name="TextBox 91">
            <a:extLst>
              <a:ext uri="{FF2B5EF4-FFF2-40B4-BE49-F238E27FC236}">
                <a16:creationId xmlns:a16="http://schemas.microsoft.com/office/drawing/2014/main" id="{29C097ED-8654-4C35-9F1B-BBED821440AD}"/>
              </a:ext>
            </a:extLst>
          </p:cNvPr>
          <p:cNvSpPr txBox="1"/>
          <p:nvPr/>
        </p:nvSpPr>
        <p:spPr>
          <a:xfrm>
            <a:off x="6919627" y="4597473"/>
            <a:ext cx="2604745" cy="338554"/>
          </a:xfrm>
          <a:prstGeom prst="rect">
            <a:avLst/>
          </a:prstGeom>
          <a:noFill/>
        </p:spPr>
        <p:txBody>
          <a:bodyPr wrap="square" anchor="ctr">
            <a:spAutoFit/>
          </a:bodyPr>
          <a:lstStyle/>
          <a:p>
            <a:pPr algn="ctr"/>
            <a:r>
              <a:rPr lang="en-GB" sz="1600">
                <a:solidFill>
                  <a:schemeClr val="bg1"/>
                </a:solidFill>
              </a:rPr>
              <a:t>www.gideontaylor.com</a:t>
            </a:r>
          </a:p>
        </p:txBody>
      </p:sp>
      <p:pic>
        <p:nvPicPr>
          <p:cNvPr id="6" name="Graphic 5">
            <a:extLst>
              <a:ext uri="{FF2B5EF4-FFF2-40B4-BE49-F238E27FC236}">
                <a16:creationId xmlns:a16="http://schemas.microsoft.com/office/drawing/2014/main" id="{65BD596B-5A72-4E83-997E-68B0EECE34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2332" y="2916785"/>
            <a:ext cx="225718" cy="225718"/>
          </a:xfrm>
          <a:prstGeom prst="rect">
            <a:avLst/>
          </a:prstGeom>
        </p:spPr>
      </p:pic>
      <p:pic>
        <p:nvPicPr>
          <p:cNvPr id="8" name="Graphic 7">
            <a:extLst>
              <a:ext uri="{FF2B5EF4-FFF2-40B4-BE49-F238E27FC236}">
                <a16:creationId xmlns:a16="http://schemas.microsoft.com/office/drawing/2014/main" id="{C94AE470-68A6-4482-8F64-135839B009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25982" y="3478472"/>
            <a:ext cx="225718" cy="225718"/>
          </a:xfrm>
          <a:prstGeom prst="rect">
            <a:avLst/>
          </a:prstGeom>
        </p:spPr>
      </p:pic>
      <p:pic>
        <p:nvPicPr>
          <p:cNvPr id="10" name="Graphic 9">
            <a:extLst>
              <a:ext uri="{FF2B5EF4-FFF2-40B4-BE49-F238E27FC236}">
                <a16:creationId xmlns:a16="http://schemas.microsoft.com/office/drawing/2014/main" id="{E527F1DC-4B9A-4B83-A95E-4674496F18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21005" y="4022482"/>
            <a:ext cx="248372" cy="248372"/>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07D7F019-8C9C-7C55-928A-6A694231EA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1420" y="1865685"/>
            <a:ext cx="4944369" cy="2924414"/>
          </a:xfrm>
          <a:prstGeom prst="rect">
            <a:avLst/>
          </a:prstGeom>
        </p:spPr>
      </p:pic>
    </p:spTree>
    <p:extLst>
      <p:ext uri="{BB962C8B-B14F-4D97-AF65-F5344CB8AC3E}">
        <p14:creationId xmlns:p14="http://schemas.microsoft.com/office/powerpoint/2010/main" val="4284544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2CB5A577-5413-4193-B1F5-83DCF59CF9EF}"/>
              </a:ext>
            </a:extLst>
          </p:cNvPr>
          <p:cNvSpPr>
            <a:spLocks noGrp="1"/>
          </p:cNvSpPr>
          <p:nvPr>
            <p:ph type="body" sz="quarter" idx="10"/>
          </p:nvPr>
        </p:nvSpPr>
        <p:spPr>
          <a:xfrm>
            <a:off x="371475" y="361434"/>
            <a:ext cx="11449050" cy="584200"/>
          </a:xfrm>
        </p:spPr>
        <p:txBody>
          <a:bodyPr/>
          <a:lstStyle/>
          <a:p>
            <a:r>
              <a:rPr lang="en-US" dirty="0">
                <a:solidFill>
                  <a:srgbClr val="FF7900"/>
                </a:solidFill>
              </a:rPr>
              <a:t>What are we going to talk about this morning?</a:t>
            </a:r>
          </a:p>
        </p:txBody>
      </p:sp>
      <p:sp>
        <p:nvSpPr>
          <p:cNvPr id="4" name="Content Placeholder 2">
            <a:extLst>
              <a:ext uri="{FF2B5EF4-FFF2-40B4-BE49-F238E27FC236}">
                <a16:creationId xmlns:a16="http://schemas.microsoft.com/office/drawing/2014/main" id="{EBC9E930-AF83-DBFA-4426-D27B09320EAB}"/>
              </a:ext>
            </a:extLst>
          </p:cNvPr>
          <p:cNvSpPr txBox="1">
            <a:spLocks/>
          </p:cNvSpPr>
          <p:nvPr/>
        </p:nvSpPr>
        <p:spPr bwMode="auto">
          <a:xfrm>
            <a:off x="1386991" y="1625532"/>
            <a:ext cx="9645443" cy="4030662"/>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65125" indent="-365125" algn="l" rtl="0" eaLnBrk="0" fontAlgn="base" hangingPunct="0">
              <a:spcBef>
                <a:spcPct val="20000"/>
              </a:spcBef>
              <a:spcAft>
                <a:spcPct val="0"/>
              </a:spcAft>
              <a:buChar char="•"/>
              <a:defRPr sz="2400">
                <a:solidFill>
                  <a:srgbClr val="333333"/>
                </a:solidFill>
                <a:latin typeface="Calibri" pitchFamily="34" charset="0"/>
                <a:ea typeface="+mn-ea"/>
                <a:cs typeface="+mn-cs"/>
              </a:defRPr>
            </a:lvl1pPr>
            <a:lvl2pPr marL="730250" indent="-365125" algn="l" rtl="0" eaLnBrk="0" fontAlgn="base" hangingPunct="0">
              <a:spcBef>
                <a:spcPct val="20000"/>
              </a:spcBef>
              <a:spcAft>
                <a:spcPct val="0"/>
              </a:spcAft>
              <a:buFont typeface="Courier New" pitchFamily="49" charset="0"/>
              <a:buChar char="o"/>
              <a:defRPr sz="2000">
                <a:solidFill>
                  <a:srgbClr val="333333"/>
                </a:solidFill>
                <a:latin typeface="Calibri" pitchFamily="34" charset="0"/>
              </a:defRPr>
            </a:lvl2pPr>
            <a:lvl3pPr marL="1096963" indent="-365125" algn="l" rtl="0" eaLnBrk="0" fontAlgn="base" hangingPunct="0">
              <a:spcBef>
                <a:spcPct val="20000"/>
              </a:spcBef>
              <a:spcAft>
                <a:spcPct val="0"/>
              </a:spcAft>
              <a:buChar char="•"/>
              <a:defRPr sz="1600">
                <a:solidFill>
                  <a:srgbClr val="333333"/>
                </a:solidFill>
                <a:latin typeface="Calibri" pitchFamily="34" charset="0"/>
              </a:defRPr>
            </a:lvl3pPr>
            <a:lvl4pPr marL="1462088" indent="-365125" algn="l" rtl="0" eaLnBrk="0" fontAlgn="base" hangingPunct="0">
              <a:spcBef>
                <a:spcPct val="20000"/>
              </a:spcBef>
              <a:spcAft>
                <a:spcPct val="0"/>
              </a:spcAft>
              <a:buFont typeface="Calibri" pitchFamily="34" charset="0"/>
              <a:buChar char="–"/>
              <a:defRPr sz="1500">
                <a:solidFill>
                  <a:srgbClr val="333333"/>
                </a:solidFill>
                <a:latin typeface="Calibri" pitchFamily="34" charset="0"/>
              </a:defRPr>
            </a:lvl4pPr>
            <a:lvl5pPr marL="1462088" indent="365125" algn="l" rtl="0" eaLnBrk="0" fontAlgn="base" hangingPunct="0">
              <a:spcBef>
                <a:spcPct val="20000"/>
              </a:spcBef>
              <a:spcAft>
                <a:spcPct val="0"/>
              </a:spcAft>
              <a:buChar char="»"/>
              <a:defRPr sz="1400">
                <a:solidFill>
                  <a:srgbClr val="333333"/>
                </a:solidFill>
                <a:latin typeface="Calibri" pitchFamily="34" charset="0"/>
              </a:defRPr>
            </a:lvl5pPr>
            <a:lvl6pPr marL="1657350" algn="l" rtl="0" fontAlgn="base">
              <a:spcBef>
                <a:spcPct val="20000"/>
              </a:spcBef>
              <a:spcAft>
                <a:spcPct val="0"/>
              </a:spcAft>
              <a:defRPr sz="1400">
                <a:solidFill>
                  <a:srgbClr val="333333"/>
                </a:solidFill>
                <a:latin typeface="+mn-lt"/>
              </a:defRPr>
            </a:lvl6pPr>
            <a:lvl7pPr marL="2114550" algn="l" rtl="0" fontAlgn="base">
              <a:spcBef>
                <a:spcPct val="20000"/>
              </a:spcBef>
              <a:spcAft>
                <a:spcPct val="0"/>
              </a:spcAft>
              <a:defRPr sz="1400">
                <a:solidFill>
                  <a:srgbClr val="333333"/>
                </a:solidFill>
                <a:latin typeface="+mn-lt"/>
              </a:defRPr>
            </a:lvl7pPr>
            <a:lvl8pPr marL="2571750" algn="l" rtl="0" fontAlgn="base">
              <a:spcBef>
                <a:spcPct val="20000"/>
              </a:spcBef>
              <a:spcAft>
                <a:spcPct val="0"/>
              </a:spcAft>
              <a:defRPr sz="1400">
                <a:solidFill>
                  <a:srgbClr val="333333"/>
                </a:solidFill>
                <a:latin typeface="+mn-lt"/>
              </a:defRPr>
            </a:lvl8pPr>
            <a:lvl9pPr marL="3028950" algn="l" rtl="0" fontAlgn="base">
              <a:spcBef>
                <a:spcPct val="20000"/>
              </a:spcBef>
              <a:spcAft>
                <a:spcPct val="0"/>
              </a:spcAft>
              <a:defRPr sz="1400">
                <a:solidFill>
                  <a:srgbClr val="333333"/>
                </a:solidFill>
                <a:latin typeface="+mn-lt"/>
              </a:defRPr>
            </a:lvl9pPr>
          </a:lstStyle>
          <a:p>
            <a:pPr marL="365125" marR="0" lvl="0" indent="-365125" algn="l" defTabSz="914400" rtl="0" eaLnBrk="0" fontAlgn="base" latinLnBrk="0" hangingPunct="0">
              <a:lnSpc>
                <a:spcPct val="100000"/>
              </a:lnSpc>
              <a:spcBef>
                <a:spcPts val="1200"/>
              </a:spcBef>
              <a:spcAft>
                <a:spcPct val="0"/>
              </a:spcAft>
              <a:buClrTx/>
              <a:buSzTx/>
              <a:buFontTx/>
              <a:buChar char="•"/>
              <a:tabLst/>
              <a:defRPr/>
            </a:pPr>
            <a:r>
              <a:rPr kumimoji="0" lang="en-US" sz="2400" b="0" i="0" u="none" strike="noStrike" kern="0" cap="none" spc="0" normalizeH="0" baseline="0" noProof="0" dirty="0">
                <a:ln>
                  <a:noFill/>
                </a:ln>
                <a:solidFill>
                  <a:schemeClr val="bg1"/>
                </a:solidFill>
                <a:effectLst/>
                <a:uLnTx/>
                <a:uFillTx/>
                <a:latin typeface="Calibri" pitchFamily="34" charset="0"/>
                <a:ea typeface="+mn-ea"/>
                <a:cs typeface="+mn-cs"/>
              </a:rPr>
              <a:t>Business process </a:t>
            </a:r>
            <a:r>
              <a:rPr lang="en-US" kern="0" dirty="0">
                <a:solidFill>
                  <a:schemeClr val="bg1"/>
                </a:solidFill>
              </a:rPr>
              <a:t>automation</a:t>
            </a:r>
            <a:r>
              <a:rPr kumimoji="0" lang="en-US" sz="2400" b="0" i="0" u="none" strike="noStrike" kern="0" cap="none" spc="0" normalizeH="0" baseline="0" noProof="0" dirty="0">
                <a:ln>
                  <a:noFill/>
                </a:ln>
                <a:solidFill>
                  <a:schemeClr val="bg1"/>
                </a:solidFill>
                <a:effectLst/>
                <a:uLnTx/>
                <a:uFillTx/>
                <a:latin typeface="Calibri" pitchFamily="34" charset="0"/>
                <a:ea typeface="+mn-ea"/>
                <a:cs typeface="+mn-cs"/>
              </a:rPr>
              <a:t> projects are often done to simplify complex processes</a:t>
            </a:r>
          </a:p>
          <a:p>
            <a:pPr marL="365125" marR="0" lvl="0" indent="-365125" algn="l" defTabSz="914400" rtl="0" eaLnBrk="0" fontAlgn="base" latinLnBrk="0" hangingPunct="0">
              <a:lnSpc>
                <a:spcPct val="100000"/>
              </a:lnSpc>
              <a:spcBef>
                <a:spcPts val="1200"/>
              </a:spcBef>
              <a:spcAft>
                <a:spcPct val="0"/>
              </a:spcAft>
              <a:buClrTx/>
              <a:buSzTx/>
              <a:buFontTx/>
              <a:buChar char="•"/>
              <a:tabLst/>
              <a:defRPr/>
            </a:pPr>
            <a:r>
              <a:rPr kumimoji="0" lang="en-US" sz="2400" b="0" i="0" u="none" strike="noStrike" kern="0" cap="none" spc="0" normalizeH="0" baseline="0" noProof="0" dirty="0">
                <a:ln>
                  <a:noFill/>
                </a:ln>
                <a:solidFill>
                  <a:schemeClr val="bg1"/>
                </a:solidFill>
                <a:effectLst/>
                <a:uLnTx/>
                <a:uFillTx/>
                <a:latin typeface="Calibri" pitchFamily="34" charset="0"/>
                <a:ea typeface="+mn-ea"/>
                <a:cs typeface="+mn-cs"/>
              </a:rPr>
              <a:t>Choosing the right tool or technology is only one piece</a:t>
            </a:r>
          </a:p>
          <a:p>
            <a:pPr marL="365125" marR="0" lvl="0" indent="-365125" algn="l" defTabSz="914400" rtl="0" eaLnBrk="0" fontAlgn="base" latinLnBrk="0" hangingPunct="0">
              <a:lnSpc>
                <a:spcPct val="100000"/>
              </a:lnSpc>
              <a:spcBef>
                <a:spcPts val="1200"/>
              </a:spcBef>
              <a:spcAft>
                <a:spcPct val="0"/>
              </a:spcAft>
              <a:buClrTx/>
              <a:buSzTx/>
              <a:buFontTx/>
              <a:buChar char="•"/>
              <a:tabLst/>
              <a:defRPr/>
            </a:pPr>
            <a:r>
              <a:rPr kumimoji="0" lang="en-US" sz="2400" b="0" i="0" u="none" strike="noStrike" kern="0" cap="none" spc="0" normalizeH="0" baseline="0" noProof="0" dirty="0">
                <a:ln>
                  <a:noFill/>
                </a:ln>
                <a:solidFill>
                  <a:schemeClr val="bg1"/>
                </a:solidFill>
                <a:effectLst/>
                <a:uLnTx/>
                <a:uFillTx/>
                <a:latin typeface="Calibri" pitchFamily="34" charset="0"/>
                <a:ea typeface="+mn-ea"/>
                <a:cs typeface="+mn-cs"/>
              </a:rPr>
              <a:t>Complexity can come from any of the other pieces:</a:t>
            </a:r>
          </a:p>
          <a:p>
            <a:pPr marL="730250" marR="0" lvl="1" indent="-365125" algn="l" defTabSz="914400" rtl="0" eaLnBrk="0" fontAlgn="base" latinLnBrk="0" hangingPunct="0">
              <a:lnSpc>
                <a:spcPct val="100000"/>
              </a:lnSpc>
              <a:spcBef>
                <a:spcPts val="1200"/>
              </a:spcBef>
              <a:spcAft>
                <a:spcPct val="0"/>
              </a:spcAft>
              <a:buClrTx/>
              <a:buSzTx/>
              <a:buFont typeface="Courier New" pitchFamily="49" charset="0"/>
              <a:buChar char="o"/>
              <a:tabLst/>
              <a:defRPr/>
            </a:pPr>
            <a:r>
              <a:rPr kumimoji="0" lang="en-US" sz="2000" b="0" i="0" u="none" strike="noStrike" kern="0" cap="none" spc="0" normalizeH="0" baseline="0" noProof="0" dirty="0">
                <a:ln>
                  <a:noFill/>
                </a:ln>
                <a:solidFill>
                  <a:schemeClr val="bg1"/>
                </a:solidFill>
                <a:effectLst/>
                <a:uLnTx/>
                <a:uFillTx/>
                <a:latin typeface="Calibri" pitchFamily="34" charset="0"/>
              </a:rPr>
              <a:t>Deciding and maintaining scope</a:t>
            </a:r>
          </a:p>
          <a:p>
            <a:pPr marL="730250" marR="0" lvl="1" indent="-365125" algn="l" defTabSz="914400" rtl="0" eaLnBrk="0" fontAlgn="base" latinLnBrk="0" hangingPunct="0">
              <a:lnSpc>
                <a:spcPct val="100000"/>
              </a:lnSpc>
              <a:spcBef>
                <a:spcPts val="1200"/>
              </a:spcBef>
              <a:spcAft>
                <a:spcPct val="0"/>
              </a:spcAft>
              <a:buClrTx/>
              <a:buSzTx/>
              <a:buFont typeface="Courier New" pitchFamily="49" charset="0"/>
              <a:buChar char="o"/>
              <a:tabLst/>
              <a:defRPr/>
            </a:pPr>
            <a:r>
              <a:rPr kumimoji="0" lang="en-US" sz="2000" b="0" i="0" u="none" strike="noStrike" kern="0" cap="none" spc="0" normalizeH="0" baseline="0" noProof="0" dirty="0">
                <a:ln>
                  <a:noFill/>
                </a:ln>
                <a:solidFill>
                  <a:schemeClr val="bg1"/>
                </a:solidFill>
                <a:effectLst/>
                <a:uLnTx/>
                <a:uFillTx/>
                <a:latin typeface="Calibri" pitchFamily="34" charset="0"/>
              </a:rPr>
              <a:t>Analysis and Design</a:t>
            </a:r>
          </a:p>
          <a:p>
            <a:pPr marL="730250" marR="0" lvl="1" indent="-365125" algn="l" defTabSz="914400" rtl="0" eaLnBrk="0" fontAlgn="base" latinLnBrk="0" hangingPunct="0">
              <a:lnSpc>
                <a:spcPct val="100000"/>
              </a:lnSpc>
              <a:spcBef>
                <a:spcPts val="1200"/>
              </a:spcBef>
              <a:spcAft>
                <a:spcPct val="0"/>
              </a:spcAft>
              <a:buClrTx/>
              <a:buSzTx/>
              <a:buFont typeface="Courier New" pitchFamily="49" charset="0"/>
              <a:buChar char="o"/>
              <a:tabLst/>
              <a:defRPr/>
            </a:pPr>
            <a:r>
              <a:rPr kumimoji="0" lang="en-US" sz="2000" b="0" i="0" u="none" strike="noStrike" kern="0" cap="none" spc="0" normalizeH="0" baseline="0" noProof="0" dirty="0">
                <a:ln>
                  <a:noFill/>
                </a:ln>
                <a:solidFill>
                  <a:schemeClr val="bg1"/>
                </a:solidFill>
                <a:effectLst/>
                <a:uLnTx/>
                <a:uFillTx/>
                <a:latin typeface="Calibri" pitchFamily="34" charset="0"/>
              </a:rPr>
              <a:t>Implementation Goals and Communication</a:t>
            </a:r>
          </a:p>
          <a:p>
            <a:pPr marL="365125" marR="0" lvl="0" indent="-365125" algn="l" defTabSz="914400" rtl="0" eaLnBrk="0" fontAlgn="base" latinLnBrk="0" hangingPunct="0">
              <a:lnSpc>
                <a:spcPct val="100000"/>
              </a:lnSpc>
              <a:spcBef>
                <a:spcPts val="1200"/>
              </a:spcBef>
              <a:spcAft>
                <a:spcPct val="0"/>
              </a:spcAft>
              <a:buClrTx/>
              <a:buSzTx/>
              <a:buFontTx/>
              <a:buChar char="•"/>
              <a:tabLst/>
              <a:defRPr/>
            </a:pPr>
            <a:r>
              <a:rPr kumimoji="0" lang="en-US" sz="2400" b="0" i="0" u="none" strike="noStrike" kern="0" cap="none" spc="0" normalizeH="0" baseline="0" noProof="0" dirty="0">
                <a:ln>
                  <a:noFill/>
                </a:ln>
                <a:solidFill>
                  <a:schemeClr val="bg1"/>
                </a:solidFill>
                <a:effectLst/>
                <a:uLnTx/>
                <a:uFillTx/>
                <a:latin typeface="Calibri" pitchFamily="34" charset="0"/>
                <a:ea typeface="+mn-ea"/>
                <a:cs typeface="+mn-cs"/>
              </a:rPr>
              <a:t>What are some of the rabbit holes and how can we best avoid them?</a:t>
            </a:r>
            <a:endParaRPr kumimoji="0" lang="en-US" sz="2000" b="0" i="0" u="none" strike="noStrike" kern="0" cap="none" spc="0" normalizeH="0" baseline="0" noProof="0" dirty="0">
              <a:ln>
                <a:noFill/>
              </a:ln>
              <a:solidFill>
                <a:schemeClr val="bg1"/>
              </a:solidFill>
              <a:effectLst/>
              <a:uLnTx/>
              <a:uFillTx/>
              <a:latin typeface="Calibri" pitchFamily="34" charset="0"/>
            </a:endParaRPr>
          </a:p>
          <a:p>
            <a:pPr marL="730250" marR="0" lvl="1" indent="-365125" algn="l" defTabSz="914400" rtl="0" eaLnBrk="0" fontAlgn="base" latinLnBrk="0" hangingPunct="0">
              <a:lnSpc>
                <a:spcPct val="100000"/>
              </a:lnSpc>
              <a:spcBef>
                <a:spcPts val="1200"/>
              </a:spcBef>
              <a:spcAft>
                <a:spcPct val="0"/>
              </a:spcAft>
              <a:buClrTx/>
              <a:buSzTx/>
              <a:buFont typeface="Courier New" pitchFamily="49" charset="0"/>
              <a:buChar char="o"/>
              <a:tabLst/>
              <a:defRPr/>
            </a:pPr>
            <a:endParaRPr kumimoji="0" lang="en-US" sz="2000" b="0" i="0" u="none" strike="noStrike" kern="0" cap="none" spc="0" normalizeH="0" baseline="0" noProof="0" dirty="0">
              <a:ln>
                <a:noFill/>
              </a:ln>
              <a:solidFill>
                <a:schemeClr val="bg1"/>
              </a:solidFill>
              <a:effectLst/>
              <a:uLnTx/>
              <a:uFillTx/>
              <a:latin typeface="Calibri" pitchFamily="34" charset="0"/>
            </a:endParaRPr>
          </a:p>
        </p:txBody>
      </p:sp>
    </p:spTree>
    <p:extLst>
      <p:ext uri="{BB962C8B-B14F-4D97-AF65-F5344CB8AC3E}">
        <p14:creationId xmlns:p14="http://schemas.microsoft.com/office/powerpoint/2010/main" val="1785396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Photo Of Person Holding Mobile Phone">
            <a:extLst>
              <a:ext uri="{FF2B5EF4-FFF2-40B4-BE49-F238E27FC236}">
                <a16:creationId xmlns:a16="http://schemas.microsoft.com/office/drawing/2014/main" id="{F2708572-4FF4-4417-9278-82462F533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7" t="8333" r="617" b="17284"/>
          <a:stretch>
            <a:fillRect/>
          </a:stretch>
        </p:blipFill>
        <p:spPr bwMode="auto">
          <a:xfrm>
            <a:off x="0" y="0"/>
            <a:ext cx="12192000" cy="6121400"/>
          </a:xfrm>
          <a:custGeom>
            <a:avLst/>
            <a:gdLst>
              <a:gd name="connsiteX0" fmla="*/ 0 w 12192000"/>
              <a:gd name="connsiteY0" fmla="*/ 0 h 6121400"/>
              <a:gd name="connsiteX1" fmla="*/ 12192000 w 12192000"/>
              <a:gd name="connsiteY1" fmla="*/ 0 h 6121400"/>
              <a:gd name="connsiteX2" fmla="*/ 12192000 w 12192000"/>
              <a:gd name="connsiteY2" fmla="*/ 6121400 h 6121400"/>
              <a:gd name="connsiteX3" fmla="*/ 0 w 12192000"/>
              <a:gd name="connsiteY3" fmla="*/ 6121400 h 6121400"/>
            </a:gdLst>
            <a:ahLst/>
            <a:cxnLst>
              <a:cxn ang="0">
                <a:pos x="connsiteX0" y="connsiteY0"/>
              </a:cxn>
              <a:cxn ang="0">
                <a:pos x="connsiteX1" y="connsiteY1"/>
              </a:cxn>
              <a:cxn ang="0">
                <a:pos x="connsiteX2" y="connsiteY2"/>
              </a:cxn>
              <a:cxn ang="0">
                <a:pos x="connsiteX3" y="connsiteY3"/>
              </a:cxn>
            </a:cxnLst>
            <a:rect l="l" t="t" r="r" b="b"/>
            <a:pathLst>
              <a:path w="12192000" h="6121400">
                <a:moveTo>
                  <a:pt x="0" y="0"/>
                </a:moveTo>
                <a:lnTo>
                  <a:pt x="12192000" y="0"/>
                </a:lnTo>
                <a:lnTo>
                  <a:pt x="12192000" y="6121400"/>
                </a:lnTo>
                <a:lnTo>
                  <a:pt x="0" y="6121400"/>
                </a:lnTo>
                <a:close/>
              </a:path>
            </a:pathLst>
          </a:cu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9B596C3-BD85-BB7C-A4E7-0BE8552784A7}"/>
              </a:ext>
            </a:extLst>
          </p:cNvPr>
          <p:cNvSpPr/>
          <p:nvPr/>
        </p:nvSpPr>
        <p:spPr>
          <a:xfrm>
            <a:off x="1" y="0"/>
            <a:ext cx="12191999" cy="6121400"/>
          </a:xfrm>
          <a:prstGeom prst="rect">
            <a:avLst/>
          </a:prstGeom>
          <a:gradFill flip="none" rotWithShape="1">
            <a:gsLst>
              <a:gs pos="100000">
                <a:srgbClr val="04245E">
                  <a:alpha val="87000"/>
                </a:srgbClr>
              </a:gs>
              <a:gs pos="100000">
                <a:schemeClr val="accent1">
                  <a:alpha val="7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Top Corners Rounded 14">
            <a:extLst>
              <a:ext uri="{FF2B5EF4-FFF2-40B4-BE49-F238E27FC236}">
                <a16:creationId xmlns:a16="http://schemas.microsoft.com/office/drawing/2014/main" id="{C5F489A8-BEB8-4516-879F-ABC0278921D8}"/>
              </a:ext>
            </a:extLst>
          </p:cNvPr>
          <p:cNvSpPr/>
          <p:nvPr/>
        </p:nvSpPr>
        <p:spPr>
          <a:xfrm rot="16200000">
            <a:off x="7980953" y="-3178101"/>
            <a:ext cx="718119" cy="7703977"/>
          </a:xfrm>
          <a:prstGeom prst="round2SameRect">
            <a:avLst>
              <a:gd name="adj1" fmla="val 6945"/>
              <a:gd name="adj2" fmla="val 0"/>
            </a:avLst>
          </a:prstGeom>
          <a:solidFill>
            <a:srgbClr val="FF7900">
              <a:alpha val="69020"/>
            </a:srgbClr>
          </a:solidFill>
          <a:ln>
            <a:noFill/>
          </a:ln>
          <a:effectLst>
            <a:outerShdw blurRad="254000" dist="317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black"/>
              </a:solidFill>
              <a:effectLst/>
              <a:uLnTx/>
              <a:uFillTx/>
              <a:latin typeface="Open Sans"/>
              <a:ea typeface="+mn-ea"/>
              <a:cs typeface="+mn-cs"/>
            </a:endParaRPr>
          </a:p>
        </p:txBody>
      </p:sp>
      <p:grpSp>
        <p:nvGrpSpPr>
          <p:cNvPr id="3" name="Group 2">
            <a:extLst>
              <a:ext uri="{FF2B5EF4-FFF2-40B4-BE49-F238E27FC236}">
                <a16:creationId xmlns:a16="http://schemas.microsoft.com/office/drawing/2014/main" id="{C72919FC-7FFB-461C-9327-26081E8C8D35}"/>
              </a:ext>
            </a:extLst>
          </p:cNvPr>
          <p:cNvGrpSpPr/>
          <p:nvPr/>
        </p:nvGrpSpPr>
        <p:grpSpPr>
          <a:xfrm>
            <a:off x="658584" y="2441158"/>
            <a:ext cx="3695699" cy="1239084"/>
            <a:chOff x="371476" y="-131009"/>
            <a:chExt cx="3695699" cy="1239084"/>
          </a:xfrm>
        </p:grpSpPr>
        <p:sp>
          <p:nvSpPr>
            <p:cNvPr id="4" name="TextBox 3">
              <a:extLst>
                <a:ext uri="{FF2B5EF4-FFF2-40B4-BE49-F238E27FC236}">
                  <a16:creationId xmlns:a16="http://schemas.microsoft.com/office/drawing/2014/main" id="{2230892E-7981-454E-ACFD-95EBF2EB1B78}"/>
                </a:ext>
              </a:extLst>
            </p:cNvPr>
            <p:cNvSpPr txBox="1"/>
            <p:nvPr/>
          </p:nvSpPr>
          <p:spPr>
            <a:xfrm>
              <a:off x="371476" y="-131009"/>
              <a:ext cx="3695699" cy="1077218"/>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Open Sans"/>
                  <a:ea typeface="+mn-ea"/>
                  <a:cs typeface="+mn-cs"/>
                </a:rPr>
                <a:t>Transformative Results</a:t>
              </a:r>
              <a:endParaRPr kumimoji="0" lang="en-ID" sz="3200" b="1" i="0" u="none" strike="noStrike" kern="1200" cap="none" spc="0" normalizeH="0" baseline="0" noProof="0">
                <a:ln>
                  <a:noFill/>
                </a:ln>
                <a:solidFill>
                  <a:prstClr val="white"/>
                </a:solidFill>
                <a:effectLst/>
                <a:uLnTx/>
                <a:uFillTx/>
                <a:latin typeface="Open Sans"/>
                <a:ea typeface="+mn-ea"/>
                <a:cs typeface="+mn-cs"/>
              </a:endParaRPr>
            </a:p>
          </p:txBody>
        </p:sp>
        <p:grpSp>
          <p:nvGrpSpPr>
            <p:cNvPr id="5" name="Group 4">
              <a:extLst>
                <a:ext uri="{FF2B5EF4-FFF2-40B4-BE49-F238E27FC236}">
                  <a16:creationId xmlns:a16="http://schemas.microsoft.com/office/drawing/2014/main" id="{CCA085D7-8CEE-4641-A5B1-132E58DBDF2C}"/>
                </a:ext>
              </a:extLst>
            </p:cNvPr>
            <p:cNvGrpSpPr/>
            <p:nvPr/>
          </p:nvGrpSpPr>
          <p:grpSpPr>
            <a:xfrm>
              <a:off x="466725" y="1108075"/>
              <a:ext cx="1828800" cy="0"/>
              <a:chOff x="3662680" y="1257300"/>
              <a:chExt cx="2639060" cy="0"/>
            </a:xfrm>
          </p:grpSpPr>
          <p:cxnSp>
            <p:nvCxnSpPr>
              <p:cNvPr id="6" name="Straight Connector 5">
                <a:extLst>
                  <a:ext uri="{FF2B5EF4-FFF2-40B4-BE49-F238E27FC236}">
                    <a16:creationId xmlns:a16="http://schemas.microsoft.com/office/drawing/2014/main" id="{5BDCF199-8FA4-4321-9C58-05C6C9DD46D3}"/>
                  </a:ext>
                </a:extLst>
              </p:cNvPr>
              <p:cNvCxnSpPr/>
              <p:nvPr/>
            </p:nvCxnSpPr>
            <p:spPr>
              <a:xfrm>
                <a:off x="3662680" y="1257300"/>
                <a:ext cx="1557777"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70FFB33-BD30-490A-8CC8-DDF6E619B97D}"/>
                  </a:ext>
                </a:extLst>
              </p:cNvPr>
              <p:cNvCxnSpPr>
                <a:cxnSpLocks/>
              </p:cNvCxnSpPr>
              <p:nvPr/>
            </p:nvCxnSpPr>
            <p:spPr>
              <a:xfrm>
                <a:off x="5302262" y="1257300"/>
                <a:ext cx="594787" cy="0"/>
              </a:xfrm>
              <a:prstGeom prst="line">
                <a:avLst/>
              </a:prstGeom>
              <a:ln w="508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381A10D-078E-4664-941C-7899D3B975DD}"/>
                  </a:ext>
                </a:extLst>
              </p:cNvPr>
              <p:cNvCxnSpPr>
                <a:cxnSpLocks/>
              </p:cNvCxnSpPr>
              <p:nvPr/>
            </p:nvCxnSpPr>
            <p:spPr>
              <a:xfrm>
                <a:off x="5978855" y="1257300"/>
                <a:ext cx="322885"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9" name="Rectangle: Top Corners Rounded 8">
            <a:extLst>
              <a:ext uri="{FF2B5EF4-FFF2-40B4-BE49-F238E27FC236}">
                <a16:creationId xmlns:a16="http://schemas.microsoft.com/office/drawing/2014/main" id="{FE6564D5-FE31-4B69-9EEE-1A304DC340D8}"/>
              </a:ext>
            </a:extLst>
          </p:cNvPr>
          <p:cNvSpPr/>
          <p:nvPr/>
        </p:nvSpPr>
        <p:spPr>
          <a:xfrm rot="16200000">
            <a:off x="7980953" y="-2393526"/>
            <a:ext cx="718119" cy="7703977"/>
          </a:xfrm>
          <a:prstGeom prst="round2SameRect">
            <a:avLst>
              <a:gd name="adj1" fmla="val 6945"/>
              <a:gd name="adj2" fmla="val 0"/>
            </a:avLst>
          </a:prstGeom>
          <a:solidFill>
            <a:srgbClr val="0156ED">
              <a:alpha val="69020"/>
            </a:srgbClr>
          </a:solidFill>
          <a:ln>
            <a:noFill/>
          </a:ln>
          <a:effectLst>
            <a:outerShdw blurRad="254000" dist="317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black"/>
              </a:solidFill>
              <a:effectLst/>
              <a:uLnTx/>
              <a:uFillTx/>
              <a:latin typeface="Open Sans"/>
              <a:ea typeface="+mn-ea"/>
              <a:cs typeface="+mn-cs"/>
            </a:endParaRPr>
          </a:p>
        </p:txBody>
      </p:sp>
      <p:sp>
        <p:nvSpPr>
          <p:cNvPr id="10" name="Rectangle: Top Corners Rounded 9">
            <a:extLst>
              <a:ext uri="{FF2B5EF4-FFF2-40B4-BE49-F238E27FC236}">
                <a16:creationId xmlns:a16="http://schemas.microsoft.com/office/drawing/2014/main" id="{E8F45B66-7851-43EA-9484-7455068A858F}"/>
              </a:ext>
            </a:extLst>
          </p:cNvPr>
          <p:cNvSpPr/>
          <p:nvPr/>
        </p:nvSpPr>
        <p:spPr>
          <a:xfrm rot="16200000">
            <a:off x="7980954" y="-1608950"/>
            <a:ext cx="718119" cy="7703975"/>
          </a:xfrm>
          <a:prstGeom prst="round2SameRect">
            <a:avLst>
              <a:gd name="adj1" fmla="val 6945"/>
              <a:gd name="adj2" fmla="val 0"/>
            </a:avLst>
          </a:prstGeom>
          <a:solidFill>
            <a:srgbClr val="FF7900">
              <a:alpha val="69020"/>
            </a:srgbClr>
          </a:solidFill>
          <a:ln>
            <a:noFill/>
          </a:ln>
          <a:effectLst>
            <a:outerShdw blurRad="254000" dist="317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black"/>
              </a:solidFill>
              <a:effectLst/>
              <a:uLnTx/>
              <a:uFillTx/>
              <a:latin typeface="Open Sans"/>
              <a:ea typeface="+mn-ea"/>
              <a:cs typeface="+mn-cs"/>
            </a:endParaRPr>
          </a:p>
        </p:txBody>
      </p:sp>
      <p:sp>
        <p:nvSpPr>
          <p:cNvPr id="11" name="Rectangle: Top Corners Rounded 10">
            <a:extLst>
              <a:ext uri="{FF2B5EF4-FFF2-40B4-BE49-F238E27FC236}">
                <a16:creationId xmlns:a16="http://schemas.microsoft.com/office/drawing/2014/main" id="{0AB06377-6617-4B2F-AA74-66453FCF1284}"/>
              </a:ext>
            </a:extLst>
          </p:cNvPr>
          <p:cNvSpPr/>
          <p:nvPr/>
        </p:nvSpPr>
        <p:spPr>
          <a:xfrm rot="16200000">
            <a:off x="7980953" y="-824375"/>
            <a:ext cx="718119" cy="7703977"/>
          </a:xfrm>
          <a:prstGeom prst="round2SameRect">
            <a:avLst>
              <a:gd name="adj1" fmla="val 6945"/>
              <a:gd name="adj2" fmla="val 0"/>
            </a:avLst>
          </a:prstGeom>
          <a:solidFill>
            <a:srgbClr val="0156ED">
              <a:alpha val="69020"/>
            </a:srgbClr>
          </a:solidFill>
          <a:ln>
            <a:noFill/>
          </a:ln>
          <a:effectLst>
            <a:outerShdw blurRad="254000" dist="317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black"/>
              </a:solidFill>
              <a:effectLst/>
              <a:uLnTx/>
              <a:uFillTx/>
              <a:latin typeface="Open Sans"/>
              <a:ea typeface="+mn-ea"/>
              <a:cs typeface="+mn-cs"/>
            </a:endParaRPr>
          </a:p>
        </p:txBody>
      </p:sp>
      <p:sp>
        <p:nvSpPr>
          <p:cNvPr id="12" name="Rectangle: Top Corners Rounded 11">
            <a:extLst>
              <a:ext uri="{FF2B5EF4-FFF2-40B4-BE49-F238E27FC236}">
                <a16:creationId xmlns:a16="http://schemas.microsoft.com/office/drawing/2014/main" id="{D0549069-ABEB-4B61-854F-1257DC84CC8A}"/>
              </a:ext>
            </a:extLst>
          </p:cNvPr>
          <p:cNvSpPr/>
          <p:nvPr/>
        </p:nvSpPr>
        <p:spPr>
          <a:xfrm rot="16200000">
            <a:off x="7980953" y="-39800"/>
            <a:ext cx="718119" cy="7703977"/>
          </a:xfrm>
          <a:prstGeom prst="round2SameRect">
            <a:avLst>
              <a:gd name="adj1" fmla="val 6945"/>
              <a:gd name="adj2" fmla="val 0"/>
            </a:avLst>
          </a:prstGeom>
          <a:solidFill>
            <a:srgbClr val="FF7900">
              <a:alpha val="69020"/>
            </a:srgbClr>
          </a:solidFill>
          <a:ln>
            <a:noFill/>
          </a:ln>
          <a:effectLst>
            <a:outerShdw blurRad="254000" dist="317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black"/>
              </a:solidFill>
              <a:effectLst/>
              <a:uLnTx/>
              <a:uFillTx/>
              <a:latin typeface="Open Sans"/>
              <a:ea typeface="+mn-ea"/>
              <a:cs typeface="+mn-cs"/>
            </a:endParaRPr>
          </a:p>
        </p:txBody>
      </p:sp>
      <p:sp>
        <p:nvSpPr>
          <p:cNvPr id="13" name="Rectangle: Top Corners Rounded 12">
            <a:extLst>
              <a:ext uri="{FF2B5EF4-FFF2-40B4-BE49-F238E27FC236}">
                <a16:creationId xmlns:a16="http://schemas.microsoft.com/office/drawing/2014/main" id="{0EDA4C93-E437-4280-BD73-6741FFAC5C78}"/>
              </a:ext>
            </a:extLst>
          </p:cNvPr>
          <p:cNvSpPr/>
          <p:nvPr/>
        </p:nvSpPr>
        <p:spPr>
          <a:xfrm rot="16200000">
            <a:off x="7980954" y="744776"/>
            <a:ext cx="718119" cy="7703975"/>
          </a:xfrm>
          <a:prstGeom prst="round2SameRect">
            <a:avLst>
              <a:gd name="adj1" fmla="val 6945"/>
              <a:gd name="adj2" fmla="val 0"/>
            </a:avLst>
          </a:prstGeom>
          <a:solidFill>
            <a:srgbClr val="0156ED">
              <a:alpha val="69020"/>
            </a:srgbClr>
          </a:solidFill>
          <a:ln>
            <a:noFill/>
          </a:ln>
          <a:effectLst>
            <a:outerShdw blurRad="254000" dist="317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black"/>
              </a:solidFill>
              <a:effectLst/>
              <a:uLnTx/>
              <a:uFillTx/>
              <a:latin typeface="Open Sans"/>
              <a:ea typeface="+mn-ea"/>
              <a:cs typeface="+mn-cs"/>
            </a:endParaRPr>
          </a:p>
        </p:txBody>
      </p:sp>
      <p:sp>
        <p:nvSpPr>
          <p:cNvPr id="14" name="Rectangle: Top Corners Rounded 13">
            <a:extLst>
              <a:ext uri="{FF2B5EF4-FFF2-40B4-BE49-F238E27FC236}">
                <a16:creationId xmlns:a16="http://schemas.microsoft.com/office/drawing/2014/main" id="{645F39CF-E24D-449A-8F64-1E3CED479D4B}"/>
              </a:ext>
            </a:extLst>
          </p:cNvPr>
          <p:cNvSpPr/>
          <p:nvPr/>
        </p:nvSpPr>
        <p:spPr>
          <a:xfrm rot="16200000">
            <a:off x="7980954" y="1529354"/>
            <a:ext cx="718119" cy="7703975"/>
          </a:xfrm>
          <a:prstGeom prst="round2SameRect">
            <a:avLst>
              <a:gd name="adj1" fmla="val 6945"/>
              <a:gd name="adj2" fmla="val 0"/>
            </a:avLst>
          </a:prstGeom>
          <a:solidFill>
            <a:srgbClr val="FF7900">
              <a:alpha val="69020"/>
            </a:srgbClr>
          </a:solidFill>
          <a:ln>
            <a:noFill/>
          </a:ln>
          <a:effectLst>
            <a:outerShdw blurRad="254000" dist="317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2000" b="0" i="0" u="none" strike="noStrike" kern="1200" cap="none" spc="0" normalizeH="0" baseline="0" noProof="0">
              <a:ln>
                <a:noFill/>
              </a:ln>
              <a:solidFill>
                <a:prstClr val="black"/>
              </a:solidFill>
              <a:effectLst/>
              <a:uLnTx/>
              <a:uFillTx/>
              <a:latin typeface="Open Sans"/>
              <a:ea typeface="+mn-ea"/>
              <a:cs typeface="+mn-cs"/>
            </a:endParaRPr>
          </a:p>
        </p:txBody>
      </p:sp>
      <p:sp>
        <p:nvSpPr>
          <p:cNvPr id="21" name="TextBox 20">
            <a:extLst>
              <a:ext uri="{FF2B5EF4-FFF2-40B4-BE49-F238E27FC236}">
                <a16:creationId xmlns:a16="http://schemas.microsoft.com/office/drawing/2014/main" id="{C7ACBB2D-1273-4AB6-A27D-54DF601A60D3}"/>
              </a:ext>
            </a:extLst>
          </p:cNvPr>
          <p:cNvSpPr txBox="1"/>
          <p:nvPr/>
        </p:nvSpPr>
        <p:spPr>
          <a:xfrm>
            <a:off x="4696445" y="421936"/>
            <a:ext cx="6933579" cy="523220"/>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Open Sans"/>
                <a:ea typeface="+mn-ea"/>
                <a:cs typeface="+mn-cs"/>
              </a:rPr>
              <a:t>700% efficiency increase </a:t>
            </a:r>
            <a:r>
              <a:rPr kumimoji="0" lang="en-GB" sz="1400" b="0" i="0" u="none" strike="noStrike" kern="1200" cap="none" spc="0" normalizeH="0" baseline="0" noProof="0" dirty="0">
                <a:ln>
                  <a:noFill/>
                </a:ln>
                <a:solidFill>
                  <a:prstClr val="white"/>
                </a:solidFill>
                <a:effectLst/>
                <a:uLnTx/>
                <a:uFillTx/>
                <a:latin typeface="Open Sans"/>
                <a:ea typeface="+mn-ea"/>
                <a:cs typeface="+mn-cs"/>
              </a:rPr>
              <a:t>- State of Tennessee is now able to process as many benefits enrolment forms in one hour as they used to do in an entire day</a:t>
            </a:r>
          </a:p>
        </p:txBody>
      </p:sp>
      <p:sp>
        <p:nvSpPr>
          <p:cNvPr id="22" name="TextBox 21">
            <a:extLst>
              <a:ext uri="{FF2B5EF4-FFF2-40B4-BE49-F238E27FC236}">
                <a16:creationId xmlns:a16="http://schemas.microsoft.com/office/drawing/2014/main" id="{21B5B2AB-A318-40C0-A704-8E877A30CE34}"/>
              </a:ext>
            </a:extLst>
          </p:cNvPr>
          <p:cNvSpPr txBox="1"/>
          <p:nvPr/>
        </p:nvSpPr>
        <p:spPr>
          <a:xfrm>
            <a:off x="4696445" y="1206510"/>
            <a:ext cx="6933579" cy="523220"/>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Open Sans"/>
                <a:ea typeface="+mn-ea"/>
                <a:cs typeface="+mn-cs"/>
              </a:rPr>
              <a:t>Reduced turnaround time for personnel actions </a:t>
            </a:r>
            <a:r>
              <a:rPr kumimoji="0" lang="en-GB" sz="1400" b="1" i="0" u="none" strike="noStrike" kern="1200" cap="none" spc="0" normalizeH="0" baseline="0" noProof="0" dirty="0">
                <a:ln>
                  <a:noFill/>
                </a:ln>
                <a:solidFill>
                  <a:prstClr val="white"/>
                </a:solidFill>
                <a:effectLst/>
                <a:uLnTx/>
                <a:uFillTx/>
                <a:latin typeface="Open Sans"/>
                <a:ea typeface="+mn-ea"/>
                <a:cs typeface="+mn-cs"/>
              </a:rPr>
              <a:t>from 5 days to less than 30 minutes</a:t>
            </a:r>
            <a:r>
              <a:rPr kumimoji="0" lang="en-GB" sz="1400" b="0" i="0" u="none" strike="noStrike" kern="1200" cap="none" spc="0" normalizeH="0" baseline="0" noProof="0" dirty="0">
                <a:ln>
                  <a:noFill/>
                </a:ln>
                <a:solidFill>
                  <a:prstClr val="white"/>
                </a:solidFill>
                <a:effectLst/>
                <a:uLnTx/>
                <a:uFillTx/>
                <a:latin typeface="Open Sans"/>
                <a:ea typeface="+mn-ea"/>
                <a:cs typeface="+mn-cs"/>
              </a:rPr>
              <a:t> – from submission through final updates to PeopleSoft (Xcel Energy)</a:t>
            </a:r>
          </a:p>
        </p:txBody>
      </p:sp>
      <p:sp>
        <p:nvSpPr>
          <p:cNvPr id="23" name="TextBox 22">
            <a:extLst>
              <a:ext uri="{FF2B5EF4-FFF2-40B4-BE49-F238E27FC236}">
                <a16:creationId xmlns:a16="http://schemas.microsoft.com/office/drawing/2014/main" id="{4023CCCD-D6CE-4F6B-801F-C5B33B4BEFF5}"/>
              </a:ext>
            </a:extLst>
          </p:cNvPr>
          <p:cNvSpPr txBox="1"/>
          <p:nvPr/>
        </p:nvSpPr>
        <p:spPr>
          <a:xfrm>
            <a:off x="4696445" y="1991085"/>
            <a:ext cx="6933579" cy="523220"/>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Open Sans"/>
                <a:ea typeface="+mn-ea"/>
                <a:cs typeface="+mn-cs"/>
              </a:rPr>
              <a:t>75% decrease in total human effort </a:t>
            </a:r>
            <a:r>
              <a:rPr kumimoji="0" lang="en-GB" sz="1400" b="0" i="0" u="none" strike="noStrike" kern="1200" cap="none" spc="0" normalizeH="0" baseline="0" noProof="0">
                <a:ln>
                  <a:noFill/>
                </a:ln>
                <a:solidFill>
                  <a:prstClr val="white"/>
                </a:solidFill>
                <a:effectLst/>
                <a:uLnTx/>
                <a:uFillTx/>
                <a:latin typeface="Open Sans"/>
                <a:ea typeface="+mn-ea"/>
                <a:cs typeface="+mn-cs"/>
              </a:rPr>
              <a:t>associated with forms processing </a:t>
            </a:r>
            <a:br>
              <a:rPr kumimoji="0" lang="en-GB" sz="1400" b="0" i="0" u="none" strike="noStrike" kern="1200" cap="none" spc="0" normalizeH="0" baseline="0" noProof="0">
                <a:ln>
                  <a:noFill/>
                </a:ln>
                <a:solidFill>
                  <a:prstClr val="white"/>
                </a:solidFill>
                <a:effectLst/>
                <a:uLnTx/>
                <a:uFillTx/>
                <a:latin typeface="Open Sans"/>
                <a:ea typeface="+mn-ea"/>
                <a:cs typeface="+mn-cs"/>
              </a:rPr>
            </a:br>
            <a:r>
              <a:rPr kumimoji="0" lang="en-GB" sz="1400" b="0" i="0" u="none" strike="noStrike" kern="1200" cap="none" spc="0" normalizeH="0" baseline="0" noProof="0">
                <a:ln>
                  <a:noFill/>
                </a:ln>
                <a:solidFill>
                  <a:prstClr val="white"/>
                </a:solidFill>
                <a:effectLst/>
                <a:uLnTx/>
                <a:uFillTx/>
                <a:latin typeface="Open Sans"/>
                <a:ea typeface="+mn-ea"/>
                <a:cs typeface="+mn-cs"/>
              </a:rPr>
              <a:t>(University of Florida)</a:t>
            </a:r>
          </a:p>
        </p:txBody>
      </p:sp>
      <p:sp>
        <p:nvSpPr>
          <p:cNvPr id="24" name="TextBox 23">
            <a:extLst>
              <a:ext uri="{FF2B5EF4-FFF2-40B4-BE49-F238E27FC236}">
                <a16:creationId xmlns:a16="http://schemas.microsoft.com/office/drawing/2014/main" id="{DEA0C3A1-7603-4EAD-943A-1F570335287E}"/>
              </a:ext>
            </a:extLst>
          </p:cNvPr>
          <p:cNvSpPr txBox="1"/>
          <p:nvPr/>
        </p:nvSpPr>
        <p:spPr>
          <a:xfrm>
            <a:off x="4696445" y="2775661"/>
            <a:ext cx="6933579" cy="523220"/>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Open Sans"/>
                <a:ea typeface="+mn-ea"/>
                <a:cs typeface="+mn-cs"/>
              </a:rPr>
              <a:t>Manual intervention and error rates on personnel action requests dropped </a:t>
            </a:r>
            <a:r>
              <a:rPr kumimoji="0" lang="en-GB" sz="1400" b="1" i="0" u="none" strike="noStrike" kern="1200" cap="none" spc="0" normalizeH="0" baseline="0" noProof="0" dirty="0">
                <a:ln>
                  <a:noFill/>
                </a:ln>
                <a:solidFill>
                  <a:prstClr val="white"/>
                </a:solidFill>
                <a:effectLst/>
                <a:uLnTx/>
                <a:uFillTx/>
                <a:latin typeface="Open Sans"/>
                <a:ea typeface="+mn-ea"/>
                <a:cs typeface="+mn-cs"/>
              </a:rPr>
              <a:t>from 45% to less than 1% </a:t>
            </a:r>
            <a:r>
              <a:rPr kumimoji="0" lang="en-GB" sz="1400" b="0" i="0" u="none" strike="noStrike" kern="1200" cap="none" spc="0" normalizeH="0" baseline="0" noProof="0" dirty="0">
                <a:ln>
                  <a:noFill/>
                </a:ln>
                <a:solidFill>
                  <a:prstClr val="white"/>
                </a:solidFill>
                <a:effectLst/>
                <a:uLnTx/>
                <a:uFillTx/>
                <a:latin typeface="Open Sans"/>
                <a:ea typeface="+mn-ea"/>
                <a:cs typeface="+mn-cs"/>
              </a:rPr>
              <a:t>(Xcel Energy)</a:t>
            </a:r>
          </a:p>
        </p:txBody>
      </p:sp>
      <p:sp>
        <p:nvSpPr>
          <p:cNvPr id="25" name="TextBox 24">
            <a:extLst>
              <a:ext uri="{FF2B5EF4-FFF2-40B4-BE49-F238E27FC236}">
                <a16:creationId xmlns:a16="http://schemas.microsoft.com/office/drawing/2014/main" id="{14271854-8958-492C-94EF-6D3BB71AA641}"/>
              </a:ext>
            </a:extLst>
          </p:cNvPr>
          <p:cNvSpPr txBox="1"/>
          <p:nvPr/>
        </p:nvSpPr>
        <p:spPr>
          <a:xfrm>
            <a:off x="4696445" y="3565558"/>
            <a:ext cx="6933579" cy="523220"/>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Open Sans"/>
                <a:ea typeface="+mn-ea"/>
                <a:cs typeface="+mn-cs"/>
              </a:rPr>
              <a:t>A reduction of more than 93% </a:t>
            </a:r>
            <a:r>
              <a:rPr kumimoji="0" lang="en-GB" sz="1400" b="0" i="0" u="none" strike="noStrike" kern="1200" cap="none" spc="0" normalizeH="0" baseline="0" noProof="0">
                <a:ln>
                  <a:noFill/>
                </a:ln>
                <a:solidFill>
                  <a:prstClr val="white"/>
                </a:solidFill>
                <a:effectLst/>
                <a:uLnTx/>
                <a:uFillTx/>
                <a:latin typeface="Open Sans"/>
                <a:ea typeface="+mn-ea"/>
                <a:cs typeface="+mn-cs"/>
              </a:rPr>
              <a:t>in time required to prep and facilitate employee onboarding processes (Questar Corporation)</a:t>
            </a:r>
          </a:p>
        </p:txBody>
      </p:sp>
      <p:sp>
        <p:nvSpPr>
          <p:cNvPr id="26" name="TextBox 25">
            <a:extLst>
              <a:ext uri="{FF2B5EF4-FFF2-40B4-BE49-F238E27FC236}">
                <a16:creationId xmlns:a16="http://schemas.microsoft.com/office/drawing/2014/main" id="{821B8AA8-EE33-45DA-8EEA-80497D1E1BD1}"/>
              </a:ext>
            </a:extLst>
          </p:cNvPr>
          <p:cNvSpPr txBox="1"/>
          <p:nvPr/>
        </p:nvSpPr>
        <p:spPr>
          <a:xfrm>
            <a:off x="4696445" y="4344811"/>
            <a:ext cx="6933579" cy="523220"/>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Open Sans"/>
                <a:ea typeface="+mn-ea"/>
                <a:cs typeface="+mn-cs"/>
              </a:rPr>
              <a:t>Over 10,000 job change actions processed </a:t>
            </a:r>
            <a:r>
              <a:rPr kumimoji="0" lang="en-GB" sz="1400" b="0" i="0" u="none" strike="noStrike" kern="1200" cap="none" spc="0" normalizeH="0" baseline="0" noProof="0" dirty="0">
                <a:ln>
                  <a:noFill/>
                </a:ln>
                <a:solidFill>
                  <a:prstClr val="white"/>
                </a:solidFill>
                <a:effectLst/>
                <a:uLnTx/>
                <a:uFillTx/>
                <a:latin typeface="Open Sans"/>
                <a:ea typeface="+mn-ea"/>
                <a:cs typeface="+mn-cs"/>
              </a:rPr>
              <a:t>each week without manual intervention or error (ShopRite Stores)</a:t>
            </a:r>
          </a:p>
        </p:txBody>
      </p:sp>
      <p:sp>
        <p:nvSpPr>
          <p:cNvPr id="27" name="TextBox 26">
            <a:extLst>
              <a:ext uri="{FF2B5EF4-FFF2-40B4-BE49-F238E27FC236}">
                <a16:creationId xmlns:a16="http://schemas.microsoft.com/office/drawing/2014/main" id="{551821B6-022E-4CF5-A292-6AF1B4CEF810}"/>
              </a:ext>
            </a:extLst>
          </p:cNvPr>
          <p:cNvSpPr txBox="1"/>
          <p:nvPr/>
        </p:nvSpPr>
        <p:spPr>
          <a:xfrm>
            <a:off x="4696445" y="5246482"/>
            <a:ext cx="6933579" cy="30777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Open Sans"/>
                <a:ea typeface="+mn-ea"/>
                <a:cs typeface="+mn-cs"/>
              </a:rPr>
              <a:t>ROI of more than </a:t>
            </a:r>
            <a:r>
              <a:rPr kumimoji="0" lang="en-GB" sz="1400" b="1" i="0" u="none" strike="noStrike" kern="1200" cap="none" spc="0" normalizeH="0" baseline="0" noProof="0" dirty="0">
                <a:ln>
                  <a:noFill/>
                </a:ln>
                <a:solidFill>
                  <a:prstClr val="white"/>
                </a:solidFill>
                <a:effectLst/>
                <a:uLnTx/>
                <a:uFillTx/>
                <a:latin typeface="Open Sans"/>
                <a:ea typeface="+mn-ea"/>
                <a:cs typeface="+mn-cs"/>
              </a:rPr>
              <a:t>$300,000 year-on-year </a:t>
            </a:r>
            <a:r>
              <a:rPr kumimoji="0" lang="en-GB" sz="1400" b="0" i="0" u="none" strike="noStrike" kern="1200" cap="none" spc="0" normalizeH="0" baseline="0" noProof="0" dirty="0">
                <a:ln>
                  <a:noFill/>
                </a:ln>
                <a:solidFill>
                  <a:prstClr val="white"/>
                </a:solidFill>
                <a:effectLst/>
                <a:uLnTx/>
                <a:uFillTx/>
                <a:latin typeface="Open Sans"/>
                <a:ea typeface="+mn-ea"/>
                <a:cs typeface="+mn-cs"/>
              </a:rPr>
              <a:t>(University of Florida)</a:t>
            </a:r>
          </a:p>
        </p:txBody>
      </p:sp>
    </p:spTree>
    <p:extLst>
      <p:ext uri="{BB962C8B-B14F-4D97-AF65-F5344CB8AC3E}">
        <p14:creationId xmlns:p14="http://schemas.microsoft.com/office/powerpoint/2010/main" val="4059079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D553A-0CC2-90F6-57A5-CC1D8B0CACBF}"/>
              </a:ext>
            </a:extLst>
          </p:cNvPr>
          <p:cNvSpPr>
            <a:spLocks noGrp="1"/>
          </p:cNvSpPr>
          <p:nvPr>
            <p:ph type="body" sz="quarter" idx="10"/>
          </p:nvPr>
        </p:nvSpPr>
        <p:spPr/>
        <p:txBody>
          <a:bodyPr/>
          <a:lstStyle/>
          <a:p>
            <a:r>
              <a:rPr lang="en-US" dirty="0"/>
              <a:t>“We just need a simple electronic form…”</a:t>
            </a:r>
          </a:p>
        </p:txBody>
      </p:sp>
      <p:sp>
        <p:nvSpPr>
          <p:cNvPr id="5" name="Cloud Callout 4"/>
          <p:cNvSpPr/>
          <p:nvPr/>
        </p:nvSpPr>
        <p:spPr bwMode="auto">
          <a:xfrm>
            <a:off x="8774031" y="1197154"/>
            <a:ext cx="3042138" cy="1704657"/>
          </a:xfrm>
          <a:prstGeom prst="cloudCallout">
            <a:avLst>
              <a:gd name="adj1" fmla="val -36463"/>
              <a:gd name="adj2" fmla="val 57136"/>
            </a:avLst>
          </a:prstGeom>
          <a:solidFill>
            <a:srgbClr val="0156ED"/>
          </a:solidFill>
          <a:ln w="9525" algn="ctr">
            <a:noFill/>
            <a:miter lim="800000"/>
            <a:headEnd/>
            <a:tailEnd/>
          </a:ln>
        </p:spPr>
        <p:txBody>
          <a:bodyPr lIns="182880" rtlCol="0" anchor="ctr"/>
          <a:lstStyle/>
          <a:p>
            <a:pPr algn="ctr"/>
            <a:r>
              <a:rPr lang="en-US" sz="1600" dirty="0">
                <a:solidFill>
                  <a:schemeClr val="bg1"/>
                </a:solidFill>
                <a:latin typeface="Comic Sans MS" pitchFamily="66" charset="0"/>
              </a:rPr>
              <a:t>… and we just need to have their manager approve it…</a:t>
            </a:r>
          </a:p>
        </p:txBody>
      </p:sp>
      <p:sp>
        <p:nvSpPr>
          <p:cNvPr id="6" name="TextBox 5"/>
          <p:cNvSpPr txBox="1"/>
          <p:nvPr/>
        </p:nvSpPr>
        <p:spPr>
          <a:xfrm>
            <a:off x="1262270" y="3305922"/>
            <a:ext cx="9917793" cy="923330"/>
          </a:xfrm>
          <a:prstGeom prst="rect">
            <a:avLst/>
          </a:prstGeom>
          <a:noFill/>
        </p:spPr>
        <p:txBody>
          <a:bodyPr wrap="square" rtlCol="0">
            <a:spAutoFit/>
          </a:bodyPr>
          <a:lstStyle/>
          <a:p>
            <a:r>
              <a:rPr lang="en-US" dirty="0">
                <a:solidFill>
                  <a:schemeClr val="bg1"/>
                </a:solidFill>
                <a:latin typeface="Comic Sans MS" pitchFamily="66" charset="0"/>
              </a:rPr>
              <a:t>“All we want to be able to do is have any employee nominate a co-worker for a bonus award. We need to have them enter who they’re nominating, why they’re nominating them, and the amount they’re nominating them for.”</a:t>
            </a:r>
          </a:p>
        </p:txBody>
      </p:sp>
      <p:sp>
        <p:nvSpPr>
          <p:cNvPr id="7" name="Cloud Callout 6"/>
          <p:cNvSpPr/>
          <p:nvPr/>
        </p:nvSpPr>
        <p:spPr bwMode="auto">
          <a:xfrm>
            <a:off x="470509" y="2254152"/>
            <a:ext cx="2778370" cy="921465"/>
          </a:xfrm>
          <a:prstGeom prst="cloudCallout">
            <a:avLst>
              <a:gd name="adj1" fmla="val 54914"/>
              <a:gd name="adj2" fmla="val 32578"/>
            </a:avLst>
          </a:prstGeom>
          <a:solidFill>
            <a:srgbClr val="DF6706"/>
          </a:solidFill>
          <a:ln w="9525" algn="ctr">
            <a:noFill/>
            <a:miter lim="800000"/>
            <a:headEnd/>
            <a:tailEnd/>
          </a:ln>
        </p:spPr>
        <p:txBody>
          <a:bodyPr lIns="182880" rtlCol="0" anchor="ctr"/>
          <a:lstStyle/>
          <a:p>
            <a:pPr algn="ctr"/>
            <a:r>
              <a:rPr lang="en-US" sz="1600" dirty="0">
                <a:solidFill>
                  <a:schemeClr val="bg1"/>
                </a:solidFill>
                <a:latin typeface="Comic Sans MS" pitchFamily="66" charset="0"/>
              </a:rPr>
              <a:t>…unless the award amount is over $1,000…</a:t>
            </a:r>
          </a:p>
        </p:txBody>
      </p:sp>
      <p:sp>
        <p:nvSpPr>
          <p:cNvPr id="8" name="Cloud Callout 7"/>
          <p:cNvSpPr/>
          <p:nvPr/>
        </p:nvSpPr>
        <p:spPr bwMode="auto">
          <a:xfrm>
            <a:off x="8185180" y="4374170"/>
            <a:ext cx="3815862" cy="2016028"/>
          </a:xfrm>
          <a:prstGeom prst="cloudCallout">
            <a:avLst>
              <a:gd name="adj1" fmla="val -54312"/>
              <a:gd name="adj2" fmla="val -56090"/>
            </a:avLst>
          </a:prstGeom>
          <a:solidFill>
            <a:srgbClr val="DF6706"/>
          </a:solidFill>
          <a:ln w="9525" algn="ctr">
            <a:noFill/>
            <a:miter lim="800000"/>
            <a:headEnd/>
            <a:tailEnd/>
          </a:ln>
        </p:spPr>
        <p:txBody>
          <a:bodyPr lIns="182880" rtlCol="0" anchor="ctr"/>
          <a:lstStyle/>
          <a:p>
            <a:pPr algn="ctr"/>
            <a:r>
              <a:rPr lang="en-US" sz="1600" dirty="0">
                <a:solidFill>
                  <a:schemeClr val="bg1"/>
                </a:solidFill>
                <a:latin typeface="Comic Sans MS" pitchFamily="66" charset="0"/>
              </a:rPr>
              <a:t>…and then if we could have it update the system on the backend and add the pay once it’s been approved…</a:t>
            </a:r>
          </a:p>
        </p:txBody>
      </p:sp>
      <p:sp>
        <p:nvSpPr>
          <p:cNvPr id="9" name="Cloud Callout 8"/>
          <p:cNvSpPr/>
          <p:nvPr/>
        </p:nvSpPr>
        <p:spPr bwMode="auto">
          <a:xfrm>
            <a:off x="510963" y="4581093"/>
            <a:ext cx="3094892" cy="1863969"/>
          </a:xfrm>
          <a:prstGeom prst="cloudCallout">
            <a:avLst>
              <a:gd name="adj1" fmla="val 54735"/>
              <a:gd name="adj2" fmla="val -47877"/>
            </a:avLst>
          </a:prstGeom>
          <a:solidFill>
            <a:srgbClr val="DF6706"/>
          </a:solidFill>
          <a:ln w="9525" algn="ctr">
            <a:noFill/>
            <a:miter lim="800000"/>
            <a:headEnd/>
            <a:tailEnd/>
          </a:ln>
        </p:spPr>
        <p:txBody>
          <a:bodyPr lIns="182880" rtlCol="0" anchor="ctr"/>
          <a:lstStyle/>
          <a:p>
            <a:pPr algn="ctr"/>
            <a:r>
              <a:rPr lang="en-US" sz="1600" dirty="0">
                <a:solidFill>
                  <a:schemeClr val="bg1"/>
                </a:solidFill>
                <a:latin typeface="Comic Sans MS" pitchFamily="66" charset="0"/>
              </a:rPr>
              <a:t>…oh, and I guess that all of them need to be reviewed by the divisional HR approver…</a:t>
            </a:r>
          </a:p>
        </p:txBody>
      </p:sp>
      <p:sp>
        <p:nvSpPr>
          <p:cNvPr id="10" name="Cloud Callout 9"/>
          <p:cNvSpPr/>
          <p:nvPr/>
        </p:nvSpPr>
        <p:spPr bwMode="auto">
          <a:xfrm>
            <a:off x="6685213" y="1117670"/>
            <a:ext cx="2438400" cy="1133683"/>
          </a:xfrm>
          <a:prstGeom prst="cloudCallout">
            <a:avLst>
              <a:gd name="adj1" fmla="val 1782"/>
              <a:gd name="adj2" fmla="val 108102"/>
            </a:avLst>
          </a:prstGeom>
          <a:solidFill>
            <a:srgbClr val="DF6706"/>
          </a:solidFill>
          <a:ln w="9525" algn="ctr">
            <a:solidFill>
              <a:schemeClr val="accent1"/>
            </a:solidFill>
            <a:miter lim="800000"/>
            <a:headEnd/>
            <a:tailEnd/>
          </a:ln>
        </p:spPr>
        <p:txBody>
          <a:bodyPr lIns="182880" rtlCol="0" anchor="ctr"/>
          <a:lstStyle/>
          <a:p>
            <a:pPr algn="ctr"/>
            <a:r>
              <a:rPr lang="en-US" sz="1600" dirty="0">
                <a:solidFill>
                  <a:schemeClr val="bg1"/>
                </a:solidFill>
                <a:latin typeface="Comic Sans MS" pitchFamily="66" charset="0"/>
              </a:rPr>
              <a:t>…of course, if it’s over $5,000…</a:t>
            </a:r>
          </a:p>
        </p:txBody>
      </p:sp>
      <p:sp>
        <p:nvSpPr>
          <p:cNvPr id="12" name="Cloud Callout 11"/>
          <p:cNvSpPr/>
          <p:nvPr/>
        </p:nvSpPr>
        <p:spPr bwMode="auto">
          <a:xfrm>
            <a:off x="1238655" y="1197153"/>
            <a:ext cx="3837193" cy="1154318"/>
          </a:xfrm>
          <a:prstGeom prst="cloudCallout">
            <a:avLst>
              <a:gd name="adj1" fmla="val 25757"/>
              <a:gd name="adj2" fmla="val 97588"/>
            </a:avLst>
          </a:prstGeom>
          <a:solidFill>
            <a:srgbClr val="0156ED"/>
          </a:solidFill>
          <a:ln w="9525" algn="ctr">
            <a:noFill/>
            <a:miter lim="800000"/>
            <a:headEnd/>
            <a:tailEnd/>
          </a:ln>
        </p:spPr>
        <p:txBody>
          <a:bodyPr lIns="182880" rtlCol="0" anchor="ctr"/>
          <a:lstStyle/>
          <a:p>
            <a:pPr algn="ctr"/>
            <a:r>
              <a:rPr lang="en-US" sz="1600" dirty="0">
                <a:solidFill>
                  <a:schemeClr val="bg1"/>
                </a:solidFill>
                <a:latin typeface="Comic Sans MS" pitchFamily="66" charset="0"/>
              </a:rPr>
              <a:t>….hmmm, but if the manager is out it needs to route to the delegate…</a:t>
            </a:r>
          </a:p>
        </p:txBody>
      </p:sp>
      <p:sp>
        <p:nvSpPr>
          <p:cNvPr id="13" name="Cloud Callout 12"/>
          <p:cNvSpPr/>
          <p:nvPr/>
        </p:nvSpPr>
        <p:spPr bwMode="auto">
          <a:xfrm>
            <a:off x="3761575" y="4958077"/>
            <a:ext cx="4352066" cy="1422850"/>
          </a:xfrm>
          <a:prstGeom prst="cloudCallout">
            <a:avLst>
              <a:gd name="adj1" fmla="val -5385"/>
              <a:gd name="adj2" fmla="val -93898"/>
            </a:avLst>
          </a:prstGeom>
          <a:solidFill>
            <a:srgbClr val="0156ED"/>
          </a:solidFill>
          <a:ln w="9525" algn="ctr">
            <a:noFill/>
            <a:miter lim="800000"/>
            <a:headEnd/>
            <a:tailEnd/>
          </a:ln>
        </p:spPr>
        <p:txBody>
          <a:bodyPr lIns="182880" rtlCol="0" anchor="ctr"/>
          <a:lstStyle/>
          <a:p>
            <a:pPr algn="ctr"/>
            <a:r>
              <a:rPr lang="en-US" sz="1600" dirty="0">
                <a:solidFill>
                  <a:schemeClr val="bg1"/>
                </a:solidFill>
                <a:latin typeface="Comic Sans MS" pitchFamily="66" charset="0"/>
              </a:rPr>
              <a:t>…and we do need to make sure it’s routing to the appropriate managers based on our organization…</a:t>
            </a:r>
          </a:p>
        </p:txBody>
      </p:sp>
      <p:sp>
        <p:nvSpPr>
          <p:cNvPr id="14" name="Cloud Callout 13"/>
          <p:cNvSpPr/>
          <p:nvPr/>
        </p:nvSpPr>
        <p:spPr bwMode="auto">
          <a:xfrm>
            <a:off x="3999214" y="1823694"/>
            <a:ext cx="3395234" cy="1078117"/>
          </a:xfrm>
          <a:prstGeom prst="cloudCallout">
            <a:avLst>
              <a:gd name="adj1" fmla="val -911"/>
              <a:gd name="adj2" fmla="val 86406"/>
            </a:avLst>
          </a:prstGeom>
          <a:solidFill>
            <a:srgbClr val="0156ED"/>
          </a:solidFill>
          <a:ln w="9525" algn="ctr">
            <a:noFill/>
            <a:miter lim="800000"/>
            <a:headEnd/>
            <a:tailEnd/>
          </a:ln>
        </p:spPr>
        <p:txBody>
          <a:bodyPr lIns="182880" rtlCol="0" anchor="ctr"/>
          <a:lstStyle/>
          <a:p>
            <a:pPr algn="ctr"/>
            <a:r>
              <a:rPr lang="en-US" sz="1600" dirty="0">
                <a:solidFill>
                  <a:schemeClr val="bg1"/>
                </a:solidFill>
                <a:latin typeface="Comic Sans MS" pitchFamily="66" charset="0"/>
              </a:rPr>
              <a:t>…oh, and did we talk about nominating teams?</a:t>
            </a:r>
          </a:p>
        </p:txBody>
      </p:sp>
    </p:spTree>
    <p:extLst>
      <p:ext uri="{BB962C8B-B14F-4D97-AF65-F5344CB8AC3E}">
        <p14:creationId xmlns:p14="http://schemas.microsoft.com/office/powerpoint/2010/main" val="411610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031C44-30A7-0DA6-F4D4-C01746DA378A}"/>
              </a:ext>
            </a:extLst>
          </p:cNvPr>
          <p:cNvSpPr>
            <a:spLocks noGrp="1"/>
          </p:cNvSpPr>
          <p:nvPr>
            <p:ph type="body" sz="quarter" idx="10"/>
          </p:nvPr>
        </p:nvSpPr>
        <p:spPr/>
        <p:txBody>
          <a:bodyPr/>
          <a:lstStyle/>
          <a:p>
            <a:r>
              <a:rPr lang="en-US" dirty="0"/>
              <a:t>What are the Goals of Automation?</a:t>
            </a:r>
          </a:p>
        </p:txBody>
      </p:sp>
      <p:graphicFrame>
        <p:nvGraphicFramePr>
          <p:cNvPr id="5" name="Diagram 4">
            <a:extLst>
              <a:ext uri="{FF2B5EF4-FFF2-40B4-BE49-F238E27FC236}">
                <a16:creationId xmlns:a16="http://schemas.microsoft.com/office/drawing/2014/main" id="{CD3D7A87-59BE-0803-1C61-BC0A7F70C018}"/>
              </a:ext>
            </a:extLst>
          </p:cNvPr>
          <p:cNvGraphicFramePr/>
          <p:nvPr>
            <p:extLst>
              <p:ext uri="{D42A27DB-BD31-4B8C-83A1-F6EECF244321}">
                <p14:modId xmlns:p14="http://schemas.microsoft.com/office/powerpoint/2010/main" val="253947735"/>
              </p:ext>
            </p:extLst>
          </p:nvPr>
        </p:nvGraphicFramePr>
        <p:xfrm>
          <a:off x="3957851" y="1721300"/>
          <a:ext cx="427629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704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C32A9F32-F534-41B7-87EF-F9FF5829D545}"/>
                                            </p:graphicEl>
                                          </p:spTgt>
                                        </p:tgtEl>
                                        <p:attrNameLst>
                                          <p:attrName>style.visibility</p:attrName>
                                        </p:attrNameLst>
                                      </p:cBhvr>
                                      <p:to>
                                        <p:strVal val="visible"/>
                                      </p:to>
                                    </p:set>
                                    <p:animEffect transition="in" filter="wipe(left)">
                                      <p:cBhvr>
                                        <p:cTn id="7" dur="1000"/>
                                        <p:tgtEl>
                                          <p:spTgt spid="5">
                                            <p:graphicEl>
                                              <a:dgm id="{C32A9F32-F534-41B7-87EF-F9FF5829D545}"/>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graphicEl>
                                              <a:dgm id="{DD6C4F07-3CA3-4695-A7DA-05CDFDDFC4D9}"/>
                                            </p:graphicEl>
                                          </p:spTgt>
                                        </p:tgtEl>
                                        <p:attrNameLst>
                                          <p:attrName>style.visibility</p:attrName>
                                        </p:attrNameLst>
                                      </p:cBhvr>
                                      <p:to>
                                        <p:strVal val="visible"/>
                                      </p:to>
                                    </p:set>
                                    <p:animEffect transition="in" filter="wipe(up)">
                                      <p:cBhvr>
                                        <p:cTn id="10" dur="1000"/>
                                        <p:tgtEl>
                                          <p:spTgt spid="5">
                                            <p:graphicEl>
                                              <a:dgm id="{DD6C4F07-3CA3-4695-A7DA-05CDFDDFC4D9}"/>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graphicEl>
                                              <a:dgm id="{4C268CFF-6567-4226-9F35-63F1E31E74CC}"/>
                                            </p:graphicEl>
                                          </p:spTgt>
                                        </p:tgtEl>
                                        <p:attrNameLst>
                                          <p:attrName>style.visibility</p:attrName>
                                        </p:attrNameLst>
                                      </p:cBhvr>
                                      <p:to>
                                        <p:strVal val="visible"/>
                                      </p:to>
                                    </p:set>
                                    <p:animEffect transition="in" filter="wipe(left)">
                                      <p:cBhvr>
                                        <p:cTn id="15" dur="1000"/>
                                        <p:tgtEl>
                                          <p:spTgt spid="5">
                                            <p:graphicEl>
                                              <a:dgm id="{4C268CFF-6567-4226-9F35-63F1E31E74CC}"/>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graphicEl>
                                              <a:dgm id="{659BD7C7-4A28-449C-84EA-F27FD463F64D}"/>
                                            </p:graphicEl>
                                          </p:spTgt>
                                        </p:tgtEl>
                                        <p:attrNameLst>
                                          <p:attrName>style.visibility</p:attrName>
                                        </p:attrNameLst>
                                      </p:cBhvr>
                                      <p:to>
                                        <p:strVal val="visible"/>
                                      </p:to>
                                    </p:set>
                                    <p:animEffect transition="in" filter="wipe(up)">
                                      <p:cBhvr>
                                        <p:cTn id="18" dur="1000"/>
                                        <p:tgtEl>
                                          <p:spTgt spid="5">
                                            <p:graphicEl>
                                              <a:dgm id="{659BD7C7-4A28-449C-84EA-F27FD463F64D}"/>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graphicEl>
                                              <a:dgm id="{B8356B96-7835-4EBC-8D63-38F199F4A4D5}"/>
                                            </p:graphicEl>
                                          </p:spTgt>
                                        </p:tgtEl>
                                        <p:attrNameLst>
                                          <p:attrName>style.visibility</p:attrName>
                                        </p:attrNameLst>
                                      </p:cBhvr>
                                      <p:to>
                                        <p:strVal val="visible"/>
                                      </p:to>
                                    </p:set>
                                    <p:animEffect transition="in" filter="wipe(left)">
                                      <p:cBhvr>
                                        <p:cTn id="23" dur="1000"/>
                                        <p:tgtEl>
                                          <p:spTgt spid="5">
                                            <p:graphicEl>
                                              <a:dgm id="{B8356B96-7835-4EBC-8D63-38F199F4A4D5}"/>
                                            </p:graphic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5">
                                            <p:graphicEl>
                                              <a:dgm id="{C412F172-611C-48B1-AF3B-EC3ABCAA7311}"/>
                                            </p:graphicEl>
                                          </p:spTgt>
                                        </p:tgtEl>
                                        <p:attrNameLst>
                                          <p:attrName>style.visibility</p:attrName>
                                        </p:attrNameLst>
                                      </p:cBhvr>
                                      <p:to>
                                        <p:strVal val="visible"/>
                                      </p:to>
                                    </p:set>
                                    <p:animEffect transition="in" filter="wipe(up)">
                                      <p:cBhvr>
                                        <p:cTn id="26" dur="1000"/>
                                        <p:tgtEl>
                                          <p:spTgt spid="5">
                                            <p:graphicEl>
                                              <a:dgm id="{C412F172-611C-48B1-AF3B-EC3ABCAA7311}"/>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graphicEl>
                                              <a:dgm id="{C14A580B-4628-4E93-995F-C0F2D9883E63}"/>
                                            </p:graphicEl>
                                          </p:spTgt>
                                        </p:tgtEl>
                                        <p:attrNameLst>
                                          <p:attrName>style.visibility</p:attrName>
                                        </p:attrNameLst>
                                      </p:cBhvr>
                                      <p:to>
                                        <p:strVal val="visible"/>
                                      </p:to>
                                    </p:set>
                                    <p:animEffect transition="in" filter="wipe(left)">
                                      <p:cBhvr>
                                        <p:cTn id="31" dur="1000"/>
                                        <p:tgtEl>
                                          <p:spTgt spid="5">
                                            <p:graphicEl>
                                              <a:dgm id="{C14A580B-4628-4E93-995F-C0F2D9883E63}"/>
                                            </p:graphic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
                                            <p:graphicEl>
                                              <a:dgm id="{F135D3B9-6B03-42B7-82E5-638159E6E0E1}"/>
                                            </p:graphicEl>
                                          </p:spTgt>
                                        </p:tgtEl>
                                        <p:attrNameLst>
                                          <p:attrName>style.visibility</p:attrName>
                                        </p:attrNameLst>
                                      </p:cBhvr>
                                      <p:to>
                                        <p:strVal val="visible"/>
                                      </p:to>
                                    </p:set>
                                    <p:animEffect transition="in" filter="wipe(up)">
                                      <p:cBhvr>
                                        <p:cTn id="34" dur="1000"/>
                                        <p:tgtEl>
                                          <p:spTgt spid="5">
                                            <p:graphicEl>
                                              <a:dgm id="{F135D3B9-6B03-42B7-82E5-638159E6E0E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pPr lvl="0"/>
            <a:r>
              <a:rPr lang="en-US" dirty="0">
                <a:solidFill>
                  <a:prstClr val="black"/>
                </a:solidFill>
              </a:rPr>
              <a:t>Indicators for an eForms-based Solution</a:t>
            </a:r>
            <a:endParaRPr lang="en-US" sz="1800" dirty="0">
              <a:cs typeface="Calibri" pitchFamily="34" charset="0"/>
            </a:endParaRPr>
          </a:p>
        </p:txBody>
      </p:sp>
      <p:sp>
        <p:nvSpPr>
          <p:cNvPr id="4" name="Content Placeholder 2"/>
          <p:cNvSpPr txBox="1">
            <a:spLocks/>
          </p:cNvSpPr>
          <p:nvPr/>
        </p:nvSpPr>
        <p:spPr bwMode="auto">
          <a:xfrm>
            <a:off x="6129539" y="1692188"/>
            <a:ext cx="5204598" cy="4030662"/>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365125" indent="-365125" algn="l" rtl="0" eaLnBrk="0" fontAlgn="base" hangingPunct="0">
              <a:spcBef>
                <a:spcPct val="20000"/>
              </a:spcBef>
              <a:spcAft>
                <a:spcPct val="0"/>
              </a:spcAft>
              <a:buChar char="•"/>
              <a:defRPr sz="2400">
                <a:solidFill>
                  <a:srgbClr val="333333"/>
                </a:solidFill>
                <a:latin typeface="Calibri" pitchFamily="34" charset="0"/>
                <a:ea typeface="+mn-ea"/>
                <a:cs typeface="+mn-cs"/>
              </a:defRPr>
            </a:lvl1pPr>
            <a:lvl2pPr marL="730250" indent="-365125" algn="l" rtl="0" eaLnBrk="0" fontAlgn="base" hangingPunct="0">
              <a:spcBef>
                <a:spcPct val="20000"/>
              </a:spcBef>
              <a:spcAft>
                <a:spcPct val="0"/>
              </a:spcAft>
              <a:buFont typeface="Courier New" pitchFamily="49" charset="0"/>
              <a:buChar char="o"/>
              <a:defRPr sz="2000">
                <a:solidFill>
                  <a:srgbClr val="333333"/>
                </a:solidFill>
                <a:latin typeface="Calibri" pitchFamily="34" charset="0"/>
              </a:defRPr>
            </a:lvl2pPr>
            <a:lvl3pPr marL="1096963" indent="-365125" algn="l" rtl="0" eaLnBrk="0" fontAlgn="base" hangingPunct="0">
              <a:spcBef>
                <a:spcPct val="20000"/>
              </a:spcBef>
              <a:spcAft>
                <a:spcPct val="0"/>
              </a:spcAft>
              <a:buChar char="•"/>
              <a:defRPr sz="1600">
                <a:solidFill>
                  <a:srgbClr val="333333"/>
                </a:solidFill>
                <a:latin typeface="Calibri" pitchFamily="34" charset="0"/>
              </a:defRPr>
            </a:lvl3pPr>
            <a:lvl4pPr marL="1462088" indent="-365125" algn="l" rtl="0" eaLnBrk="0" fontAlgn="base" hangingPunct="0">
              <a:spcBef>
                <a:spcPct val="20000"/>
              </a:spcBef>
              <a:spcAft>
                <a:spcPct val="0"/>
              </a:spcAft>
              <a:buFont typeface="Calibri" pitchFamily="34" charset="0"/>
              <a:buChar char="–"/>
              <a:defRPr sz="1500">
                <a:solidFill>
                  <a:srgbClr val="333333"/>
                </a:solidFill>
                <a:latin typeface="Calibri" pitchFamily="34" charset="0"/>
              </a:defRPr>
            </a:lvl4pPr>
            <a:lvl5pPr marL="1462088" indent="365125" algn="l" rtl="0" eaLnBrk="0" fontAlgn="base" hangingPunct="0">
              <a:spcBef>
                <a:spcPct val="20000"/>
              </a:spcBef>
              <a:spcAft>
                <a:spcPct val="0"/>
              </a:spcAft>
              <a:buChar char="»"/>
              <a:defRPr sz="1400">
                <a:solidFill>
                  <a:srgbClr val="333333"/>
                </a:solidFill>
                <a:latin typeface="Calibri" pitchFamily="34" charset="0"/>
              </a:defRPr>
            </a:lvl5pPr>
            <a:lvl6pPr marL="1657350" algn="l" rtl="0" fontAlgn="base">
              <a:spcBef>
                <a:spcPct val="20000"/>
              </a:spcBef>
              <a:spcAft>
                <a:spcPct val="0"/>
              </a:spcAft>
              <a:defRPr sz="1400">
                <a:solidFill>
                  <a:srgbClr val="333333"/>
                </a:solidFill>
                <a:latin typeface="+mn-lt"/>
              </a:defRPr>
            </a:lvl6pPr>
            <a:lvl7pPr marL="2114550" algn="l" rtl="0" fontAlgn="base">
              <a:spcBef>
                <a:spcPct val="20000"/>
              </a:spcBef>
              <a:spcAft>
                <a:spcPct val="0"/>
              </a:spcAft>
              <a:defRPr sz="1400">
                <a:solidFill>
                  <a:srgbClr val="333333"/>
                </a:solidFill>
                <a:latin typeface="+mn-lt"/>
              </a:defRPr>
            </a:lvl7pPr>
            <a:lvl8pPr marL="2571750" algn="l" rtl="0" fontAlgn="base">
              <a:spcBef>
                <a:spcPct val="20000"/>
              </a:spcBef>
              <a:spcAft>
                <a:spcPct val="0"/>
              </a:spcAft>
              <a:defRPr sz="1400">
                <a:solidFill>
                  <a:srgbClr val="333333"/>
                </a:solidFill>
                <a:latin typeface="+mn-lt"/>
              </a:defRPr>
            </a:lvl8pPr>
            <a:lvl9pPr marL="3028950" algn="l" rtl="0" fontAlgn="base">
              <a:spcBef>
                <a:spcPct val="20000"/>
              </a:spcBef>
              <a:spcAft>
                <a:spcPct val="0"/>
              </a:spcAft>
              <a:defRPr sz="1400">
                <a:solidFill>
                  <a:srgbClr val="333333"/>
                </a:solidFill>
                <a:latin typeface="+mn-lt"/>
              </a:defRPr>
            </a:lvl9pPr>
          </a:lstStyle>
          <a:p>
            <a:pPr marL="342900" indent="-342900">
              <a:spcBef>
                <a:spcPts val="1200"/>
              </a:spcBef>
              <a:buClr>
                <a:srgbClr val="FF7900"/>
              </a:buClr>
              <a:buFont typeface="Wingdings" pitchFamily="2" charset="2"/>
              <a:buChar char="§"/>
            </a:pPr>
            <a:r>
              <a:rPr lang="en-US" sz="1800" dirty="0">
                <a:solidFill>
                  <a:schemeClr val="tx1"/>
                </a:solidFill>
                <a:cs typeface="Calibri" pitchFamily="34" charset="0"/>
              </a:rPr>
              <a:t>Fluid business process – needs Business Analyst-level maintenance</a:t>
            </a:r>
          </a:p>
          <a:p>
            <a:pPr marL="342900" indent="-342900">
              <a:spcBef>
                <a:spcPts val="1200"/>
              </a:spcBef>
              <a:buClr>
                <a:srgbClr val="FF7900"/>
              </a:buClr>
              <a:buFont typeface="Wingdings" pitchFamily="2" charset="2"/>
              <a:buChar char="§"/>
            </a:pPr>
            <a:r>
              <a:rPr lang="en-US" sz="1800" dirty="0">
                <a:solidFill>
                  <a:schemeClr val="tx1"/>
                </a:solidFill>
                <a:cs typeface="Calibri" pitchFamily="34" charset="0"/>
              </a:rPr>
              <a:t>Need to interface with/combine data from multiple systems</a:t>
            </a:r>
          </a:p>
          <a:p>
            <a:pPr marL="342900" indent="-342900">
              <a:spcBef>
                <a:spcPts val="1200"/>
              </a:spcBef>
              <a:buClr>
                <a:srgbClr val="FF7900"/>
              </a:buClr>
              <a:buFont typeface="Wingdings" pitchFamily="2" charset="2"/>
              <a:buChar char="§"/>
            </a:pPr>
            <a:r>
              <a:rPr lang="en-US" sz="1800" dirty="0">
                <a:solidFill>
                  <a:schemeClr val="tx1"/>
                </a:solidFill>
                <a:cs typeface="Calibri" pitchFamily="34" charset="0"/>
              </a:rPr>
              <a:t>Data gets entered into PeopleSoft or other system</a:t>
            </a:r>
          </a:p>
          <a:p>
            <a:pPr marL="342900" indent="-342900">
              <a:spcBef>
                <a:spcPts val="1200"/>
              </a:spcBef>
              <a:buClr>
                <a:srgbClr val="FF7900"/>
              </a:buClr>
              <a:buFont typeface="Wingdings" pitchFamily="2" charset="2"/>
              <a:buChar char="§"/>
            </a:pPr>
            <a:r>
              <a:rPr lang="en-US" sz="1800" dirty="0">
                <a:solidFill>
                  <a:schemeClr val="tx1"/>
                </a:solidFill>
                <a:cs typeface="Calibri" pitchFamily="34" charset="0"/>
              </a:rPr>
              <a:t>Need for audit trail</a:t>
            </a:r>
          </a:p>
          <a:p>
            <a:pPr marL="342900" indent="-342900">
              <a:spcBef>
                <a:spcPts val="1200"/>
              </a:spcBef>
              <a:buClr>
                <a:srgbClr val="FF7900"/>
              </a:buClr>
              <a:buFont typeface="Wingdings" pitchFamily="2" charset="2"/>
              <a:buChar char="§"/>
            </a:pPr>
            <a:r>
              <a:rPr lang="en-US" sz="1800" dirty="0">
                <a:solidFill>
                  <a:schemeClr val="tx1"/>
                </a:solidFill>
                <a:cs typeface="Calibri" pitchFamily="34" charset="0"/>
              </a:rPr>
              <a:t>Need to keep supporting documents together (tie imaged/desktop documents to electronic record)</a:t>
            </a:r>
          </a:p>
          <a:p>
            <a:pPr marL="342900" indent="-342900">
              <a:spcBef>
                <a:spcPts val="1200"/>
              </a:spcBef>
              <a:buClr>
                <a:srgbClr val="FF7900"/>
              </a:buClr>
              <a:buFont typeface="Wingdings" pitchFamily="2" charset="2"/>
              <a:buChar char="§"/>
            </a:pPr>
            <a:r>
              <a:rPr lang="en-US" sz="1800" dirty="0">
                <a:solidFill>
                  <a:schemeClr val="tx1"/>
                </a:solidFill>
                <a:cs typeface="Calibri" pitchFamily="34" charset="0"/>
              </a:rPr>
              <a:t>Need to trigger workflow routings from delivered components without customizations</a:t>
            </a:r>
          </a:p>
        </p:txBody>
      </p:sp>
      <p:sp>
        <p:nvSpPr>
          <p:cNvPr id="5" name="Content Placeholder 2">
            <a:extLst>
              <a:ext uri="{FF2B5EF4-FFF2-40B4-BE49-F238E27FC236}">
                <a16:creationId xmlns:a16="http://schemas.microsoft.com/office/drawing/2014/main" id="{0CF6763C-E112-DB3A-94FD-EB1D6DF64BE5}"/>
              </a:ext>
            </a:extLst>
          </p:cNvPr>
          <p:cNvSpPr txBox="1">
            <a:spLocks/>
          </p:cNvSpPr>
          <p:nvPr/>
        </p:nvSpPr>
        <p:spPr>
          <a:xfrm>
            <a:off x="690364" y="1682288"/>
            <a:ext cx="5107321" cy="40306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buClr>
                <a:srgbClr val="FF7900"/>
              </a:buClr>
              <a:buFont typeface="Wingdings" pitchFamily="2" charset="2"/>
              <a:buChar char="§"/>
            </a:pPr>
            <a:r>
              <a:rPr lang="en-US" sz="1800" dirty="0">
                <a:latin typeface="Calibri" panose="020F0502020204030204" pitchFamily="34" charset="0"/>
                <a:cs typeface="Calibri" panose="020F0502020204030204" pitchFamily="34" charset="0"/>
              </a:rPr>
              <a:t>High transaction volume</a:t>
            </a:r>
          </a:p>
          <a:p>
            <a:pPr marL="342900" indent="-342900">
              <a:spcBef>
                <a:spcPts val="1200"/>
              </a:spcBef>
              <a:buClr>
                <a:srgbClr val="FF7900"/>
              </a:buClr>
              <a:buFont typeface="Wingdings" pitchFamily="2" charset="2"/>
              <a:buChar char="§"/>
            </a:pPr>
            <a:r>
              <a:rPr lang="en-US" sz="1800" dirty="0">
                <a:latin typeface="Calibri" panose="020F0502020204030204" pitchFamily="34" charset="0"/>
                <a:cs typeface="Calibri" panose="020F0502020204030204" pitchFamily="34" charset="0"/>
              </a:rPr>
              <a:t>Existing process is paper-based</a:t>
            </a:r>
          </a:p>
          <a:p>
            <a:pPr marL="342900" indent="-342900">
              <a:spcBef>
                <a:spcPts val="1200"/>
              </a:spcBef>
              <a:buClr>
                <a:srgbClr val="FF7900"/>
              </a:buClr>
              <a:buFont typeface="Wingdings" pitchFamily="2" charset="2"/>
              <a:buChar char="§"/>
            </a:pPr>
            <a:r>
              <a:rPr lang="en-US" sz="1800" dirty="0">
                <a:latin typeface="Calibri" panose="020F0502020204030204" pitchFamily="34" charset="0"/>
                <a:cs typeface="Calibri" panose="020F0502020204030204" pitchFamily="34" charset="0"/>
              </a:rPr>
              <a:t>Complex rules for field entry and appropriate valid values</a:t>
            </a:r>
          </a:p>
          <a:p>
            <a:pPr marL="342900" indent="-342900">
              <a:spcBef>
                <a:spcPts val="1200"/>
              </a:spcBef>
              <a:buClr>
                <a:srgbClr val="FF7900"/>
              </a:buClr>
              <a:buFont typeface="Wingdings" pitchFamily="2" charset="2"/>
              <a:buChar char="§"/>
            </a:pPr>
            <a:r>
              <a:rPr lang="en-US" sz="1800" dirty="0">
                <a:latin typeface="Calibri" panose="020F0502020204030204" pitchFamily="34" charset="0"/>
                <a:cs typeface="Calibri" panose="020F0502020204030204" pitchFamily="34" charset="0"/>
              </a:rPr>
              <a:t>High error rate</a:t>
            </a:r>
          </a:p>
          <a:p>
            <a:pPr marL="342900" indent="-342900">
              <a:spcBef>
                <a:spcPts val="1200"/>
              </a:spcBef>
              <a:buClr>
                <a:srgbClr val="FF7900"/>
              </a:buClr>
              <a:buFont typeface="Wingdings" pitchFamily="2" charset="2"/>
              <a:buChar char="§"/>
            </a:pPr>
            <a:r>
              <a:rPr lang="en-US" sz="1800" dirty="0">
                <a:latin typeface="Calibri" panose="020F0502020204030204" pitchFamily="34" charset="0"/>
                <a:cs typeface="Calibri" panose="020F0502020204030204" pitchFamily="34" charset="0"/>
              </a:rPr>
              <a:t>Casual user base</a:t>
            </a:r>
          </a:p>
          <a:p>
            <a:pPr marL="342900" indent="-342900">
              <a:spcBef>
                <a:spcPts val="1200"/>
              </a:spcBef>
              <a:buClr>
                <a:srgbClr val="FF7900"/>
              </a:buClr>
              <a:buFont typeface="Wingdings" pitchFamily="2" charset="2"/>
              <a:buChar char="§"/>
            </a:pPr>
            <a:r>
              <a:rPr lang="en-US" sz="1800" dirty="0">
                <a:latin typeface="Calibri" panose="020F0502020204030204" pitchFamily="34" charset="0"/>
                <a:cs typeface="Calibri" panose="020F0502020204030204" pitchFamily="34" charset="0"/>
              </a:rPr>
              <a:t>Needs signatures</a:t>
            </a:r>
          </a:p>
          <a:p>
            <a:pPr marL="342900" indent="-342900">
              <a:spcBef>
                <a:spcPts val="1200"/>
              </a:spcBef>
              <a:buClr>
                <a:srgbClr val="FF7900"/>
              </a:buClr>
              <a:buFont typeface="Wingdings" pitchFamily="2" charset="2"/>
              <a:buChar char="§"/>
            </a:pPr>
            <a:r>
              <a:rPr lang="en-US" sz="1800" dirty="0">
                <a:latin typeface="Calibri" panose="020F0502020204030204" pitchFamily="34" charset="0"/>
                <a:cs typeface="Calibri" panose="020F0502020204030204" pitchFamily="34" charset="0"/>
              </a:rPr>
              <a:t>Workflow/approval process</a:t>
            </a:r>
          </a:p>
          <a:p>
            <a:pPr marL="342900" indent="-342900">
              <a:spcBef>
                <a:spcPts val="1200"/>
              </a:spcBef>
              <a:buClr>
                <a:srgbClr val="FF7900"/>
              </a:buClr>
              <a:buFont typeface="Wingdings" pitchFamily="2" charset="2"/>
              <a:buChar char="§"/>
            </a:pPr>
            <a:r>
              <a:rPr lang="en-US" sz="1800" dirty="0">
                <a:latin typeface="Calibri" panose="020F0502020204030204" pitchFamily="34" charset="0"/>
                <a:cs typeface="Calibri" panose="020F0502020204030204" pitchFamily="34" charset="0"/>
              </a:rPr>
              <a:t>Store form/transaction data in searchable format</a:t>
            </a:r>
          </a:p>
          <a:p>
            <a:pPr marL="342900" indent="-342900">
              <a:spcBef>
                <a:spcPts val="1200"/>
              </a:spcBef>
              <a:buClr>
                <a:srgbClr val="FF7900"/>
              </a:buClr>
              <a:buFont typeface="Wingdings" pitchFamily="2" charset="2"/>
              <a:buChar char="§"/>
            </a:pPr>
            <a:r>
              <a:rPr lang="en-US" sz="1800" dirty="0">
                <a:latin typeface="Calibri" panose="020F0502020204030204" pitchFamily="34" charset="0"/>
                <a:cs typeface="Calibri" panose="020F0502020204030204" pitchFamily="34" charset="0"/>
              </a:rPr>
              <a:t>Need to trigger email or worklist notifications</a:t>
            </a:r>
          </a:p>
        </p:txBody>
      </p:sp>
    </p:spTree>
    <p:extLst>
      <p:ext uri="{BB962C8B-B14F-4D97-AF65-F5344CB8AC3E}">
        <p14:creationId xmlns:p14="http://schemas.microsoft.com/office/powerpoint/2010/main" val="60706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txEl>
                                              <p:pRg st="0" end="0"/>
                                            </p:txEl>
                                          </p:spTgt>
                                        </p:tgtEl>
                                        <p:attrNameLst>
                                          <p:attrName>style.visibility</p:attrName>
                                        </p:attrNameLst>
                                      </p:cBhvr>
                                      <p:to>
                                        <p:strVal val="visible"/>
                                      </p:to>
                                    </p:set>
                                    <p:animEffect transition="in" filter="fade">
                                      <p:cBhvr>
                                        <p:cTn id="70" dur="1000"/>
                                        <p:tgtEl>
                                          <p:spTgt spid="4">
                                            <p:txEl>
                                              <p:pRg st="0" end="0"/>
                                            </p:txEl>
                                          </p:spTgt>
                                        </p:tgtEl>
                                      </p:cBhvr>
                                    </p:animEffect>
                                    <p:anim calcmode="lin" valueType="num">
                                      <p:cBhvr>
                                        <p:cTn id="7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
                                            <p:txEl>
                                              <p:pRg st="1" end="1"/>
                                            </p:txEl>
                                          </p:spTgt>
                                        </p:tgtEl>
                                        <p:attrNameLst>
                                          <p:attrName>style.visibility</p:attrName>
                                        </p:attrNameLst>
                                      </p:cBhvr>
                                      <p:to>
                                        <p:strVal val="visible"/>
                                      </p:to>
                                    </p:set>
                                    <p:animEffect transition="in" filter="fade">
                                      <p:cBhvr>
                                        <p:cTn id="77" dur="1000"/>
                                        <p:tgtEl>
                                          <p:spTgt spid="4">
                                            <p:txEl>
                                              <p:pRg st="1" end="1"/>
                                            </p:txEl>
                                          </p:spTgt>
                                        </p:tgtEl>
                                      </p:cBhvr>
                                    </p:animEffect>
                                    <p:anim calcmode="lin" valueType="num">
                                      <p:cBhvr>
                                        <p:cTn id="7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
                                            <p:txEl>
                                              <p:pRg st="2" end="2"/>
                                            </p:txEl>
                                          </p:spTgt>
                                        </p:tgtEl>
                                        <p:attrNameLst>
                                          <p:attrName>style.visibility</p:attrName>
                                        </p:attrNameLst>
                                      </p:cBhvr>
                                      <p:to>
                                        <p:strVal val="visible"/>
                                      </p:to>
                                    </p:set>
                                    <p:animEffect transition="in" filter="fade">
                                      <p:cBhvr>
                                        <p:cTn id="84" dur="1000"/>
                                        <p:tgtEl>
                                          <p:spTgt spid="4">
                                            <p:txEl>
                                              <p:pRg st="2" end="2"/>
                                            </p:txEl>
                                          </p:spTgt>
                                        </p:tgtEl>
                                      </p:cBhvr>
                                    </p:animEffect>
                                    <p:anim calcmode="lin" valueType="num">
                                      <p:cBhvr>
                                        <p:cTn id="8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
                                            <p:txEl>
                                              <p:pRg st="3" end="3"/>
                                            </p:txEl>
                                          </p:spTgt>
                                        </p:tgtEl>
                                        <p:attrNameLst>
                                          <p:attrName>style.visibility</p:attrName>
                                        </p:attrNameLst>
                                      </p:cBhvr>
                                      <p:to>
                                        <p:strVal val="visible"/>
                                      </p:to>
                                    </p:set>
                                    <p:animEffect transition="in" filter="fade">
                                      <p:cBhvr>
                                        <p:cTn id="91" dur="1000"/>
                                        <p:tgtEl>
                                          <p:spTgt spid="4">
                                            <p:txEl>
                                              <p:pRg st="3" end="3"/>
                                            </p:txEl>
                                          </p:spTgt>
                                        </p:tgtEl>
                                      </p:cBhvr>
                                    </p:animEffect>
                                    <p:anim calcmode="lin" valueType="num">
                                      <p:cBhvr>
                                        <p:cTn id="9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4">
                                            <p:txEl>
                                              <p:pRg st="4" end="4"/>
                                            </p:txEl>
                                          </p:spTgt>
                                        </p:tgtEl>
                                        <p:attrNameLst>
                                          <p:attrName>style.visibility</p:attrName>
                                        </p:attrNameLst>
                                      </p:cBhvr>
                                      <p:to>
                                        <p:strVal val="visible"/>
                                      </p:to>
                                    </p:set>
                                    <p:animEffect transition="in" filter="fade">
                                      <p:cBhvr>
                                        <p:cTn id="98" dur="1000"/>
                                        <p:tgtEl>
                                          <p:spTgt spid="4">
                                            <p:txEl>
                                              <p:pRg st="4" end="4"/>
                                            </p:txEl>
                                          </p:spTgt>
                                        </p:tgtEl>
                                      </p:cBhvr>
                                    </p:animEffect>
                                    <p:anim calcmode="lin" valueType="num">
                                      <p:cBhvr>
                                        <p:cTn id="9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0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4">
                                            <p:txEl>
                                              <p:pRg st="5" end="5"/>
                                            </p:txEl>
                                          </p:spTgt>
                                        </p:tgtEl>
                                        <p:attrNameLst>
                                          <p:attrName>style.visibility</p:attrName>
                                        </p:attrNameLst>
                                      </p:cBhvr>
                                      <p:to>
                                        <p:strVal val="visible"/>
                                      </p:to>
                                    </p:set>
                                    <p:animEffect transition="in" filter="fade">
                                      <p:cBhvr>
                                        <p:cTn id="105" dur="1000"/>
                                        <p:tgtEl>
                                          <p:spTgt spid="4">
                                            <p:txEl>
                                              <p:pRg st="5" end="5"/>
                                            </p:txEl>
                                          </p:spTgt>
                                        </p:tgtEl>
                                      </p:cBhvr>
                                    </p:animEffect>
                                    <p:anim calcmode="lin" valueType="num">
                                      <p:cBhvr>
                                        <p:cTn id="10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0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lstStyle/>
          <a:p>
            <a:pPr>
              <a:spcBef>
                <a:spcPts val="1800"/>
              </a:spcBef>
            </a:pPr>
            <a:r>
              <a:rPr lang="en-US" dirty="0"/>
              <a:t>Business Process Metrics</a:t>
            </a:r>
            <a:endParaRPr lang="en-US" sz="2800" dirty="0"/>
          </a:p>
        </p:txBody>
      </p:sp>
      <p:sp>
        <p:nvSpPr>
          <p:cNvPr id="4" name="Content Placeholder 2">
            <a:extLst>
              <a:ext uri="{FF2B5EF4-FFF2-40B4-BE49-F238E27FC236}">
                <a16:creationId xmlns:a16="http://schemas.microsoft.com/office/drawing/2014/main" id="{7673F13B-5A2D-B86F-B11C-3E1E019F2ACB}"/>
              </a:ext>
            </a:extLst>
          </p:cNvPr>
          <p:cNvSpPr txBox="1">
            <a:spLocks/>
          </p:cNvSpPr>
          <p:nvPr/>
        </p:nvSpPr>
        <p:spPr>
          <a:xfrm>
            <a:off x="1008434" y="1647152"/>
            <a:ext cx="10175132" cy="29490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7663">
              <a:lnSpc>
                <a:spcPct val="100000"/>
              </a:lnSpc>
              <a:spcBef>
                <a:spcPts val="3000"/>
              </a:spcBef>
              <a:buClr>
                <a:srgbClr val="FF7900"/>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Average </a:t>
            </a:r>
            <a:r>
              <a:rPr lang="en-US" sz="2000" b="1" dirty="0">
                <a:solidFill>
                  <a:srgbClr val="0156ED"/>
                </a:solidFill>
                <a:latin typeface="Calibri" panose="020F0502020204030204" pitchFamily="34" charset="0"/>
                <a:cs typeface="Calibri" panose="020F0502020204030204" pitchFamily="34" charset="0"/>
              </a:rPr>
              <a:t>number of forms processed </a:t>
            </a:r>
            <a:r>
              <a:rPr lang="en-US" sz="2000" dirty="0">
                <a:latin typeface="Calibri" panose="020F0502020204030204" pitchFamily="34" charset="0"/>
                <a:cs typeface="Calibri" panose="020F0502020204030204" pitchFamily="34" charset="0"/>
              </a:rPr>
              <a:t>per month or per year</a:t>
            </a:r>
          </a:p>
          <a:p>
            <a:pPr marL="347663" indent="-347663">
              <a:lnSpc>
                <a:spcPct val="100000"/>
              </a:lnSpc>
              <a:spcBef>
                <a:spcPts val="3000"/>
              </a:spcBef>
              <a:buClr>
                <a:srgbClr val="FF7900"/>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Average </a:t>
            </a:r>
            <a:r>
              <a:rPr lang="en-US" sz="2000" b="1" dirty="0">
                <a:solidFill>
                  <a:srgbClr val="0156ED"/>
                </a:solidFill>
                <a:latin typeface="Calibri" panose="020F0502020204030204" pitchFamily="34" charset="0"/>
                <a:cs typeface="Calibri" panose="020F0502020204030204" pitchFamily="34" charset="0"/>
              </a:rPr>
              <a:t>amount of time to process </a:t>
            </a:r>
            <a:r>
              <a:rPr lang="en-US" sz="2000" dirty="0">
                <a:latin typeface="Calibri" panose="020F0502020204030204" pitchFamily="34" charset="0"/>
                <a:cs typeface="Calibri" panose="020F0502020204030204" pitchFamily="34" charset="0"/>
              </a:rPr>
              <a:t>each form (from inception through the final data entry and disposal or filing of the paper form)</a:t>
            </a:r>
          </a:p>
          <a:p>
            <a:pPr marL="365125" lvl="1" indent="0">
              <a:lnSpc>
                <a:spcPct val="100000"/>
              </a:lnSpc>
              <a:spcBef>
                <a:spcPts val="3000"/>
              </a:spcBef>
              <a:buFont typeface="Arial" panose="020B0604020202020204" pitchFamily="34" charset="0"/>
              <a:buNone/>
            </a:pPr>
            <a:r>
              <a:rPr lang="en-US" sz="2000" i="1" dirty="0">
                <a:latin typeface="Calibri" panose="020F0502020204030204" pitchFamily="34" charset="0"/>
                <a:cs typeface="Calibri" panose="020F0502020204030204" pitchFamily="34" charset="0"/>
              </a:rPr>
              <a:t>NOTE: Consider </a:t>
            </a:r>
            <a:r>
              <a:rPr lang="en-US" sz="2000" i="1" u="sng" dirty="0">
                <a:latin typeface="Calibri" panose="020F0502020204030204" pitchFamily="34" charset="0"/>
                <a:cs typeface="Calibri" panose="020F0502020204030204" pitchFamily="34" charset="0"/>
              </a:rPr>
              <a:t>who</a:t>
            </a:r>
            <a:r>
              <a:rPr lang="en-US" sz="2000" i="1" dirty="0">
                <a:latin typeface="Calibri" panose="020F0502020204030204" pitchFamily="34" charset="0"/>
                <a:cs typeface="Calibri" panose="020F0502020204030204" pitchFamily="34" charset="0"/>
              </a:rPr>
              <a:t> is involved in that process and the value of their time</a:t>
            </a:r>
          </a:p>
          <a:p>
            <a:pPr marL="347663" indent="-347663">
              <a:lnSpc>
                <a:spcPct val="100000"/>
              </a:lnSpc>
              <a:spcBef>
                <a:spcPts val="3000"/>
              </a:spcBef>
              <a:buClr>
                <a:srgbClr val="FF7900"/>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Average </a:t>
            </a:r>
            <a:r>
              <a:rPr lang="en-US" sz="2000" b="1" dirty="0">
                <a:solidFill>
                  <a:srgbClr val="0156ED"/>
                </a:solidFill>
                <a:latin typeface="Calibri" panose="020F0502020204030204" pitchFamily="34" charset="0"/>
                <a:cs typeface="Calibri" panose="020F0502020204030204" pitchFamily="34" charset="0"/>
              </a:rPr>
              <a:t>turnaround time </a:t>
            </a:r>
            <a:r>
              <a:rPr lang="en-US" sz="2000" dirty="0">
                <a:latin typeface="Calibri" panose="020F0502020204030204" pitchFamily="34" charset="0"/>
                <a:cs typeface="Calibri" panose="020F0502020204030204" pitchFamily="34" charset="0"/>
              </a:rPr>
              <a:t>for each form (What benefits would your school see if you reduced your turnaround time by 50 or 75%?)</a:t>
            </a:r>
          </a:p>
          <a:p>
            <a:pPr marL="347663" indent="-347663">
              <a:lnSpc>
                <a:spcPct val="100000"/>
              </a:lnSpc>
              <a:spcBef>
                <a:spcPts val="3000"/>
              </a:spcBef>
              <a:buClr>
                <a:srgbClr val="FF7900"/>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Average </a:t>
            </a:r>
            <a:r>
              <a:rPr lang="en-US" sz="2000" b="1" dirty="0">
                <a:solidFill>
                  <a:srgbClr val="0156ED"/>
                </a:solidFill>
                <a:latin typeface="Calibri" panose="020F0502020204030204" pitchFamily="34" charset="0"/>
                <a:cs typeface="Calibri" panose="020F0502020204030204" pitchFamily="34" charset="0"/>
              </a:rPr>
              <a:t>number of errors </a:t>
            </a:r>
            <a:r>
              <a:rPr lang="en-US" sz="2000" dirty="0">
                <a:latin typeface="Calibri" panose="020F0502020204030204" pitchFamily="34" charset="0"/>
                <a:cs typeface="Calibri" panose="020F0502020204030204" pitchFamily="34" charset="0"/>
              </a:rPr>
              <a:t>per form (Univ of Florida dropped their error rates from 68% to less than 1% after automating personnel actions)</a:t>
            </a:r>
          </a:p>
        </p:txBody>
      </p:sp>
    </p:spTree>
    <p:extLst>
      <p:ext uri="{BB962C8B-B14F-4D97-AF65-F5344CB8AC3E}">
        <p14:creationId xmlns:p14="http://schemas.microsoft.com/office/powerpoint/2010/main" val="20155267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15">
      <a:dk1>
        <a:sysClr val="windowText" lastClr="000000"/>
      </a:dk1>
      <a:lt1>
        <a:sysClr val="window" lastClr="FFFFFF"/>
      </a:lt1>
      <a:dk2>
        <a:srgbClr val="632E62"/>
      </a:dk2>
      <a:lt2>
        <a:srgbClr val="EAE5EB"/>
      </a:lt2>
      <a:accent1>
        <a:srgbClr val="DF6706"/>
      </a:accent1>
      <a:accent2>
        <a:srgbClr val="DDE6D5"/>
      </a:accent2>
      <a:accent3>
        <a:srgbClr val="B35700"/>
      </a:accent3>
      <a:accent4>
        <a:srgbClr val="A3B899"/>
      </a:accent4>
      <a:accent5>
        <a:srgbClr val="667B68"/>
      </a:accent5>
      <a:accent6>
        <a:srgbClr val="7F3800"/>
      </a:accent6>
      <a:hlink>
        <a:srgbClr val="0066FF"/>
      </a:hlink>
      <a:folHlink>
        <a:srgbClr val="666699"/>
      </a:folHlink>
    </a:clrScheme>
    <a:fontScheme name="Custom 4">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5">
      <a:dk1>
        <a:sysClr val="windowText" lastClr="000000"/>
      </a:dk1>
      <a:lt1>
        <a:sysClr val="window" lastClr="FFFFFF"/>
      </a:lt1>
      <a:dk2>
        <a:srgbClr val="632E62"/>
      </a:dk2>
      <a:lt2>
        <a:srgbClr val="EAE5EB"/>
      </a:lt2>
      <a:accent1>
        <a:srgbClr val="DF6706"/>
      </a:accent1>
      <a:accent2>
        <a:srgbClr val="DDE6D5"/>
      </a:accent2>
      <a:accent3>
        <a:srgbClr val="B35700"/>
      </a:accent3>
      <a:accent4>
        <a:srgbClr val="A3B899"/>
      </a:accent4>
      <a:accent5>
        <a:srgbClr val="667B68"/>
      </a:accent5>
      <a:accent6>
        <a:srgbClr val="7F3800"/>
      </a:accent6>
      <a:hlink>
        <a:srgbClr val="0066FF"/>
      </a:hlink>
      <a:folHlink>
        <a:srgbClr val="666699"/>
      </a:folHlink>
    </a:clrScheme>
    <a:fontScheme name="Custom 4">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mwi_presentation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F0C4CD49786104EA1C9A0CF1C2AB643" ma:contentTypeVersion="15" ma:contentTypeDescription="Create a new document." ma:contentTypeScope="" ma:versionID="271b8273d5f7f576eed8b652577a41b2">
  <xsd:schema xmlns:xsd="http://www.w3.org/2001/XMLSchema" xmlns:xs="http://www.w3.org/2001/XMLSchema" xmlns:p="http://schemas.microsoft.com/office/2006/metadata/properties" xmlns:ns2="e62d01aa-851f-4967-996f-44b06a267e25" xmlns:ns3="485b5288-f98f-4dbd-b2de-285dab6c56aa" targetNamespace="http://schemas.microsoft.com/office/2006/metadata/properties" ma:root="true" ma:fieldsID="d5c7eaefd314006511b59d745f1f1419" ns2:_="" ns3:_="">
    <xsd:import namespace="e62d01aa-851f-4967-996f-44b06a267e25"/>
    <xsd:import namespace="485b5288-f98f-4dbd-b2de-285dab6c56a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d01aa-851f-4967-996f-44b06a267e2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45b99fc-05dc-4387-a6ff-f8253b541fb6}" ma:internalName="TaxCatchAll" ma:showField="CatchAllData" ma:web="e62d01aa-851f-4967-996f-44b06a267e2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85b5288-f98f-4dbd-b2de-285dab6c56a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26cdea6-d1bf-4950-b76e-35c763027ac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85b5288-f98f-4dbd-b2de-285dab6c56aa">
      <Terms xmlns="http://schemas.microsoft.com/office/infopath/2007/PartnerControls"/>
    </lcf76f155ced4ddcb4097134ff3c332f>
    <TaxCatchAll xmlns="e62d01aa-851f-4967-996f-44b06a267e25" xsi:nil="true"/>
  </documentManagement>
</p:properties>
</file>

<file path=customXml/itemProps1.xml><?xml version="1.0" encoding="utf-8"?>
<ds:datastoreItem xmlns:ds="http://schemas.openxmlformats.org/officeDocument/2006/customXml" ds:itemID="{A26434B7-712E-4A46-8469-AB231FDBCC9B}">
  <ds:schemaRefs>
    <ds:schemaRef ds:uri="http://schemas.microsoft.com/sharepoint/v3/contenttype/forms"/>
  </ds:schemaRefs>
</ds:datastoreItem>
</file>

<file path=customXml/itemProps2.xml><?xml version="1.0" encoding="utf-8"?>
<ds:datastoreItem xmlns:ds="http://schemas.openxmlformats.org/officeDocument/2006/customXml" ds:itemID="{F1D00B1F-41B2-4E35-BB7C-7B989D2979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2d01aa-851f-4967-996f-44b06a267e25"/>
    <ds:schemaRef ds:uri="485b5288-f98f-4dbd-b2de-285dab6c56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867949-8394-4AFB-B574-A2F2B9818C1E}">
  <ds:schemaRefs>
    <ds:schemaRef ds:uri="http://schemas.microsoft.com/office/2006/metadata/properties"/>
    <ds:schemaRef ds:uri="http://schemas.microsoft.com/office/infopath/2007/PartnerControls"/>
    <ds:schemaRef ds:uri="485b5288-f98f-4dbd-b2de-285dab6c56aa"/>
    <ds:schemaRef ds:uri="e62d01aa-851f-4967-996f-44b06a267e25"/>
  </ds:schemaRefs>
</ds:datastoreItem>
</file>

<file path=docProps/app.xml><?xml version="1.0" encoding="utf-8"?>
<Properties xmlns="http://schemas.openxmlformats.org/officeDocument/2006/extended-properties" xmlns:vt="http://schemas.openxmlformats.org/officeDocument/2006/docPropsVTypes">
  <TotalTime>1851</TotalTime>
  <Words>4361</Words>
  <Application>Microsoft Office PowerPoint</Application>
  <PresentationFormat>Widescreen</PresentationFormat>
  <Paragraphs>513</Paragraphs>
  <Slides>37</Slides>
  <Notes>26</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50" baseType="lpstr">
      <vt:lpstr>Arial</vt:lpstr>
      <vt:lpstr>STIXGeneral-Regular</vt:lpstr>
      <vt:lpstr>Calibri</vt:lpstr>
      <vt:lpstr>Calibri Light</vt:lpstr>
      <vt:lpstr>Courier New</vt:lpstr>
      <vt:lpstr>Open Sans</vt:lpstr>
      <vt:lpstr>Cambria</vt:lpstr>
      <vt:lpstr>Wingdings</vt:lpstr>
      <vt:lpstr>Comic Sans MS</vt:lpstr>
      <vt:lpstr>Times New Roman</vt:lpstr>
      <vt:lpstr>Office Theme</vt:lpstr>
      <vt:lpstr>2_Office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 Ida IntraSee’s Digital Assistant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Yanuar Akbar</dc:creator>
  <cp:lastModifiedBy>Scott Antin</cp:lastModifiedBy>
  <cp:revision>167</cp:revision>
  <dcterms:created xsi:type="dcterms:W3CDTF">2021-08-25T02:02:12Z</dcterms:created>
  <dcterms:modified xsi:type="dcterms:W3CDTF">2022-07-15T15:26:12Z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0x010100AF0C4CD49786104EA1C9A0CF1C2AB643</vt:lpwstr>
  </property>
  <property fmtid="{D5CDD505-2E9C-101B-9397-08002B2CF9AE}" pid="3" name="MediaServiceImageTags">
    <vt:lpwstr/>
  </property>
</Properties>
</file>